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8" r:id="rId3"/>
  </p:sldMasterIdLst>
  <p:notesMasterIdLst>
    <p:notesMasterId r:id="rId34"/>
  </p:notesMasterIdLst>
  <p:sldIdLst>
    <p:sldId id="256" r:id="rId4"/>
    <p:sldId id="258" r:id="rId5"/>
    <p:sldId id="260" r:id="rId6"/>
    <p:sldId id="269" r:id="rId7"/>
    <p:sldId id="270" r:id="rId8"/>
    <p:sldId id="267" r:id="rId9"/>
    <p:sldId id="271" r:id="rId10"/>
    <p:sldId id="371" r:id="rId11"/>
    <p:sldId id="273" r:id="rId12"/>
    <p:sldId id="373" r:id="rId13"/>
    <p:sldId id="336" r:id="rId14"/>
    <p:sldId id="277" r:id="rId15"/>
    <p:sldId id="274" r:id="rId16"/>
    <p:sldId id="279" r:id="rId17"/>
    <p:sldId id="374" r:id="rId18"/>
    <p:sldId id="375" r:id="rId19"/>
    <p:sldId id="370" r:id="rId20"/>
    <p:sldId id="312" r:id="rId21"/>
    <p:sldId id="337" r:id="rId22"/>
    <p:sldId id="330" r:id="rId23"/>
    <p:sldId id="322" r:id="rId24"/>
    <p:sldId id="346" r:id="rId25"/>
    <p:sldId id="383" r:id="rId26"/>
    <p:sldId id="369" r:id="rId27"/>
    <p:sldId id="329" r:id="rId28"/>
    <p:sldId id="350" r:id="rId29"/>
    <p:sldId id="401" r:id="rId30"/>
    <p:sldId id="406" r:id="rId31"/>
    <p:sldId id="412" r:id="rId32"/>
    <p:sldId id="33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92" d="100"/>
          <a:sy n="92" d="100"/>
        </p:scale>
        <p:origin x="450"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F935A-9D89-42E5-93D4-7C8C5C933606}" type="datetimeFigureOut">
              <a:rPr lang="en-US" smtClean="0"/>
              <a:t>3/15/2023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BAF05B-D791-4D5F-9F7D-430E47EFC0CD}" type="slidenum">
              <a:rPr lang="en-US" smtClean="0"/>
              <a:t>‹#›</a:t>
            </a:fld>
            <a:endParaRPr lang="en-US"/>
          </a:p>
        </p:txBody>
      </p:sp>
    </p:spTree>
    <p:extLst>
      <p:ext uri="{BB962C8B-B14F-4D97-AF65-F5344CB8AC3E}">
        <p14:creationId xmlns:p14="http://schemas.microsoft.com/office/powerpoint/2010/main" val="3212120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B6B9F-BFFA-44B0-90CB-889C45D503B5}" type="slidenum">
              <a:rPr lang="en-US" smtClean="0"/>
              <a:t>10</a:t>
            </a:fld>
            <a:endParaRPr lang="en-US" dirty="0"/>
          </a:p>
        </p:txBody>
      </p:sp>
    </p:spTree>
    <p:extLst>
      <p:ext uri="{BB962C8B-B14F-4D97-AF65-F5344CB8AC3E}">
        <p14:creationId xmlns:p14="http://schemas.microsoft.com/office/powerpoint/2010/main" val="689334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B6B9F-BFFA-44B0-90CB-889C45D503B5}" type="slidenum">
              <a:rPr lang="en-US" smtClean="0"/>
              <a:t>11</a:t>
            </a:fld>
            <a:endParaRPr lang="en-US" dirty="0"/>
          </a:p>
        </p:txBody>
      </p:sp>
    </p:spTree>
    <p:extLst>
      <p:ext uri="{BB962C8B-B14F-4D97-AF65-F5344CB8AC3E}">
        <p14:creationId xmlns:p14="http://schemas.microsoft.com/office/powerpoint/2010/main" val="5182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New York State allows persons with disabilities to place monies above this limit in a pooled trust each month and qualify for Medicaid services such as home care. Funds in the trust can then be used to pay for living expenses and other personal needs that your benefits do not provide.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7851D3-389C-4DCC-AF0F-376F85D92A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2761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AB3E2A-0C31-448B-AD93-7D69164A838E}"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28F5E-57F9-4025-B644-8166DA80C781}" type="slidenum">
              <a:rPr lang="en-US" smtClean="0"/>
              <a:t>‹#›</a:t>
            </a:fld>
            <a:endParaRPr lang="en-US"/>
          </a:p>
        </p:txBody>
      </p:sp>
    </p:spTree>
    <p:extLst>
      <p:ext uri="{BB962C8B-B14F-4D97-AF65-F5344CB8AC3E}">
        <p14:creationId xmlns:p14="http://schemas.microsoft.com/office/powerpoint/2010/main" val="4180308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AB3E2A-0C31-448B-AD93-7D69164A838E}"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28F5E-57F9-4025-B644-8166DA80C781}" type="slidenum">
              <a:rPr lang="en-US" smtClean="0"/>
              <a:t>‹#›</a:t>
            </a:fld>
            <a:endParaRPr lang="en-US"/>
          </a:p>
        </p:txBody>
      </p:sp>
    </p:spTree>
    <p:extLst>
      <p:ext uri="{BB962C8B-B14F-4D97-AF65-F5344CB8AC3E}">
        <p14:creationId xmlns:p14="http://schemas.microsoft.com/office/powerpoint/2010/main" val="2538692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AB3E2A-0C31-448B-AD93-7D69164A838E}"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28F5E-57F9-4025-B644-8166DA80C781}" type="slidenum">
              <a:rPr lang="en-US" smtClean="0"/>
              <a:t>‹#›</a:t>
            </a:fld>
            <a:endParaRPr lang="en-US"/>
          </a:p>
        </p:txBody>
      </p:sp>
    </p:spTree>
    <p:extLst>
      <p:ext uri="{BB962C8B-B14F-4D97-AF65-F5344CB8AC3E}">
        <p14:creationId xmlns:p14="http://schemas.microsoft.com/office/powerpoint/2010/main" val="2252701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0518" y="4829648"/>
            <a:ext cx="5980694" cy="695004"/>
          </a:xfrm>
          <a:prstGeom prst="rect">
            <a:avLst/>
          </a:prstGeom>
        </p:spPr>
      </p:pic>
      <p:pic>
        <p:nvPicPr>
          <p:cNvPr id="3" name="Picture 2" descr="Powerpoint Presentation title: Using a Pooled Trust for Benefit Eligibility Purposes.">
            <a:extLst>
              <a:ext uri="{FF2B5EF4-FFF2-40B4-BE49-F238E27FC236}">
                <a16:creationId xmlns:a16="http://schemas.microsoft.com/office/drawing/2014/main" id="{39DAAA62-F7F3-453F-A946-826D27F7B8D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57092" y="2732569"/>
            <a:ext cx="8260796" cy="2334970"/>
          </a:xfrm>
          <a:prstGeom prst="rect">
            <a:avLst/>
          </a:prstGeom>
        </p:spPr>
      </p:pic>
    </p:spTree>
    <p:extLst>
      <p:ext uri="{BB962C8B-B14F-4D97-AF65-F5344CB8AC3E}">
        <p14:creationId xmlns:p14="http://schemas.microsoft.com/office/powerpoint/2010/main" val="331385367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451623"/>
            <a:ext cx="10515600" cy="1325563"/>
          </a:xfrm>
        </p:spPr>
        <p:txBody>
          <a:bodyPr/>
          <a:lstStyle/>
          <a:p>
            <a:r>
              <a:rPr lang="en-US"/>
              <a:t>Click to edit Master title style</a:t>
            </a:r>
            <a:endParaRPr lang="en-US" dirty="0"/>
          </a:p>
        </p:txBody>
      </p:sp>
      <p:sp>
        <p:nvSpPr>
          <p:cNvPr id="3" name="Rectangle 2"/>
          <p:cNvSpPr/>
          <p:nvPr/>
        </p:nvSpPr>
        <p:spPr>
          <a:xfrm>
            <a:off x="0" y="6109854"/>
            <a:ext cx="12192000" cy="748145"/>
          </a:xfrm>
          <a:prstGeom prst="rect">
            <a:avLst/>
          </a:prstGeom>
          <a:solidFill>
            <a:srgbClr val="0049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iamond 3"/>
          <p:cNvSpPr/>
          <p:nvPr/>
        </p:nvSpPr>
        <p:spPr>
          <a:xfrm>
            <a:off x="5579918" y="5593772"/>
            <a:ext cx="1032164" cy="1032164"/>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785" y="5716052"/>
            <a:ext cx="788429" cy="787604"/>
          </a:xfrm>
          <a:prstGeom prst="rect">
            <a:avLst/>
          </a:prstGeom>
        </p:spPr>
      </p:pic>
      <p:sp>
        <p:nvSpPr>
          <p:cNvPr id="6" name="TextBox 5"/>
          <p:cNvSpPr txBox="1"/>
          <p:nvPr userDrawn="1"/>
        </p:nvSpPr>
        <p:spPr>
          <a:xfrm>
            <a:off x="253339" y="7605746"/>
            <a:ext cx="11685320" cy="276999"/>
          </a:xfrm>
          <a:prstGeom prst="rect">
            <a:avLst/>
          </a:prstGeom>
          <a:noFill/>
        </p:spPr>
        <p:txBody>
          <a:bodyPr wrap="square" rtlCol="0">
            <a:spAutoFit/>
          </a:bodyPr>
          <a:lstStyle/>
          <a:p>
            <a:r>
              <a:rPr lang="en-US" sz="1200" b="0" dirty="0">
                <a:solidFill>
                  <a:schemeClr val="bg1"/>
                </a:solidFill>
                <a:latin typeface="Lato" panose="020F0502020204030203" pitchFamily="34" charset="0"/>
                <a:ea typeface="Lato" panose="020F0502020204030203" pitchFamily="34" charset="0"/>
                <a:cs typeface="Lato" panose="020F0502020204030203" pitchFamily="34" charset="0"/>
              </a:rPr>
              <a:t>							NYSARC Trust Services  | </a:t>
            </a:r>
            <a:r>
              <a:rPr lang="en-US" sz="1200" b="0" baseline="0"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US" sz="1200" b="0" dirty="0">
                <a:solidFill>
                  <a:schemeClr val="bg1"/>
                </a:solidFill>
                <a:latin typeface="Lato" panose="020F0502020204030203" pitchFamily="34" charset="0"/>
                <a:ea typeface="Lato" panose="020F0502020204030203" pitchFamily="34" charset="0"/>
                <a:cs typeface="Lato" panose="020F0502020204030203" pitchFamily="34" charset="0"/>
              </a:rPr>
              <a:t>(518) 439-8323  |  </a:t>
            </a:r>
            <a:r>
              <a:rPr lang="en-US" sz="1200" b="0" u="sng" dirty="0">
                <a:solidFill>
                  <a:schemeClr val="bg1"/>
                </a:solidFill>
                <a:latin typeface="Lato" panose="020F0502020204030203" pitchFamily="34" charset="0"/>
                <a:ea typeface="Lato" panose="020F0502020204030203" pitchFamily="34" charset="0"/>
                <a:cs typeface="Lato" panose="020F0502020204030203" pitchFamily="34" charset="0"/>
              </a:rPr>
              <a:t>www.nysarctrustservices.org</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87" y="6311226"/>
            <a:ext cx="12032512" cy="345400"/>
          </a:xfrm>
          <a:prstGeom prst="rect">
            <a:avLst/>
          </a:prstGeom>
        </p:spPr>
      </p:pic>
    </p:spTree>
    <p:extLst>
      <p:ext uri="{BB962C8B-B14F-4D97-AF65-F5344CB8AC3E}">
        <p14:creationId xmlns:p14="http://schemas.microsoft.com/office/powerpoint/2010/main" val="3911404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0" y="6109854"/>
            <a:ext cx="12192000" cy="748145"/>
          </a:xfrm>
          <a:prstGeom prst="rect">
            <a:avLst/>
          </a:prstGeom>
          <a:solidFill>
            <a:srgbClr val="0049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iamond 9"/>
          <p:cNvSpPr/>
          <p:nvPr/>
        </p:nvSpPr>
        <p:spPr>
          <a:xfrm>
            <a:off x="5579918" y="5593772"/>
            <a:ext cx="1032164" cy="1032164"/>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785" y="5716052"/>
            <a:ext cx="788429" cy="78760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87" y="6311226"/>
            <a:ext cx="12032512" cy="345400"/>
          </a:xfrm>
          <a:prstGeom prst="rect">
            <a:avLst/>
          </a:prstGeom>
        </p:spPr>
      </p:pic>
    </p:spTree>
    <p:extLst>
      <p:ext uri="{BB962C8B-B14F-4D97-AF65-F5344CB8AC3E}">
        <p14:creationId xmlns:p14="http://schemas.microsoft.com/office/powerpoint/2010/main" val="289894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C933AC-6DD4-4F28-8A9D-69F64B26DD0A}"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867BFB-0557-4590-9C4F-1820459EA175}"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987" y="6311226"/>
            <a:ext cx="12032512" cy="345400"/>
          </a:xfrm>
          <a:prstGeom prst="rect">
            <a:avLst/>
          </a:prstGeom>
        </p:spPr>
      </p:pic>
    </p:spTree>
    <p:extLst>
      <p:ext uri="{BB962C8B-B14F-4D97-AF65-F5344CB8AC3E}">
        <p14:creationId xmlns:p14="http://schemas.microsoft.com/office/powerpoint/2010/main" val="261912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C933AC-6DD4-4F28-8A9D-69F64B26DD0A}" type="datetimeFigureOut">
              <a:rPr lang="en-US" smtClean="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867BFB-0557-4590-9C4F-1820459EA175}" type="slidenum">
              <a:rPr lang="en-US" smtClean="0"/>
              <a:pPr/>
              <a:t>‹#›</a:t>
            </a:fld>
            <a:endParaRPr lang="en-US" dirty="0"/>
          </a:p>
        </p:txBody>
      </p:sp>
      <p:sp>
        <p:nvSpPr>
          <p:cNvPr id="8" name="Rectangle 7"/>
          <p:cNvSpPr/>
          <p:nvPr/>
        </p:nvSpPr>
        <p:spPr>
          <a:xfrm>
            <a:off x="0" y="6109854"/>
            <a:ext cx="12192000" cy="748145"/>
          </a:xfrm>
          <a:prstGeom prst="rect">
            <a:avLst/>
          </a:prstGeom>
          <a:solidFill>
            <a:srgbClr val="0049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iamond 8"/>
          <p:cNvSpPr/>
          <p:nvPr/>
        </p:nvSpPr>
        <p:spPr>
          <a:xfrm>
            <a:off x="5579918" y="5593772"/>
            <a:ext cx="1032164" cy="1032164"/>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785" y="5716052"/>
            <a:ext cx="788429" cy="787604"/>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87" y="6311226"/>
            <a:ext cx="12032512" cy="345400"/>
          </a:xfrm>
          <a:prstGeom prst="rect">
            <a:avLst/>
          </a:prstGeom>
        </p:spPr>
      </p:pic>
    </p:spTree>
    <p:extLst>
      <p:ext uri="{BB962C8B-B14F-4D97-AF65-F5344CB8AC3E}">
        <p14:creationId xmlns:p14="http://schemas.microsoft.com/office/powerpoint/2010/main" val="2773900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C933AC-6DD4-4F28-8A9D-69F64B26DD0A}" type="datetimeFigureOut">
              <a:rPr lang="en-US" smtClean="0"/>
              <a:pPr/>
              <a:t>3/15/2023</a:t>
            </a:fld>
            <a:endParaRPr lang="en-US" dirty="0"/>
          </a:p>
        </p:txBody>
      </p:sp>
      <p:sp>
        <p:nvSpPr>
          <p:cNvPr id="8" name="Footer Placeholder 7"/>
          <p:cNvSpPr>
            <a:spLocks noGrp="1"/>
          </p:cNvSpPr>
          <p:nvPr>
            <p:ph type="ftr" sz="quarter" idx="11"/>
          </p:nvPr>
        </p:nvSpPr>
        <p:spPr/>
        <p:txBody>
          <a:bodyPr/>
          <a:lstStyle/>
          <a:p>
            <a:r>
              <a:rPr lang="en-US" dirty="0"/>
              <a:t>NYSARC, Inc. Trust Services</a:t>
            </a:r>
          </a:p>
        </p:txBody>
      </p:sp>
      <p:sp>
        <p:nvSpPr>
          <p:cNvPr id="9" name="Slide Number Placeholder 8"/>
          <p:cNvSpPr>
            <a:spLocks noGrp="1"/>
          </p:cNvSpPr>
          <p:nvPr>
            <p:ph type="sldNum" sz="quarter" idx="12"/>
          </p:nvPr>
        </p:nvSpPr>
        <p:spPr/>
        <p:txBody>
          <a:bodyPr/>
          <a:lstStyle/>
          <a:p>
            <a:fld id="{EE867BFB-0557-4590-9C4F-1820459EA175}" type="slidenum">
              <a:rPr lang="en-US" smtClean="0"/>
              <a:pPr/>
              <a:t>‹#›</a:t>
            </a:fld>
            <a:endParaRPr lang="en-US" dirty="0"/>
          </a:p>
        </p:txBody>
      </p:sp>
      <p:sp>
        <p:nvSpPr>
          <p:cNvPr id="10" name="Rectangle 9"/>
          <p:cNvSpPr/>
          <p:nvPr/>
        </p:nvSpPr>
        <p:spPr>
          <a:xfrm>
            <a:off x="0" y="6109854"/>
            <a:ext cx="12192000" cy="748145"/>
          </a:xfrm>
          <a:prstGeom prst="rect">
            <a:avLst/>
          </a:prstGeom>
          <a:solidFill>
            <a:srgbClr val="0049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iamond 10"/>
          <p:cNvSpPr/>
          <p:nvPr/>
        </p:nvSpPr>
        <p:spPr>
          <a:xfrm>
            <a:off x="5579918" y="5593772"/>
            <a:ext cx="1032164" cy="1032164"/>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785" y="5716052"/>
            <a:ext cx="788429" cy="787604"/>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87" y="6311226"/>
            <a:ext cx="12032512" cy="345400"/>
          </a:xfrm>
          <a:prstGeom prst="rect">
            <a:avLst/>
          </a:prstGeom>
        </p:spPr>
      </p:pic>
    </p:spTree>
    <p:extLst>
      <p:ext uri="{BB962C8B-B14F-4D97-AF65-F5344CB8AC3E}">
        <p14:creationId xmlns:p14="http://schemas.microsoft.com/office/powerpoint/2010/main" val="3050232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C933AC-6DD4-4F28-8A9D-69F64B26DD0A}" type="datetimeFigureOut">
              <a:rPr lang="en-US" smtClean="0"/>
              <a:pPr/>
              <a:t>3/15/2023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867BFB-0557-4590-9C4F-1820459EA175}" type="slidenum">
              <a:rPr lang="en-US" smtClean="0"/>
              <a:pPr/>
              <a:t>‹#›</a:t>
            </a:fld>
            <a:endParaRPr lang="en-US" dirty="0"/>
          </a:p>
        </p:txBody>
      </p:sp>
      <p:sp>
        <p:nvSpPr>
          <p:cNvPr id="6" name="Rectangle 5"/>
          <p:cNvSpPr/>
          <p:nvPr/>
        </p:nvSpPr>
        <p:spPr>
          <a:xfrm>
            <a:off x="0" y="6109854"/>
            <a:ext cx="12192000" cy="748145"/>
          </a:xfrm>
          <a:prstGeom prst="rect">
            <a:avLst/>
          </a:prstGeom>
          <a:solidFill>
            <a:srgbClr val="0049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iamond 6"/>
          <p:cNvSpPr/>
          <p:nvPr/>
        </p:nvSpPr>
        <p:spPr>
          <a:xfrm>
            <a:off x="5579918" y="5593772"/>
            <a:ext cx="1032164" cy="1032164"/>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785" y="5716052"/>
            <a:ext cx="788429" cy="787604"/>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87" y="6311226"/>
            <a:ext cx="12032512" cy="345400"/>
          </a:xfrm>
          <a:prstGeom prst="rect">
            <a:avLst/>
          </a:prstGeom>
        </p:spPr>
      </p:pic>
    </p:spTree>
    <p:extLst>
      <p:ext uri="{BB962C8B-B14F-4D97-AF65-F5344CB8AC3E}">
        <p14:creationId xmlns:p14="http://schemas.microsoft.com/office/powerpoint/2010/main" val="4145082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933AC-6DD4-4F28-8A9D-69F64B26DD0A}" type="datetimeFigureOut">
              <a:rPr lang="en-US" smtClean="0"/>
              <a:pPr/>
              <a:t>3/15/2023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867BFB-0557-4590-9C4F-1820459EA175}" type="slidenum">
              <a:rPr lang="en-US" smtClean="0"/>
              <a:pPr/>
              <a:t>‹#›</a:t>
            </a:fld>
            <a:endParaRPr lang="en-US" dirty="0"/>
          </a:p>
        </p:txBody>
      </p:sp>
      <p:sp>
        <p:nvSpPr>
          <p:cNvPr id="5" name="Rectangle 4"/>
          <p:cNvSpPr/>
          <p:nvPr/>
        </p:nvSpPr>
        <p:spPr>
          <a:xfrm>
            <a:off x="0" y="6109854"/>
            <a:ext cx="12192000" cy="748145"/>
          </a:xfrm>
          <a:prstGeom prst="rect">
            <a:avLst/>
          </a:prstGeom>
          <a:solidFill>
            <a:srgbClr val="0049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iamond 5"/>
          <p:cNvSpPr/>
          <p:nvPr/>
        </p:nvSpPr>
        <p:spPr>
          <a:xfrm>
            <a:off x="5579918" y="5593772"/>
            <a:ext cx="1032164" cy="1032164"/>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785" y="5716052"/>
            <a:ext cx="788429" cy="78760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87" y="6311226"/>
            <a:ext cx="12032512" cy="345400"/>
          </a:xfrm>
          <a:prstGeom prst="rect">
            <a:avLst/>
          </a:prstGeom>
        </p:spPr>
      </p:pic>
    </p:spTree>
    <p:extLst>
      <p:ext uri="{BB962C8B-B14F-4D97-AF65-F5344CB8AC3E}">
        <p14:creationId xmlns:p14="http://schemas.microsoft.com/office/powerpoint/2010/main" val="425158913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AB3E2A-0C31-448B-AD93-7D69164A838E}"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28F5E-57F9-4025-B644-8166DA80C781}" type="slidenum">
              <a:rPr lang="en-US" smtClean="0"/>
              <a:t>‹#›</a:t>
            </a:fld>
            <a:endParaRPr lang="en-US"/>
          </a:p>
        </p:txBody>
      </p:sp>
    </p:spTree>
    <p:extLst>
      <p:ext uri="{BB962C8B-B14F-4D97-AF65-F5344CB8AC3E}">
        <p14:creationId xmlns:p14="http://schemas.microsoft.com/office/powerpoint/2010/main" val="4155796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C933AC-6DD4-4F28-8A9D-69F64B26DD0A}" type="datetimeFigureOut">
              <a:rPr lang="en-US" smtClean="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867BFB-0557-4590-9C4F-1820459EA175}" type="slidenum">
              <a:rPr lang="en-US" smtClean="0"/>
              <a:pPr/>
              <a:t>‹#›</a:t>
            </a:fld>
            <a:endParaRPr lang="en-US" dirty="0"/>
          </a:p>
        </p:txBody>
      </p:sp>
      <p:sp>
        <p:nvSpPr>
          <p:cNvPr id="8" name="Rectangle 7"/>
          <p:cNvSpPr/>
          <p:nvPr/>
        </p:nvSpPr>
        <p:spPr>
          <a:xfrm>
            <a:off x="0" y="6109854"/>
            <a:ext cx="12192000" cy="748145"/>
          </a:xfrm>
          <a:prstGeom prst="rect">
            <a:avLst/>
          </a:prstGeom>
          <a:solidFill>
            <a:srgbClr val="0049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iamond 8"/>
          <p:cNvSpPr/>
          <p:nvPr/>
        </p:nvSpPr>
        <p:spPr>
          <a:xfrm>
            <a:off x="5579918" y="5593772"/>
            <a:ext cx="1032164" cy="1032164"/>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785" y="5716052"/>
            <a:ext cx="788429" cy="787604"/>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87" y="6311226"/>
            <a:ext cx="12032512" cy="345400"/>
          </a:xfrm>
          <a:prstGeom prst="rect">
            <a:avLst/>
          </a:prstGeom>
        </p:spPr>
      </p:pic>
    </p:spTree>
    <p:extLst>
      <p:ext uri="{BB962C8B-B14F-4D97-AF65-F5344CB8AC3E}">
        <p14:creationId xmlns:p14="http://schemas.microsoft.com/office/powerpoint/2010/main" val="1380956927"/>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C933AC-6DD4-4F28-8A9D-69F64B26DD0A}" type="datetimeFigureOut">
              <a:rPr lang="en-US" smtClean="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867BFB-0557-4590-9C4F-1820459EA175}" type="slidenum">
              <a:rPr lang="en-US" smtClean="0"/>
              <a:pPr/>
              <a:t>‹#›</a:t>
            </a:fld>
            <a:endParaRPr lang="en-US" dirty="0"/>
          </a:p>
        </p:txBody>
      </p:sp>
      <p:sp>
        <p:nvSpPr>
          <p:cNvPr id="8" name="Rectangle 7"/>
          <p:cNvSpPr/>
          <p:nvPr/>
        </p:nvSpPr>
        <p:spPr>
          <a:xfrm>
            <a:off x="0" y="6109854"/>
            <a:ext cx="12192000" cy="748145"/>
          </a:xfrm>
          <a:prstGeom prst="rect">
            <a:avLst/>
          </a:prstGeom>
          <a:solidFill>
            <a:srgbClr val="0049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iamond 8"/>
          <p:cNvSpPr/>
          <p:nvPr/>
        </p:nvSpPr>
        <p:spPr>
          <a:xfrm>
            <a:off x="5579918" y="5593772"/>
            <a:ext cx="1032164" cy="1032164"/>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785" y="5716052"/>
            <a:ext cx="788429" cy="787604"/>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87" y="6311226"/>
            <a:ext cx="12032512" cy="345400"/>
          </a:xfrm>
          <a:prstGeom prst="rect">
            <a:avLst/>
          </a:prstGeom>
        </p:spPr>
      </p:pic>
    </p:spTree>
    <p:extLst>
      <p:ext uri="{BB962C8B-B14F-4D97-AF65-F5344CB8AC3E}">
        <p14:creationId xmlns:p14="http://schemas.microsoft.com/office/powerpoint/2010/main" val="1658861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C933AC-6DD4-4F28-8A9D-69F64B26DD0A}"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867BFB-0557-4590-9C4F-1820459EA175}" type="slidenum">
              <a:rPr lang="en-US" smtClean="0"/>
              <a:pPr/>
              <a:t>‹#›</a:t>
            </a:fld>
            <a:endParaRPr lang="en-US" dirty="0"/>
          </a:p>
        </p:txBody>
      </p:sp>
      <p:sp>
        <p:nvSpPr>
          <p:cNvPr id="7" name="Rectangle 6"/>
          <p:cNvSpPr/>
          <p:nvPr/>
        </p:nvSpPr>
        <p:spPr>
          <a:xfrm>
            <a:off x="0" y="6109854"/>
            <a:ext cx="12192000" cy="748145"/>
          </a:xfrm>
          <a:prstGeom prst="rect">
            <a:avLst/>
          </a:prstGeom>
          <a:solidFill>
            <a:srgbClr val="0049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iamond 7"/>
          <p:cNvSpPr/>
          <p:nvPr/>
        </p:nvSpPr>
        <p:spPr>
          <a:xfrm>
            <a:off x="5579918" y="5593772"/>
            <a:ext cx="1032164" cy="1032164"/>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785" y="5716052"/>
            <a:ext cx="788429" cy="787604"/>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87" y="6311226"/>
            <a:ext cx="12032512" cy="345400"/>
          </a:xfrm>
          <a:prstGeom prst="rect">
            <a:avLst/>
          </a:prstGeom>
        </p:spPr>
      </p:pic>
    </p:spTree>
    <p:extLst>
      <p:ext uri="{BB962C8B-B14F-4D97-AF65-F5344CB8AC3E}">
        <p14:creationId xmlns:p14="http://schemas.microsoft.com/office/powerpoint/2010/main" val="2391375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C933AC-6DD4-4F28-8A9D-69F64B26DD0A}"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867BFB-0557-4590-9C4F-1820459EA175}" type="slidenum">
              <a:rPr lang="en-US" smtClean="0"/>
              <a:pPr/>
              <a:t>‹#›</a:t>
            </a:fld>
            <a:endParaRPr lang="en-US" dirty="0"/>
          </a:p>
        </p:txBody>
      </p:sp>
      <p:sp>
        <p:nvSpPr>
          <p:cNvPr id="7" name="Rectangle 6"/>
          <p:cNvSpPr/>
          <p:nvPr/>
        </p:nvSpPr>
        <p:spPr>
          <a:xfrm>
            <a:off x="0" y="6109854"/>
            <a:ext cx="12192000" cy="748145"/>
          </a:xfrm>
          <a:prstGeom prst="rect">
            <a:avLst/>
          </a:prstGeom>
          <a:solidFill>
            <a:srgbClr val="0049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iamond 7"/>
          <p:cNvSpPr/>
          <p:nvPr/>
        </p:nvSpPr>
        <p:spPr>
          <a:xfrm>
            <a:off x="5579918" y="5593772"/>
            <a:ext cx="1032164" cy="1032164"/>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785" y="5716052"/>
            <a:ext cx="788429" cy="787604"/>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87" y="6311226"/>
            <a:ext cx="12032512" cy="345400"/>
          </a:xfrm>
          <a:prstGeom prst="rect">
            <a:avLst/>
          </a:prstGeom>
        </p:spPr>
      </p:pic>
    </p:spTree>
    <p:extLst>
      <p:ext uri="{BB962C8B-B14F-4D97-AF65-F5344CB8AC3E}">
        <p14:creationId xmlns:p14="http://schemas.microsoft.com/office/powerpoint/2010/main" val="1552654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451623"/>
            <a:ext cx="10515600" cy="1325563"/>
          </a:xfrm>
        </p:spPr>
        <p:txBody>
          <a:bodyPr/>
          <a:lstStyle/>
          <a:p>
            <a:r>
              <a:rPr lang="en-US" dirty="0"/>
              <a:t>Click to edit Master title style</a:t>
            </a:r>
          </a:p>
        </p:txBody>
      </p:sp>
      <p:sp>
        <p:nvSpPr>
          <p:cNvPr id="9" name="Content Placeholder 2"/>
          <p:cNvSpPr>
            <a:spLocks noGrp="1"/>
          </p:cNvSpPr>
          <p:nvPr>
            <p:ph idx="1"/>
          </p:nvPr>
        </p:nvSpPr>
        <p:spPr>
          <a:xfrm>
            <a:off x="838200" y="1943441"/>
            <a:ext cx="10515600" cy="381659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p:cNvSpPr/>
          <p:nvPr userDrawn="1"/>
        </p:nvSpPr>
        <p:spPr>
          <a:xfrm>
            <a:off x="0" y="6109854"/>
            <a:ext cx="12192000" cy="748145"/>
          </a:xfrm>
          <a:prstGeom prst="rect">
            <a:avLst/>
          </a:prstGeom>
          <a:solidFill>
            <a:srgbClr val="0049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iamond 3"/>
          <p:cNvSpPr/>
          <p:nvPr userDrawn="1"/>
        </p:nvSpPr>
        <p:spPr>
          <a:xfrm>
            <a:off x="5579918" y="5593772"/>
            <a:ext cx="1032164" cy="1032164"/>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01785" y="5716052"/>
            <a:ext cx="788429" cy="787604"/>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87" y="6311226"/>
            <a:ext cx="12032512" cy="345400"/>
          </a:xfrm>
          <a:prstGeom prst="rect">
            <a:avLst/>
          </a:prstGeom>
        </p:spPr>
      </p:pic>
    </p:spTree>
    <p:extLst>
      <p:ext uri="{BB962C8B-B14F-4D97-AF65-F5344CB8AC3E}">
        <p14:creationId xmlns:p14="http://schemas.microsoft.com/office/powerpoint/2010/main" val="18724010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0382" y="5506185"/>
            <a:ext cx="5980694" cy="695004"/>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74894" y="2695685"/>
            <a:ext cx="8596105" cy="3158002"/>
          </a:xfrm>
          <a:prstGeom prst="rect">
            <a:avLst/>
          </a:prstGeom>
        </p:spPr>
      </p:pic>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1444" y="6368527"/>
            <a:ext cx="11806737" cy="338919"/>
          </a:xfrm>
          <a:prstGeom prst="rect">
            <a:avLst/>
          </a:prstGeom>
        </p:spPr>
      </p:pic>
    </p:spTree>
    <p:extLst>
      <p:ext uri="{BB962C8B-B14F-4D97-AF65-F5344CB8AC3E}">
        <p14:creationId xmlns:p14="http://schemas.microsoft.com/office/powerpoint/2010/main" val="3961492503"/>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451623"/>
            <a:ext cx="10515600" cy="1325563"/>
          </a:xfrm>
        </p:spPr>
        <p:txBody>
          <a:bodyPr/>
          <a:lstStyle/>
          <a:p>
            <a:r>
              <a:rPr lang="en-US"/>
              <a:t>Click to edit Master title style</a:t>
            </a:r>
            <a:endParaRPr lang="en-US" dirty="0"/>
          </a:p>
        </p:txBody>
      </p:sp>
      <p:sp>
        <p:nvSpPr>
          <p:cNvPr id="3" name="Rectangle 2"/>
          <p:cNvSpPr/>
          <p:nvPr/>
        </p:nvSpPr>
        <p:spPr>
          <a:xfrm>
            <a:off x="0" y="6109854"/>
            <a:ext cx="12192000" cy="748145"/>
          </a:xfrm>
          <a:prstGeom prst="rect">
            <a:avLst/>
          </a:prstGeom>
          <a:solidFill>
            <a:srgbClr val="0049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amond 3"/>
          <p:cNvSpPr/>
          <p:nvPr/>
        </p:nvSpPr>
        <p:spPr>
          <a:xfrm>
            <a:off x="5579918" y="5593772"/>
            <a:ext cx="1032164" cy="1032164"/>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785" y="5716052"/>
            <a:ext cx="788429" cy="78760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444" y="6368527"/>
            <a:ext cx="11806737" cy="338919"/>
          </a:xfrm>
          <a:prstGeom prst="rect">
            <a:avLst/>
          </a:prstGeom>
        </p:spPr>
      </p:pic>
    </p:spTree>
    <p:extLst>
      <p:ext uri="{BB962C8B-B14F-4D97-AF65-F5344CB8AC3E}">
        <p14:creationId xmlns:p14="http://schemas.microsoft.com/office/powerpoint/2010/main" val="22517787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0" y="6109854"/>
            <a:ext cx="12192000" cy="748145"/>
          </a:xfrm>
          <a:prstGeom prst="rect">
            <a:avLst/>
          </a:prstGeom>
          <a:solidFill>
            <a:srgbClr val="0049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p:cNvSpPr/>
          <p:nvPr/>
        </p:nvSpPr>
        <p:spPr>
          <a:xfrm>
            <a:off x="5579918" y="5593772"/>
            <a:ext cx="1032164" cy="1032164"/>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785" y="5716052"/>
            <a:ext cx="788429" cy="78760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444" y="6368527"/>
            <a:ext cx="11806737" cy="338919"/>
          </a:xfrm>
          <a:prstGeom prst="rect">
            <a:avLst/>
          </a:prstGeom>
        </p:spPr>
      </p:pic>
    </p:spTree>
    <p:extLst>
      <p:ext uri="{BB962C8B-B14F-4D97-AF65-F5344CB8AC3E}">
        <p14:creationId xmlns:p14="http://schemas.microsoft.com/office/powerpoint/2010/main" val="3817446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C933AC-6DD4-4F28-8A9D-69F64B26DD0A}"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867BFB-0557-4590-9C4F-1820459EA175}" type="slidenum">
              <a:rPr lang="en-US" smtClean="0"/>
              <a:pPr/>
              <a:t>‹#›</a:t>
            </a:fld>
            <a:endParaRPr lang="en-US" dirty="0"/>
          </a:p>
        </p:txBody>
      </p:sp>
    </p:spTree>
    <p:extLst>
      <p:ext uri="{BB962C8B-B14F-4D97-AF65-F5344CB8AC3E}">
        <p14:creationId xmlns:p14="http://schemas.microsoft.com/office/powerpoint/2010/main" val="9183347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C933AC-6DD4-4F28-8A9D-69F64B26DD0A}" type="datetimeFigureOut">
              <a:rPr lang="en-US" smtClean="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867BFB-0557-4590-9C4F-1820459EA175}" type="slidenum">
              <a:rPr lang="en-US" smtClean="0"/>
              <a:pPr/>
              <a:t>‹#›</a:t>
            </a:fld>
            <a:endParaRPr lang="en-US" dirty="0"/>
          </a:p>
        </p:txBody>
      </p:sp>
      <p:sp>
        <p:nvSpPr>
          <p:cNvPr id="8" name="Rectangle 7"/>
          <p:cNvSpPr/>
          <p:nvPr/>
        </p:nvSpPr>
        <p:spPr>
          <a:xfrm>
            <a:off x="0" y="6109854"/>
            <a:ext cx="12192000" cy="748145"/>
          </a:xfrm>
          <a:prstGeom prst="rect">
            <a:avLst/>
          </a:prstGeom>
          <a:solidFill>
            <a:srgbClr val="0049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579918" y="5593772"/>
            <a:ext cx="1032164" cy="1032164"/>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785" y="5716052"/>
            <a:ext cx="788429" cy="787604"/>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444" y="6368527"/>
            <a:ext cx="11806737" cy="338919"/>
          </a:xfrm>
          <a:prstGeom prst="rect">
            <a:avLst/>
          </a:prstGeom>
        </p:spPr>
      </p:pic>
    </p:spTree>
    <p:extLst>
      <p:ext uri="{BB962C8B-B14F-4D97-AF65-F5344CB8AC3E}">
        <p14:creationId xmlns:p14="http://schemas.microsoft.com/office/powerpoint/2010/main" val="3350072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AB3E2A-0C31-448B-AD93-7D69164A838E}"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28F5E-57F9-4025-B644-8166DA80C781}" type="slidenum">
              <a:rPr lang="en-US" smtClean="0"/>
              <a:t>‹#›</a:t>
            </a:fld>
            <a:endParaRPr lang="en-US"/>
          </a:p>
        </p:txBody>
      </p:sp>
    </p:spTree>
    <p:extLst>
      <p:ext uri="{BB962C8B-B14F-4D97-AF65-F5344CB8AC3E}">
        <p14:creationId xmlns:p14="http://schemas.microsoft.com/office/powerpoint/2010/main" val="37820347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C933AC-6DD4-4F28-8A9D-69F64B26DD0A}" type="datetimeFigureOut">
              <a:rPr lang="en-US" smtClean="0"/>
              <a:pPr/>
              <a:t>3/15/2023</a:t>
            </a:fld>
            <a:endParaRPr lang="en-US" dirty="0"/>
          </a:p>
        </p:txBody>
      </p:sp>
      <p:sp>
        <p:nvSpPr>
          <p:cNvPr id="8" name="Footer Placeholder 7"/>
          <p:cNvSpPr>
            <a:spLocks noGrp="1"/>
          </p:cNvSpPr>
          <p:nvPr>
            <p:ph type="ftr" sz="quarter" idx="11"/>
          </p:nvPr>
        </p:nvSpPr>
        <p:spPr/>
        <p:txBody>
          <a:bodyPr/>
          <a:lstStyle/>
          <a:p>
            <a:r>
              <a:rPr lang="en-US"/>
              <a:t>NYSARC, Inc. Trust Services</a:t>
            </a:r>
            <a:endParaRPr lang="en-US" dirty="0"/>
          </a:p>
        </p:txBody>
      </p:sp>
      <p:sp>
        <p:nvSpPr>
          <p:cNvPr id="9" name="Slide Number Placeholder 8"/>
          <p:cNvSpPr>
            <a:spLocks noGrp="1"/>
          </p:cNvSpPr>
          <p:nvPr>
            <p:ph type="sldNum" sz="quarter" idx="12"/>
          </p:nvPr>
        </p:nvSpPr>
        <p:spPr/>
        <p:txBody>
          <a:bodyPr/>
          <a:lstStyle/>
          <a:p>
            <a:fld id="{EE867BFB-0557-4590-9C4F-1820459EA175}" type="slidenum">
              <a:rPr lang="en-US" smtClean="0"/>
              <a:pPr/>
              <a:t>‹#›</a:t>
            </a:fld>
            <a:endParaRPr lang="en-US" dirty="0"/>
          </a:p>
        </p:txBody>
      </p:sp>
      <p:sp>
        <p:nvSpPr>
          <p:cNvPr id="10" name="Rectangle 9"/>
          <p:cNvSpPr/>
          <p:nvPr/>
        </p:nvSpPr>
        <p:spPr>
          <a:xfrm>
            <a:off x="0" y="6109854"/>
            <a:ext cx="12192000" cy="748145"/>
          </a:xfrm>
          <a:prstGeom prst="rect">
            <a:avLst/>
          </a:prstGeom>
          <a:solidFill>
            <a:srgbClr val="0049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p:cNvSpPr/>
          <p:nvPr/>
        </p:nvSpPr>
        <p:spPr>
          <a:xfrm>
            <a:off x="5579918" y="5593772"/>
            <a:ext cx="1032164" cy="1032164"/>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785" y="5716052"/>
            <a:ext cx="788429" cy="787604"/>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444" y="6368527"/>
            <a:ext cx="11806737" cy="338919"/>
          </a:xfrm>
          <a:prstGeom prst="rect">
            <a:avLst/>
          </a:prstGeom>
        </p:spPr>
      </p:pic>
    </p:spTree>
    <p:extLst>
      <p:ext uri="{BB962C8B-B14F-4D97-AF65-F5344CB8AC3E}">
        <p14:creationId xmlns:p14="http://schemas.microsoft.com/office/powerpoint/2010/main" val="10784318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C933AC-6DD4-4F28-8A9D-69F64B26DD0A}" type="datetimeFigureOut">
              <a:rPr lang="en-US" smtClean="0"/>
              <a:pPr/>
              <a:t>3/15/2023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867BFB-0557-4590-9C4F-1820459EA175}" type="slidenum">
              <a:rPr lang="en-US" smtClean="0"/>
              <a:pPr/>
              <a:t>‹#›</a:t>
            </a:fld>
            <a:endParaRPr lang="en-US" dirty="0"/>
          </a:p>
        </p:txBody>
      </p:sp>
      <p:sp>
        <p:nvSpPr>
          <p:cNvPr id="6" name="Rectangle 5"/>
          <p:cNvSpPr/>
          <p:nvPr/>
        </p:nvSpPr>
        <p:spPr>
          <a:xfrm>
            <a:off x="0" y="6109854"/>
            <a:ext cx="12192000" cy="748145"/>
          </a:xfrm>
          <a:prstGeom prst="rect">
            <a:avLst/>
          </a:prstGeom>
          <a:solidFill>
            <a:srgbClr val="0049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5579918" y="5593772"/>
            <a:ext cx="1032164" cy="1032164"/>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785" y="5716052"/>
            <a:ext cx="788429" cy="787604"/>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444" y="6368527"/>
            <a:ext cx="11806737" cy="338919"/>
          </a:xfrm>
          <a:prstGeom prst="rect">
            <a:avLst/>
          </a:prstGeom>
        </p:spPr>
      </p:pic>
    </p:spTree>
    <p:extLst>
      <p:ext uri="{BB962C8B-B14F-4D97-AF65-F5344CB8AC3E}">
        <p14:creationId xmlns:p14="http://schemas.microsoft.com/office/powerpoint/2010/main" val="18794936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933AC-6DD4-4F28-8A9D-69F64B26DD0A}" type="datetimeFigureOut">
              <a:rPr lang="en-US" smtClean="0"/>
              <a:pPr/>
              <a:t>3/15/2023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867BFB-0557-4590-9C4F-1820459EA175}" type="slidenum">
              <a:rPr lang="en-US" smtClean="0"/>
              <a:pPr/>
              <a:t>‹#›</a:t>
            </a:fld>
            <a:endParaRPr lang="en-US" dirty="0"/>
          </a:p>
        </p:txBody>
      </p:sp>
      <p:sp>
        <p:nvSpPr>
          <p:cNvPr id="5" name="Rectangle 4"/>
          <p:cNvSpPr/>
          <p:nvPr/>
        </p:nvSpPr>
        <p:spPr>
          <a:xfrm>
            <a:off x="0" y="6109854"/>
            <a:ext cx="12192000" cy="748145"/>
          </a:xfrm>
          <a:prstGeom prst="rect">
            <a:avLst/>
          </a:prstGeom>
          <a:solidFill>
            <a:srgbClr val="0049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iamond 5"/>
          <p:cNvSpPr/>
          <p:nvPr/>
        </p:nvSpPr>
        <p:spPr>
          <a:xfrm>
            <a:off x="5579918" y="5593772"/>
            <a:ext cx="1032164" cy="1032164"/>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785" y="5716052"/>
            <a:ext cx="788429" cy="78760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444" y="6368527"/>
            <a:ext cx="11806737" cy="338919"/>
          </a:xfrm>
          <a:prstGeom prst="rect">
            <a:avLst/>
          </a:prstGeom>
        </p:spPr>
      </p:pic>
    </p:spTree>
    <p:extLst>
      <p:ext uri="{BB962C8B-B14F-4D97-AF65-F5344CB8AC3E}">
        <p14:creationId xmlns:p14="http://schemas.microsoft.com/office/powerpoint/2010/main" val="252833795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C933AC-6DD4-4F28-8A9D-69F64B26DD0A}" type="datetimeFigureOut">
              <a:rPr lang="en-US" smtClean="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867BFB-0557-4590-9C4F-1820459EA175}" type="slidenum">
              <a:rPr lang="en-US" smtClean="0"/>
              <a:pPr/>
              <a:t>‹#›</a:t>
            </a:fld>
            <a:endParaRPr lang="en-US" dirty="0"/>
          </a:p>
        </p:txBody>
      </p:sp>
      <p:sp>
        <p:nvSpPr>
          <p:cNvPr id="8" name="Rectangle 7"/>
          <p:cNvSpPr/>
          <p:nvPr/>
        </p:nvSpPr>
        <p:spPr>
          <a:xfrm>
            <a:off x="0" y="6109854"/>
            <a:ext cx="12192000" cy="748145"/>
          </a:xfrm>
          <a:prstGeom prst="rect">
            <a:avLst/>
          </a:prstGeom>
          <a:solidFill>
            <a:srgbClr val="0049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579918" y="5593772"/>
            <a:ext cx="1032164" cy="1032164"/>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785" y="5716052"/>
            <a:ext cx="788429" cy="787604"/>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444" y="6368527"/>
            <a:ext cx="11806737" cy="338919"/>
          </a:xfrm>
          <a:prstGeom prst="rect">
            <a:avLst/>
          </a:prstGeom>
        </p:spPr>
      </p:pic>
    </p:spTree>
    <p:extLst>
      <p:ext uri="{BB962C8B-B14F-4D97-AF65-F5344CB8AC3E}">
        <p14:creationId xmlns:p14="http://schemas.microsoft.com/office/powerpoint/2010/main" val="2840327725"/>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C933AC-6DD4-4F28-8A9D-69F64B26DD0A}" type="datetimeFigureOut">
              <a:rPr lang="en-US" smtClean="0"/>
              <a:pPr/>
              <a:t>3/15/2023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867BFB-0557-4590-9C4F-1820459EA175}" type="slidenum">
              <a:rPr lang="en-US" smtClean="0"/>
              <a:pPr/>
              <a:t>‹#›</a:t>
            </a:fld>
            <a:endParaRPr lang="en-US" dirty="0"/>
          </a:p>
        </p:txBody>
      </p:sp>
      <p:sp>
        <p:nvSpPr>
          <p:cNvPr id="8" name="Rectangle 7"/>
          <p:cNvSpPr/>
          <p:nvPr/>
        </p:nvSpPr>
        <p:spPr>
          <a:xfrm>
            <a:off x="0" y="6109854"/>
            <a:ext cx="12192000" cy="748145"/>
          </a:xfrm>
          <a:prstGeom prst="rect">
            <a:avLst/>
          </a:prstGeom>
          <a:solidFill>
            <a:srgbClr val="0049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579918" y="5593772"/>
            <a:ext cx="1032164" cy="1032164"/>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785" y="5716052"/>
            <a:ext cx="788429" cy="787604"/>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444" y="6368527"/>
            <a:ext cx="11806737" cy="338919"/>
          </a:xfrm>
          <a:prstGeom prst="rect">
            <a:avLst/>
          </a:prstGeom>
        </p:spPr>
      </p:pic>
    </p:spTree>
    <p:extLst>
      <p:ext uri="{BB962C8B-B14F-4D97-AF65-F5344CB8AC3E}">
        <p14:creationId xmlns:p14="http://schemas.microsoft.com/office/powerpoint/2010/main" val="22690387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C933AC-6DD4-4F28-8A9D-69F64B26DD0A}"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867BFB-0557-4590-9C4F-1820459EA175}" type="slidenum">
              <a:rPr lang="en-US" smtClean="0"/>
              <a:pPr/>
              <a:t>‹#›</a:t>
            </a:fld>
            <a:endParaRPr lang="en-US" dirty="0"/>
          </a:p>
        </p:txBody>
      </p:sp>
      <p:sp>
        <p:nvSpPr>
          <p:cNvPr id="7" name="Rectangle 6"/>
          <p:cNvSpPr/>
          <p:nvPr/>
        </p:nvSpPr>
        <p:spPr>
          <a:xfrm>
            <a:off x="0" y="6109854"/>
            <a:ext cx="12192000" cy="748145"/>
          </a:xfrm>
          <a:prstGeom prst="rect">
            <a:avLst/>
          </a:prstGeom>
          <a:solidFill>
            <a:srgbClr val="0049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5579918" y="5593772"/>
            <a:ext cx="1032164" cy="1032164"/>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785" y="5716052"/>
            <a:ext cx="788429" cy="787604"/>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444" y="6368527"/>
            <a:ext cx="11806737" cy="338919"/>
          </a:xfrm>
          <a:prstGeom prst="rect">
            <a:avLst/>
          </a:prstGeom>
        </p:spPr>
      </p:pic>
    </p:spTree>
    <p:extLst>
      <p:ext uri="{BB962C8B-B14F-4D97-AF65-F5344CB8AC3E}">
        <p14:creationId xmlns:p14="http://schemas.microsoft.com/office/powerpoint/2010/main" val="26879741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C933AC-6DD4-4F28-8A9D-69F64B26DD0A}" type="datetimeFigureOut">
              <a:rPr lang="en-US" smtClean="0"/>
              <a:pPr/>
              <a:t>3/15/2023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867BFB-0557-4590-9C4F-1820459EA175}" type="slidenum">
              <a:rPr lang="en-US" smtClean="0"/>
              <a:pPr/>
              <a:t>‹#›</a:t>
            </a:fld>
            <a:endParaRPr lang="en-US" dirty="0"/>
          </a:p>
        </p:txBody>
      </p:sp>
      <p:sp>
        <p:nvSpPr>
          <p:cNvPr id="7" name="Rectangle 6"/>
          <p:cNvSpPr/>
          <p:nvPr/>
        </p:nvSpPr>
        <p:spPr>
          <a:xfrm>
            <a:off x="0" y="6109854"/>
            <a:ext cx="12192000" cy="748145"/>
          </a:xfrm>
          <a:prstGeom prst="rect">
            <a:avLst/>
          </a:prstGeom>
          <a:solidFill>
            <a:srgbClr val="0049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5579918" y="5593772"/>
            <a:ext cx="1032164" cy="1032164"/>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1785" y="5716052"/>
            <a:ext cx="788429" cy="787604"/>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1444" y="6368527"/>
            <a:ext cx="11806737" cy="338919"/>
          </a:xfrm>
          <a:prstGeom prst="rect">
            <a:avLst/>
          </a:prstGeom>
        </p:spPr>
      </p:pic>
    </p:spTree>
    <p:extLst>
      <p:ext uri="{BB962C8B-B14F-4D97-AF65-F5344CB8AC3E}">
        <p14:creationId xmlns:p14="http://schemas.microsoft.com/office/powerpoint/2010/main" val="3295694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451623"/>
            <a:ext cx="10515600" cy="1325563"/>
          </a:xfrm>
        </p:spPr>
        <p:txBody>
          <a:bodyPr/>
          <a:lstStyle/>
          <a:p>
            <a:r>
              <a:rPr lang="en-US" dirty="0"/>
              <a:t>Click to edit Master title style</a:t>
            </a:r>
          </a:p>
        </p:txBody>
      </p:sp>
      <p:sp>
        <p:nvSpPr>
          <p:cNvPr id="9" name="Content Placeholder 2"/>
          <p:cNvSpPr>
            <a:spLocks noGrp="1"/>
          </p:cNvSpPr>
          <p:nvPr>
            <p:ph idx="1"/>
          </p:nvPr>
        </p:nvSpPr>
        <p:spPr>
          <a:xfrm>
            <a:off x="838200" y="1943441"/>
            <a:ext cx="10515600" cy="381659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p:cNvSpPr/>
          <p:nvPr userDrawn="1"/>
        </p:nvSpPr>
        <p:spPr>
          <a:xfrm>
            <a:off x="0" y="6109854"/>
            <a:ext cx="12192000" cy="748145"/>
          </a:xfrm>
          <a:prstGeom prst="rect">
            <a:avLst/>
          </a:prstGeom>
          <a:solidFill>
            <a:srgbClr val="0049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iamond 3"/>
          <p:cNvSpPr/>
          <p:nvPr userDrawn="1"/>
        </p:nvSpPr>
        <p:spPr>
          <a:xfrm>
            <a:off x="5579918" y="5593772"/>
            <a:ext cx="1032164" cy="1032164"/>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01785" y="5716052"/>
            <a:ext cx="788429" cy="787604"/>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87" y="6311226"/>
            <a:ext cx="12032512" cy="345400"/>
          </a:xfrm>
          <a:prstGeom prst="rect">
            <a:avLst/>
          </a:prstGeom>
        </p:spPr>
      </p:pic>
    </p:spTree>
    <p:extLst>
      <p:ext uri="{BB962C8B-B14F-4D97-AF65-F5344CB8AC3E}">
        <p14:creationId xmlns:p14="http://schemas.microsoft.com/office/powerpoint/2010/main" val="3672545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AB3E2A-0C31-448B-AD93-7D69164A838E}"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28F5E-57F9-4025-B644-8166DA80C781}" type="slidenum">
              <a:rPr lang="en-US" smtClean="0"/>
              <a:t>‹#›</a:t>
            </a:fld>
            <a:endParaRPr lang="en-US"/>
          </a:p>
        </p:txBody>
      </p:sp>
    </p:spTree>
    <p:extLst>
      <p:ext uri="{BB962C8B-B14F-4D97-AF65-F5344CB8AC3E}">
        <p14:creationId xmlns:p14="http://schemas.microsoft.com/office/powerpoint/2010/main" val="2895902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AB3E2A-0C31-448B-AD93-7D69164A838E}" type="datetimeFigureOut">
              <a:rPr lang="en-US" smtClean="0"/>
              <a:t>3/15/2023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A28F5E-57F9-4025-B644-8166DA80C781}" type="slidenum">
              <a:rPr lang="en-US" smtClean="0"/>
              <a:t>‹#›</a:t>
            </a:fld>
            <a:endParaRPr lang="en-US"/>
          </a:p>
        </p:txBody>
      </p:sp>
    </p:spTree>
    <p:extLst>
      <p:ext uri="{BB962C8B-B14F-4D97-AF65-F5344CB8AC3E}">
        <p14:creationId xmlns:p14="http://schemas.microsoft.com/office/powerpoint/2010/main" val="1769154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AB3E2A-0C31-448B-AD93-7D69164A838E}" type="datetimeFigureOut">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A28F5E-57F9-4025-B644-8166DA80C781}" type="slidenum">
              <a:rPr lang="en-US" smtClean="0"/>
              <a:t>‹#›</a:t>
            </a:fld>
            <a:endParaRPr lang="en-US"/>
          </a:p>
        </p:txBody>
      </p:sp>
    </p:spTree>
    <p:extLst>
      <p:ext uri="{BB962C8B-B14F-4D97-AF65-F5344CB8AC3E}">
        <p14:creationId xmlns:p14="http://schemas.microsoft.com/office/powerpoint/2010/main" val="3476990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AB3E2A-0C31-448B-AD93-7D69164A838E}" type="datetimeFigureOut">
              <a:rPr lang="en-US" smtClean="0"/>
              <a:t>3/15/2023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A28F5E-57F9-4025-B644-8166DA80C781}" type="slidenum">
              <a:rPr lang="en-US" smtClean="0"/>
              <a:t>‹#›</a:t>
            </a:fld>
            <a:endParaRPr lang="en-US"/>
          </a:p>
        </p:txBody>
      </p:sp>
    </p:spTree>
    <p:extLst>
      <p:ext uri="{BB962C8B-B14F-4D97-AF65-F5344CB8AC3E}">
        <p14:creationId xmlns:p14="http://schemas.microsoft.com/office/powerpoint/2010/main" val="1495024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AB3E2A-0C31-448B-AD93-7D69164A838E}"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28F5E-57F9-4025-B644-8166DA80C781}" type="slidenum">
              <a:rPr lang="en-US" smtClean="0"/>
              <a:t>‹#›</a:t>
            </a:fld>
            <a:endParaRPr lang="en-US"/>
          </a:p>
        </p:txBody>
      </p:sp>
    </p:spTree>
    <p:extLst>
      <p:ext uri="{BB962C8B-B14F-4D97-AF65-F5344CB8AC3E}">
        <p14:creationId xmlns:p14="http://schemas.microsoft.com/office/powerpoint/2010/main" val="1624719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AB3E2A-0C31-448B-AD93-7D69164A838E}"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28F5E-57F9-4025-B644-8166DA80C781}" type="slidenum">
              <a:rPr lang="en-US" smtClean="0"/>
              <a:t>‹#›</a:t>
            </a:fld>
            <a:endParaRPr lang="en-US"/>
          </a:p>
        </p:txBody>
      </p:sp>
    </p:spTree>
    <p:extLst>
      <p:ext uri="{BB962C8B-B14F-4D97-AF65-F5344CB8AC3E}">
        <p14:creationId xmlns:p14="http://schemas.microsoft.com/office/powerpoint/2010/main" val="2810587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AB3E2A-0C31-448B-AD93-7D69164A838E}" type="datetimeFigureOut">
              <a:rPr lang="en-US" smtClean="0"/>
              <a:t>3/15/2023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28F5E-57F9-4025-B644-8166DA80C781}" type="slidenum">
              <a:rPr lang="en-US" smtClean="0"/>
              <a:t>‹#›</a:t>
            </a:fld>
            <a:endParaRPr lang="en-US"/>
          </a:p>
        </p:txBody>
      </p:sp>
    </p:spTree>
    <p:extLst>
      <p:ext uri="{BB962C8B-B14F-4D97-AF65-F5344CB8AC3E}">
        <p14:creationId xmlns:p14="http://schemas.microsoft.com/office/powerpoint/2010/main" val="17450672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933AC-6DD4-4F28-8A9D-69F64B26DD0A}" type="datetimeFigureOut">
              <a:rPr lang="en-US" smtClean="0"/>
              <a:pPr/>
              <a:t>3/15/2023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NYSARC, Inc. Trust Services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67BFB-0557-4590-9C4F-1820459EA175}" type="slidenum">
              <a:rPr lang="en-US" smtClean="0"/>
              <a:pPr/>
              <a:t>‹#›</a:t>
            </a:fld>
            <a:endParaRPr lang="en-US" dirty="0"/>
          </a:p>
        </p:txBody>
      </p:sp>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987" y="6311226"/>
            <a:ext cx="12032512" cy="345400"/>
          </a:xfrm>
          <a:prstGeom prst="rect">
            <a:avLst/>
          </a:prstGeom>
        </p:spPr>
      </p:pic>
    </p:spTree>
    <p:extLst>
      <p:ext uri="{BB962C8B-B14F-4D97-AF65-F5344CB8AC3E}">
        <p14:creationId xmlns:p14="http://schemas.microsoft.com/office/powerpoint/2010/main" val="19977653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914400" rtl="0" eaLnBrk="1" latinLnBrk="0" hangingPunct="1">
        <a:lnSpc>
          <a:spcPct val="90000"/>
        </a:lnSpc>
        <a:spcBef>
          <a:spcPct val="0"/>
        </a:spcBef>
        <a:buNone/>
        <a:defRPr sz="4800" b="1" kern="1200">
          <a:solidFill>
            <a:srgbClr val="004976"/>
          </a:solidFill>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933AC-6DD4-4F28-8A9D-69F64B26DD0A}" type="datetimeFigureOut">
              <a:rPr lang="en-US" smtClean="0"/>
              <a:pPr/>
              <a:t>3/15/2023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NYSARC, Inc. Trust Services </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867BFB-0557-4590-9C4F-1820459EA175}" type="slidenum">
              <a:rPr lang="en-US" smtClean="0"/>
              <a:pPr/>
              <a:t>‹#›</a:t>
            </a:fld>
            <a:endParaRPr lang="en-US" dirty="0"/>
          </a:p>
        </p:txBody>
      </p:sp>
    </p:spTree>
    <p:extLst>
      <p:ext uri="{BB962C8B-B14F-4D97-AF65-F5344CB8AC3E}">
        <p14:creationId xmlns:p14="http://schemas.microsoft.com/office/powerpoint/2010/main" val="18373521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xStyles>
    <p:titleStyle>
      <a:lvl1pPr algn="ctr" defTabSz="914400" rtl="0" eaLnBrk="1" latinLnBrk="0" hangingPunct="1">
        <a:lnSpc>
          <a:spcPct val="90000"/>
        </a:lnSpc>
        <a:spcBef>
          <a:spcPct val="0"/>
        </a:spcBef>
        <a:buNone/>
        <a:defRPr sz="4800" b="1" kern="1200">
          <a:solidFill>
            <a:srgbClr val="004976"/>
          </a:solidFill>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wisegeek.com/what-is-a-cashiers-check.ht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health.ny.gov/health_care/medicaid/publications/docs/adm/22adm01.pdf"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2" Type="http://schemas.openxmlformats.org/officeDocument/2006/relationships/hyperlink" Target="https://www.health.ny.gov/health_care/medicaid/publications/docs/gis/23ma02_att1.pdf" TargetMode="Externa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https://www.health.ny.gov/health_care/medicaid/changes/" TargetMode="External"/><Relationship Id="rId2" Type="http://schemas.openxmlformats.org/officeDocument/2006/relationships/hyperlink" Target="https://info.nystateofhealth.ny.gov/sites/default/files/PHE%20Tool%20Kit%20-%20FAQs%20for%20LDSS-HRA%20enrollees.pdf" TargetMode="External"/><Relationship Id="rId1" Type="http://schemas.openxmlformats.org/officeDocument/2006/relationships/slideLayout" Target="../slideLayouts/slideLayout14.xml"/><Relationship Id="rId4" Type="http://schemas.openxmlformats.org/officeDocument/2006/relationships/hyperlink" Target="https://health.ny.gov/health_care/medicaid/ldss.ht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mailto:jschaeffer@herzoglaw.com" TargetMode="Externa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hyperlink" Target="http://www.nysarctrustservices.org/" TargetMode="External"/><Relationship Id="rId4" Type="http://schemas.openxmlformats.org/officeDocument/2006/relationships/hyperlink" Target="mailto:grimess@nysarc.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groundreport.com/time-consider-home-car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flickr.com/photos/68716695@N06/2972026465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2765049-0585-49FF-BD9E-3F84B4594728}"/>
              </a:ext>
            </a:extLst>
          </p:cNvPr>
          <p:cNvSpPr>
            <a:spLocks noGrp="1"/>
          </p:cNvSpPr>
          <p:nvPr>
            <p:ph type="subTitle" idx="1"/>
          </p:nvPr>
        </p:nvSpPr>
        <p:spPr>
          <a:xfrm>
            <a:off x="7293935" y="3429000"/>
            <a:ext cx="4436510" cy="3187895"/>
          </a:xfrm>
        </p:spPr>
        <p:txBody>
          <a:bodyPr anchor="t">
            <a:normAutofit/>
          </a:bodyPr>
          <a:lstStyle/>
          <a:p>
            <a:pPr algn="l">
              <a:lnSpc>
                <a:spcPct val="120000"/>
              </a:lnSpc>
            </a:pPr>
            <a:r>
              <a:rPr lang="en-US" sz="2800" dirty="0"/>
              <a:t>David Kubikian, Esq.</a:t>
            </a:r>
            <a:br>
              <a:rPr lang="en-US" sz="2800" dirty="0"/>
            </a:br>
            <a:r>
              <a:rPr lang="en-US" sz="2800" dirty="0"/>
              <a:t>Herzog Law Firm</a:t>
            </a:r>
          </a:p>
          <a:p>
            <a:pPr algn="l"/>
            <a:endParaRPr lang="en-US" sz="2800" dirty="0"/>
          </a:p>
          <a:p>
            <a:pPr algn="l">
              <a:lnSpc>
                <a:spcPct val="120000"/>
              </a:lnSpc>
            </a:pPr>
            <a:r>
              <a:rPr lang="en-US" sz="2800" dirty="0"/>
              <a:t>Sarah Grimes</a:t>
            </a:r>
            <a:br>
              <a:rPr lang="en-US" sz="2800" dirty="0"/>
            </a:br>
            <a:r>
              <a:rPr lang="en-US" sz="2800" dirty="0"/>
              <a:t>NYSARC Trust Services</a:t>
            </a:r>
          </a:p>
          <a:p>
            <a:pPr algn="l"/>
            <a:endParaRPr lang="en-US" sz="2800" dirty="0"/>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descr="Logo, company name&#10;&#10;Description automatically generated">
            <a:extLst>
              <a:ext uri="{FF2B5EF4-FFF2-40B4-BE49-F238E27FC236}">
                <a16:creationId xmlns:a16="http://schemas.microsoft.com/office/drawing/2014/main" id="{5B2D6748-389D-4D08-8CBD-ED319ABCF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555" y="3497581"/>
            <a:ext cx="2441665" cy="2441665"/>
          </a:xfrm>
          <a:prstGeom prst="rect">
            <a:avLst/>
          </a:prstGeom>
        </p:spPr>
      </p:pic>
      <p:pic>
        <p:nvPicPr>
          <p:cNvPr id="14" name="Picture 13" descr="NYSARC Trust Services Logo">
            <a:extLst>
              <a:ext uri="{FF2B5EF4-FFF2-40B4-BE49-F238E27FC236}">
                <a16:creationId xmlns:a16="http://schemas.microsoft.com/office/drawing/2014/main" id="{34CE4A72-A5A0-4D78-83ED-DDC7EE0E2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 y="5452909"/>
            <a:ext cx="2554082" cy="675860"/>
          </a:xfrm>
          <a:prstGeom prst="rect">
            <a:avLst/>
          </a:prstGeom>
        </p:spPr>
      </p:pic>
      <p:sp>
        <p:nvSpPr>
          <p:cNvPr id="16" name="TextBox 15">
            <a:extLst>
              <a:ext uri="{FF2B5EF4-FFF2-40B4-BE49-F238E27FC236}">
                <a16:creationId xmlns:a16="http://schemas.microsoft.com/office/drawing/2014/main" id="{EED3548D-B991-48E1-AFA1-60A8473E6B70}"/>
              </a:ext>
            </a:extLst>
          </p:cNvPr>
          <p:cNvSpPr txBox="1"/>
          <p:nvPr/>
        </p:nvSpPr>
        <p:spPr>
          <a:xfrm>
            <a:off x="544571" y="3687104"/>
            <a:ext cx="6097904" cy="402546"/>
          </a:xfrm>
          <a:prstGeom prst="rect">
            <a:avLst/>
          </a:prstGeom>
          <a:noFill/>
        </p:spPr>
        <p:txBody>
          <a:bodyPr wrap="square">
            <a:spAutoFit/>
          </a:bodyPr>
          <a:lstStyle/>
          <a:p>
            <a:pPr algn="l">
              <a:lnSpc>
                <a:spcPct val="120000"/>
              </a:lnSpc>
            </a:pPr>
            <a:r>
              <a:rPr lang="en-US" sz="1800" b="1" dirty="0">
                <a:solidFill>
                  <a:schemeClr val="bg1">
                    <a:lumMod val="50000"/>
                    <a:lumOff val="50000"/>
                  </a:schemeClr>
                </a:solidFill>
              </a:rPr>
              <a:t>Presented by:</a:t>
            </a:r>
          </a:p>
        </p:txBody>
      </p:sp>
      <p:sp>
        <p:nvSpPr>
          <p:cNvPr id="2" name="Title 1">
            <a:extLst>
              <a:ext uri="{FF2B5EF4-FFF2-40B4-BE49-F238E27FC236}">
                <a16:creationId xmlns:a16="http://schemas.microsoft.com/office/drawing/2014/main" id="{50584A0F-EA4F-49EB-88F9-318CDF68D6E4}"/>
              </a:ext>
            </a:extLst>
          </p:cNvPr>
          <p:cNvSpPr>
            <a:spLocks noGrp="1"/>
          </p:cNvSpPr>
          <p:nvPr>
            <p:ph type="ctrTitle"/>
          </p:nvPr>
        </p:nvSpPr>
        <p:spPr>
          <a:xfrm>
            <a:off x="461555" y="68581"/>
            <a:ext cx="6263937" cy="3360419"/>
          </a:xfrm>
        </p:spPr>
        <p:txBody>
          <a:bodyPr anchor="b">
            <a:normAutofit/>
          </a:bodyPr>
          <a:lstStyle/>
          <a:p>
            <a:pPr algn="l"/>
            <a:r>
              <a:rPr lang="en-US" sz="4800" dirty="0">
                <a:solidFill>
                  <a:schemeClr val="bg1"/>
                </a:solidFill>
              </a:rPr>
              <a:t>Maximizing Benefits and Financial Solutions to Improve Quality of Life</a:t>
            </a:r>
          </a:p>
        </p:txBody>
      </p:sp>
    </p:spTree>
    <p:extLst>
      <p:ext uri="{BB962C8B-B14F-4D97-AF65-F5344CB8AC3E}">
        <p14:creationId xmlns:p14="http://schemas.microsoft.com/office/powerpoint/2010/main" val="339306407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1480" y="987552"/>
            <a:ext cx="4485861" cy="1088136"/>
          </a:xfrm>
        </p:spPr>
        <p:txBody>
          <a:bodyPr vert="horz" lIns="91440" tIns="45720" rIns="91440" bIns="45720" rtlCol="0" anchor="b">
            <a:normAutofit/>
          </a:bodyPr>
          <a:lstStyle/>
          <a:p>
            <a:r>
              <a:rPr lang="en-US" sz="3400" dirty="0"/>
              <a:t>Case Study: John Needs Medicaid</a:t>
            </a:r>
          </a:p>
        </p:txBody>
      </p:sp>
      <p:sp>
        <p:nvSpPr>
          <p:cNvPr id="21" name="Rectangle 2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Rectangle 4"/>
          <p:cNvSpPr/>
          <p:nvPr/>
        </p:nvSpPr>
        <p:spPr>
          <a:xfrm>
            <a:off x="411479" y="2688336"/>
            <a:ext cx="4498848" cy="3584448"/>
          </a:xfrm>
          <a:prstGeom prst="rect">
            <a:avLst/>
          </a:prstGeom>
        </p:spPr>
        <p:txBody>
          <a:bodyPr vert="horz" lIns="91440" tIns="45720" rIns="91440" bIns="45720" rtlCol="0" anchor="t">
            <a:normAutofit/>
          </a:bodyPr>
          <a:lstStyle/>
          <a:p>
            <a:pPr defTabSz="914400">
              <a:lnSpc>
                <a:spcPct val="90000"/>
              </a:lnSpc>
              <a:spcAft>
                <a:spcPts val="600"/>
              </a:spcAft>
            </a:pPr>
            <a:r>
              <a:rPr lang="en-US" sz="1700" b="1" dirty="0"/>
              <a:t>John is 76 years old and married</a:t>
            </a:r>
            <a:br>
              <a:rPr lang="en-US" sz="1700" b="1" dirty="0"/>
            </a:br>
            <a:endParaRPr lang="en-US" sz="1700" b="1" dirty="0"/>
          </a:p>
          <a:p>
            <a:pPr defTabSz="914400">
              <a:lnSpc>
                <a:spcPct val="90000"/>
              </a:lnSpc>
            </a:pPr>
            <a:r>
              <a:rPr lang="en-US" sz="1700" dirty="0"/>
              <a:t>John lives at home in Albany, NY with his daughter Mary. He has Parkinson’s disease and mild cognitive decline. </a:t>
            </a:r>
          </a:p>
          <a:p>
            <a:pPr indent="-228600" defTabSz="914400">
              <a:lnSpc>
                <a:spcPct val="90000"/>
              </a:lnSpc>
              <a:buFont typeface="Arial" panose="020B0604020202020204" pitchFamily="34" charset="0"/>
              <a:buChar char="•"/>
            </a:pPr>
            <a:endParaRPr lang="en-US" sz="1700" dirty="0"/>
          </a:p>
          <a:p>
            <a:pPr defTabSz="914400">
              <a:lnSpc>
                <a:spcPct val="90000"/>
              </a:lnSpc>
            </a:pPr>
            <a:r>
              <a:rPr lang="en-US" sz="1700" dirty="0"/>
              <a:t>Mary wants to keep him home as long as possible, but she is struggling to provide the care he needs as she gets older. </a:t>
            </a:r>
          </a:p>
          <a:p>
            <a:pPr indent="-228600" defTabSz="914400">
              <a:lnSpc>
                <a:spcPct val="90000"/>
              </a:lnSpc>
              <a:buFont typeface="Arial" panose="020B0604020202020204" pitchFamily="34" charset="0"/>
              <a:buChar char="•"/>
            </a:pPr>
            <a:endParaRPr lang="en-US" sz="1700" dirty="0"/>
          </a:p>
          <a:p>
            <a:pPr defTabSz="914400">
              <a:lnSpc>
                <a:spcPct val="90000"/>
              </a:lnSpc>
            </a:pPr>
            <a:r>
              <a:rPr lang="en-US" sz="1700" dirty="0"/>
              <a:t>He is applying for Medicaid to enroll in the NHTD and get assistance with daily tasks such as bathing, toileting, meal preparation, and laundry.</a:t>
            </a:r>
          </a:p>
        </p:txBody>
      </p:sp>
      <p:pic>
        <p:nvPicPr>
          <p:cNvPr id="7" name="Picture 6" descr="Two people sitting on a couch&#10;&#10;Description automatically generated with low confidence">
            <a:extLst>
              <a:ext uri="{FF2B5EF4-FFF2-40B4-BE49-F238E27FC236}">
                <a16:creationId xmlns:a16="http://schemas.microsoft.com/office/drawing/2014/main" id="{C4398DD6-B485-91B0-A39C-44D183B70F5A}"/>
              </a:ext>
            </a:extLst>
          </p:cNvPr>
          <p:cNvPicPr>
            <a:picLocks noChangeAspect="1"/>
          </p:cNvPicPr>
          <p:nvPr/>
        </p:nvPicPr>
        <p:blipFill rotWithShape="1">
          <a:blip r:embed="rId3">
            <a:extLst>
              <a:ext uri="{28A0092B-C50C-407E-A947-70E740481C1C}">
                <a14:useLocalDpi xmlns:a14="http://schemas.microsoft.com/office/drawing/2010/main" val="0"/>
              </a:ext>
            </a:extLst>
          </a:blip>
          <a:srcRect r="32996"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133259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5409" y="1445494"/>
            <a:ext cx="3746120" cy="4376572"/>
          </a:xfrm>
        </p:spPr>
        <p:txBody>
          <a:bodyPr anchor="ctr">
            <a:normAutofit/>
          </a:bodyPr>
          <a:lstStyle/>
          <a:p>
            <a:r>
              <a:rPr lang="en-US" sz="4800" dirty="0"/>
              <a:t>John’s Income and Resources</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630257" y="1772718"/>
            <a:ext cx="6117996" cy="3722124"/>
          </a:xfrm>
        </p:spPr>
        <p:txBody>
          <a:bodyPr numCol="2" anchor="ctr">
            <a:normAutofit/>
          </a:bodyPr>
          <a:lstStyle/>
          <a:p>
            <a:pPr marL="0" indent="0">
              <a:buNone/>
            </a:pPr>
            <a:r>
              <a:rPr lang="en-US" sz="1800" b="1" dirty="0">
                <a:solidFill>
                  <a:schemeClr val="bg1"/>
                </a:solidFill>
              </a:rPr>
              <a:t>Resources/Assets: </a:t>
            </a:r>
          </a:p>
          <a:p>
            <a:pPr marL="0" indent="0">
              <a:buNone/>
            </a:pPr>
            <a:r>
              <a:rPr lang="en-US" sz="1800" dirty="0">
                <a:solidFill>
                  <a:schemeClr val="bg1"/>
                </a:solidFill>
              </a:rPr>
              <a:t>$50,000 checking/savings</a:t>
            </a:r>
          </a:p>
          <a:p>
            <a:pPr marL="0" indent="0">
              <a:spcBef>
                <a:spcPts val="600"/>
              </a:spcBef>
              <a:buNone/>
            </a:pPr>
            <a:r>
              <a:rPr lang="en-US" sz="1800" dirty="0">
                <a:solidFill>
                  <a:schemeClr val="bg1"/>
                </a:solidFill>
              </a:rPr>
              <a:t>$500,000 IRA (principal bal.)* </a:t>
            </a:r>
          </a:p>
          <a:p>
            <a:pPr marL="0" indent="0">
              <a:spcBef>
                <a:spcPts val="600"/>
              </a:spcBef>
              <a:buNone/>
            </a:pPr>
            <a:r>
              <a:rPr lang="en-US" sz="1800" dirty="0">
                <a:solidFill>
                  <a:schemeClr val="bg1"/>
                </a:solidFill>
              </a:rPr>
              <a:t>$50,000 life ins. cash value</a:t>
            </a:r>
          </a:p>
          <a:p>
            <a:pPr marL="0" indent="0">
              <a:spcBef>
                <a:spcPts val="600"/>
              </a:spcBef>
              <a:buNone/>
            </a:pPr>
            <a:r>
              <a:rPr lang="en-US" sz="1800" dirty="0">
                <a:solidFill>
                  <a:schemeClr val="bg1"/>
                </a:solidFill>
              </a:rPr>
              <a:t>Home*: $300,000 (value)</a:t>
            </a:r>
            <a:br>
              <a:rPr lang="en-US" sz="1800" dirty="0">
                <a:solidFill>
                  <a:schemeClr val="bg1"/>
                </a:solidFill>
              </a:rPr>
            </a:br>
            <a:endParaRPr lang="en-US" sz="1800" dirty="0">
              <a:solidFill>
                <a:schemeClr val="bg1"/>
              </a:solidFill>
            </a:endParaRPr>
          </a:p>
          <a:p>
            <a:pPr marL="0" indent="0">
              <a:spcBef>
                <a:spcPts val="600"/>
              </a:spcBef>
              <a:buNone/>
            </a:pPr>
            <a:r>
              <a:rPr lang="en-US" sz="1800" b="1" dirty="0">
                <a:solidFill>
                  <a:schemeClr val="bg1"/>
                </a:solidFill>
              </a:rPr>
              <a:t>Total Available </a:t>
            </a:r>
            <a:r>
              <a:rPr lang="en-US" sz="1800" dirty="0">
                <a:solidFill>
                  <a:schemeClr val="bg1"/>
                </a:solidFill>
              </a:rPr>
              <a:t>= </a:t>
            </a:r>
            <a:r>
              <a:rPr lang="en-US" sz="1800" u="sng" dirty="0">
                <a:solidFill>
                  <a:schemeClr val="bg1"/>
                </a:solidFill>
              </a:rPr>
              <a:t>$100,000</a:t>
            </a:r>
          </a:p>
          <a:p>
            <a:pPr marL="0" indent="0">
              <a:spcBef>
                <a:spcPts val="600"/>
              </a:spcBef>
              <a:buNone/>
            </a:pPr>
            <a:r>
              <a:rPr lang="en-US" sz="1800" i="1" dirty="0">
                <a:solidFill>
                  <a:schemeClr val="bg1"/>
                </a:solidFill>
              </a:rPr>
              <a:t>*Exempt assets</a:t>
            </a:r>
          </a:p>
          <a:p>
            <a:pPr marL="0" indent="0">
              <a:spcBef>
                <a:spcPts val="600"/>
              </a:spcBef>
              <a:buNone/>
            </a:pPr>
            <a:endParaRPr lang="en-US" sz="1800" i="1" u="sng" dirty="0">
              <a:solidFill>
                <a:schemeClr val="bg1"/>
              </a:solidFill>
            </a:endParaRPr>
          </a:p>
          <a:p>
            <a:pPr marL="0" indent="0">
              <a:spcBef>
                <a:spcPts val="600"/>
              </a:spcBef>
              <a:buNone/>
            </a:pPr>
            <a:r>
              <a:rPr lang="en-US" sz="1800" b="1" dirty="0">
                <a:solidFill>
                  <a:srgbClr val="FF0000"/>
                </a:solidFill>
              </a:rPr>
              <a:t>Excess Assets: </a:t>
            </a:r>
            <a:r>
              <a:rPr lang="en-US" sz="1800" b="1" u="sng" dirty="0">
                <a:solidFill>
                  <a:srgbClr val="FF0000"/>
                </a:solidFill>
              </a:rPr>
              <a:t>$69,818</a:t>
            </a:r>
          </a:p>
          <a:p>
            <a:pPr marL="0" indent="0">
              <a:spcBef>
                <a:spcPts val="600"/>
              </a:spcBef>
              <a:buNone/>
            </a:pPr>
            <a:endParaRPr lang="en-US" sz="1800" b="1" u="sng" dirty="0">
              <a:solidFill>
                <a:srgbClr val="FF0000"/>
              </a:solidFill>
            </a:endParaRPr>
          </a:p>
          <a:p>
            <a:pPr marL="0" indent="0">
              <a:spcBef>
                <a:spcPts val="600"/>
              </a:spcBef>
              <a:buNone/>
            </a:pPr>
            <a:r>
              <a:rPr lang="en-US" sz="1800" b="1" dirty="0">
                <a:solidFill>
                  <a:schemeClr val="bg1"/>
                </a:solidFill>
              </a:rPr>
              <a:t>Monthly Income:</a:t>
            </a:r>
            <a:endParaRPr lang="en-US" sz="1800" dirty="0">
              <a:solidFill>
                <a:schemeClr val="bg1"/>
              </a:solidFill>
            </a:endParaRPr>
          </a:p>
          <a:p>
            <a:pPr marL="0" indent="0">
              <a:buNone/>
            </a:pPr>
            <a:r>
              <a:rPr lang="en-US" sz="1800" dirty="0">
                <a:solidFill>
                  <a:schemeClr val="bg1"/>
                </a:solidFill>
              </a:rPr>
              <a:t>$1,100 Social Security check</a:t>
            </a:r>
            <a:br>
              <a:rPr lang="en-US" sz="1800" dirty="0">
                <a:solidFill>
                  <a:schemeClr val="bg1"/>
                </a:solidFill>
              </a:rPr>
            </a:br>
            <a:r>
              <a:rPr lang="en-US" sz="1800" dirty="0">
                <a:solidFill>
                  <a:schemeClr val="bg1"/>
                </a:solidFill>
              </a:rPr>
              <a:t>$500 pension</a:t>
            </a:r>
            <a:br>
              <a:rPr lang="en-US" sz="1800" dirty="0">
                <a:solidFill>
                  <a:schemeClr val="bg1"/>
                </a:solidFill>
              </a:rPr>
            </a:br>
            <a:r>
              <a:rPr lang="en-US" sz="1800" dirty="0">
                <a:solidFill>
                  <a:schemeClr val="bg1"/>
                </a:solidFill>
              </a:rPr>
              <a:t>$1,758 retirement distributions</a:t>
            </a:r>
          </a:p>
          <a:p>
            <a:pPr marL="0" indent="0">
              <a:buNone/>
            </a:pPr>
            <a:r>
              <a:rPr lang="en-US" sz="1800" b="1" dirty="0">
                <a:solidFill>
                  <a:schemeClr val="bg1"/>
                </a:solidFill>
              </a:rPr>
              <a:t>Total Income </a:t>
            </a:r>
            <a:r>
              <a:rPr lang="en-US" sz="1800" dirty="0">
                <a:solidFill>
                  <a:schemeClr val="bg1"/>
                </a:solidFill>
              </a:rPr>
              <a:t>= </a:t>
            </a:r>
            <a:r>
              <a:rPr lang="en-US" sz="1800" u="sng" dirty="0">
                <a:solidFill>
                  <a:schemeClr val="bg1"/>
                </a:solidFill>
              </a:rPr>
              <a:t>$3,358/</a:t>
            </a:r>
            <a:r>
              <a:rPr lang="en-US" sz="1800" u="sng" dirty="0" err="1">
                <a:solidFill>
                  <a:schemeClr val="bg1"/>
                </a:solidFill>
              </a:rPr>
              <a:t>mth</a:t>
            </a:r>
            <a:br>
              <a:rPr lang="en-US" sz="1800" dirty="0">
                <a:solidFill>
                  <a:schemeClr val="bg1"/>
                </a:solidFill>
              </a:rPr>
            </a:br>
            <a:br>
              <a:rPr lang="en-US" sz="1800" dirty="0">
                <a:solidFill>
                  <a:schemeClr val="bg1"/>
                </a:solidFill>
              </a:rPr>
            </a:br>
            <a:endParaRPr lang="en-US" sz="1800" dirty="0">
              <a:solidFill>
                <a:schemeClr val="bg1"/>
              </a:solidFill>
            </a:endParaRPr>
          </a:p>
          <a:p>
            <a:pPr marL="0" indent="0">
              <a:buNone/>
            </a:pPr>
            <a:r>
              <a:rPr lang="en-US" sz="1800" dirty="0">
                <a:solidFill>
                  <a:schemeClr val="bg1"/>
                </a:solidFill>
              </a:rPr>
              <a:t>- $1,697/</a:t>
            </a:r>
            <a:r>
              <a:rPr lang="en-US" sz="1800" dirty="0" err="1">
                <a:solidFill>
                  <a:schemeClr val="bg1"/>
                </a:solidFill>
              </a:rPr>
              <a:t>mth</a:t>
            </a:r>
            <a:r>
              <a:rPr lang="en-US" sz="1800" dirty="0">
                <a:solidFill>
                  <a:schemeClr val="bg1"/>
                </a:solidFill>
              </a:rPr>
              <a:t> Medicaid Limit</a:t>
            </a:r>
          </a:p>
          <a:p>
            <a:pPr marL="0" indent="0">
              <a:buNone/>
            </a:pPr>
            <a:endParaRPr lang="en-US" sz="1800" b="1" dirty="0">
              <a:solidFill>
                <a:schemeClr val="bg1"/>
              </a:solidFill>
            </a:endParaRPr>
          </a:p>
          <a:p>
            <a:pPr marL="0" indent="0">
              <a:buNone/>
            </a:pPr>
            <a:r>
              <a:rPr lang="en-US" sz="1800" b="1" dirty="0">
                <a:solidFill>
                  <a:srgbClr val="FF0000"/>
                </a:solidFill>
              </a:rPr>
              <a:t>Excess Income = </a:t>
            </a:r>
            <a:r>
              <a:rPr lang="en-US" sz="1800" b="1" u="sng" dirty="0">
                <a:solidFill>
                  <a:srgbClr val="FF0000"/>
                </a:solidFill>
              </a:rPr>
              <a:t>$1,661/</a:t>
            </a:r>
            <a:r>
              <a:rPr lang="en-US" sz="1800" b="1" u="sng" dirty="0" err="1">
                <a:solidFill>
                  <a:srgbClr val="FF0000"/>
                </a:solidFill>
              </a:rPr>
              <a:t>mth</a:t>
            </a:r>
            <a:endParaRPr lang="en-US" sz="1800" b="1" u="sng" dirty="0">
              <a:solidFill>
                <a:srgbClr val="FF0000"/>
              </a:solidFill>
            </a:endParaRPr>
          </a:p>
        </p:txBody>
      </p:sp>
    </p:spTree>
    <p:extLst>
      <p:ext uri="{BB962C8B-B14F-4D97-AF65-F5344CB8AC3E}">
        <p14:creationId xmlns:p14="http://schemas.microsoft.com/office/powerpoint/2010/main" val="185131169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C293503-2AA5-4FCC-82EB-AD88C69D28BB}"/>
              </a:ext>
            </a:extLst>
          </p:cNvPr>
          <p:cNvSpPr>
            <a:spLocks noGrp="1"/>
          </p:cNvSpPr>
          <p:nvPr>
            <p:ph type="title"/>
          </p:nvPr>
        </p:nvSpPr>
        <p:spPr>
          <a:xfrm>
            <a:off x="4591050" y="1457326"/>
            <a:ext cx="5972175" cy="1080142"/>
          </a:xfrm>
        </p:spPr>
        <p:txBody>
          <a:bodyPr>
            <a:normAutofit fontScale="90000"/>
          </a:bodyPr>
          <a:lstStyle/>
          <a:p>
            <a:r>
              <a:rPr lang="en-US" sz="4000" dirty="0"/>
              <a:t>Transferring Assets to Qualify For Community Medicaid</a:t>
            </a:r>
            <a:endParaRPr lang="en-US" sz="3800" dirty="0"/>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355C79-A936-458C-B0C1-04B45D0A3540}"/>
              </a:ext>
            </a:extLst>
          </p:cNvPr>
          <p:cNvSpPr>
            <a:spLocks noGrp="1"/>
          </p:cNvSpPr>
          <p:nvPr>
            <p:ph idx="1"/>
          </p:nvPr>
        </p:nvSpPr>
        <p:spPr>
          <a:xfrm>
            <a:off x="4379709" y="2717074"/>
            <a:ext cx="7037591" cy="2597877"/>
          </a:xfrm>
        </p:spPr>
        <p:txBody>
          <a:bodyPr anchor="ctr">
            <a:normAutofit lnSpcReduction="10000"/>
          </a:bodyPr>
          <a:lstStyle/>
          <a:p>
            <a:pPr marL="457200" indent="-457200"/>
            <a:r>
              <a:rPr lang="en-US" sz="2400" dirty="0">
                <a:ln/>
              </a:rPr>
              <a:t>Delayed start of this rule to April 2024 or later</a:t>
            </a:r>
          </a:p>
          <a:p>
            <a:pPr marL="457200" indent="-457200"/>
            <a:r>
              <a:rPr lang="en-US" sz="2400" dirty="0">
                <a:ln/>
              </a:rPr>
              <a:t>Non-exempt asset transfers after </a:t>
            </a:r>
            <a:r>
              <a:rPr lang="en-US" sz="2400" u="sng" dirty="0">
                <a:ln/>
              </a:rPr>
              <a:t>October 1, 2020</a:t>
            </a:r>
            <a:r>
              <a:rPr lang="en-US" sz="2400" dirty="0">
                <a:ln/>
              </a:rPr>
              <a:t> – may be subject to a </a:t>
            </a:r>
            <a:r>
              <a:rPr lang="en-US" sz="2400" u="sng" dirty="0">
                <a:ln/>
              </a:rPr>
              <a:t>30-month</a:t>
            </a:r>
            <a:r>
              <a:rPr lang="en-US" sz="2400" dirty="0">
                <a:ln/>
              </a:rPr>
              <a:t> lookback period for new applicants of Medicaid community-based long-term care services</a:t>
            </a:r>
          </a:p>
          <a:p>
            <a:pPr marL="457200" indent="-457200"/>
            <a:r>
              <a:rPr lang="en-US" sz="2400" b="1" dirty="0">
                <a:ln/>
              </a:rPr>
              <a:t>DOH has indicated the lookback may not apply to certain waiver programs (NHTD, TBI, OPWDD, etc.)</a:t>
            </a:r>
            <a:endParaRPr lang="en-US" sz="2600" dirty="0"/>
          </a:p>
        </p:txBody>
      </p:sp>
      <p:pic>
        <p:nvPicPr>
          <p:cNvPr id="9" name="Picture 8" descr="Logo, company name&#10;&#10;Description automatically generated">
            <a:extLst>
              <a:ext uri="{FF2B5EF4-FFF2-40B4-BE49-F238E27FC236}">
                <a16:creationId xmlns:a16="http://schemas.microsoft.com/office/drawing/2014/main" id="{8BBE55C5-F776-43AF-8543-9D30683A37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3770" y="5431047"/>
            <a:ext cx="1461887" cy="1461887"/>
          </a:xfrm>
          <a:prstGeom prst="rect">
            <a:avLst/>
          </a:prstGeom>
        </p:spPr>
      </p:pic>
      <p:pic>
        <p:nvPicPr>
          <p:cNvPr id="11" name="Picture 10" descr="Stopwatch">
            <a:extLst>
              <a:ext uri="{FF2B5EF4-FFF2-40B4-BE49-F238E27FC236}">
                <a16:creationId xmlns:a16="http://schemas.microsoft.com/office/drawing/2014/main" id="{2C51F7D0-2307-4F75-A79B-9FA88E95F611}"/>
              </a:ext>
            </a:extLst>
          </p:cNvPr>
          <p:cNvPicPr>
            <a:picLocks noChangeAspect="1"/>
          </p:cNvPicPr>
          <p:nvPr/>
        </p:nvPicPr>
        <p:blipFill rotWithShape="1">
          <a:blip r:embed="rId3">
            <a:extLst>
              <a:ext uri="{28A0092B-C50C-407E-A947-70E740481C1C}">
                <a14:useLocalDpi xmlns:a14="http://schemas.microsoft.com/office/drawing/2010/main" val="0"/>
              </a:ext>
            </a:extLst>
          </a:blip>
          <a:srcRect l="35351" r="34735"/>
          <a:stretch/>
        </p:blipFill>
        <p:spPr>
          <a:xfrm>
            <a:off x="609600" y="603343"/>
            <a:ext cx="3119225" cy="3490679"/>
          </a:xfrm>
          <a:prstGeom prst="rect">
            <a:avLst/>
          </a:prstGeom>
        </p:spPr>
      </p:pic>
    </p:spTree>
    <p:extLst>
      <p:ext uri="{BB962C8B-B14F-4D97-AF65-F5344CB8AC3E}">
        <p14:creationId xmlns:p14="http://schemas.microsoft.com/office/powerpoint/2010/main" val="119482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D1735F-B18B-48E3-9942-CFBE76FE47C1}"/>
              </a:ext>
            </a:extLst>
          </p:cNvPr>
          <p:cNvSpPr>
            <a:spLocks noGrp="1"/>
          </p:cNvSpPr>
          <p:nvPr>
            <p:ph type="title"/>
          </p:nvPr>
        </p:nvSpPr>
        <p:spPr>
          <a:xfrm>
            <a:off x="731520" y="731520"/>
            <a:ext cx="6089904" cy="1426464"/>
          </a:xfrm>
        </p:spPr>
        <p:txBody>
          <a:bodyPr>
            <a:normAutofit/>
          </a:bodyPr>
          <a:lstStyle/>
          <a:p>
            <a:r>
              <a:rPr lang="en-US" sz="4400" dirty="0">
                <a:solidFill>
                  <a:schemeClr val="bg1"/>
                </a:solidFill>
              </a:rPr>
              <a:t>Irrevocable Trusts</a:t>
            </a:r>
            <a:endParaRPr lang="en-US" dirty="0">
              <a:solidFill>
                <a:schemeClr val="bg1"/>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Logo, company name&#10;&#10;Description automatically generated">
            <a:extLst>
              <a:ext uri="{FF2B5EF4-FFF2-40B4-BE49-F238E27FC236}">
                <a16:creationId xmlns:a16="http://schemas.microsoft.com/office/drawing/2014/main" id="{BA546141-B30F-432D-9881-717AF444F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750" y="5395536"/>
            <a:ext cx="1461887" cy="1461887"/>
          </a:xfrm>
          <a:prstGeom prst="rect">
            <a:avLst/>
          </a:prstGeom>
        </p:spPr>
      </p:pic>
      <p:sp>
        <p:nvSpPr>
          <p:cNvPr id="4" name="TextBox 3">
            <a:extLst>
              <a:ext uri="{FF2B5EF4-FFF2-40B4-BE49-F238E27FC236}">
                <a16:creationId xmlns:a16="http://schemas.microsoft.com/office/drawing/2014/main" id="{009A516D-7F06-4AE7-9495-4638ED2A2367}"/>
              </a:ext>
            </a:extLst>
          </p:cNvPr>
          <p:cNvSpPr txBox="1"/>
          <p:nvPr/>
        </p:nvSpPr>
        <p:spPr>
          <a:xfrm>
            <a:off x="1374693" y="3020620"/>
            <a:ext cx="4478283" cy="2585323"/>
          </a:xfrm>
          <a:prstGeom prst="rect">
            <a:avLst/>
          </a:prstGeom>
          <a:noFill/>
        </p:spPr>
        <p:txBody>
          <a:bodyPr wrap="square" rtlCol="0">
            <a:spAutoFit/>
          </a:bodyPr>
          <a:lstStyle/>
          <a:p>
            <a:pPr marL="403225" marR="0" lvl="0" indent="0" algn="l" defTabSz="457200" rtl="0" eaLnBrk="1" fontAlgn="auto" latinLnBrk="0" hangingPunct="1">
              <a:lnSpc>
                <a:spcPct val="100000"/>
              </a:lnSpc>
              <a:spcBef>
                <a:spcPts val="0"/>
              </a:spcBef>
              <a:spcAft>
                <a:spcPts val="0"/>
              </a:spcAft>
              <a:buClrTx/>
              <a:buSzTx/>
              <a:buFont typeface="Century Gothic" panose="020B0502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Irrevocable Trust can be used to protect your assets and pass them to your children, if you plan far enough in advance. </a:t>
            </a:r>
          </a:p>
          <a:p>
            <a:pPr marL="403225"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03225" marR="0" lvl="0" indent="0" algn="l" defTabSz="457200" rtl="0" eaLnBrk="1" fontAlgn="auto" latinLnBrk="0" hangingPunct="1">
              <a:lnSpc>
                <a:spcPct val="100000"/>
              </a:lnSpc>
              <a:spcBef>
                <a:spcPts val="0"/>
              </a:spcBef>
              <a:spcAft>
                <a:spcPts val="0"/>
              </a:spcAft>
              <a:buClrTx/>
              <a:buSzTx/>
              <a:buFont typeface="Century Gothic" panose="020B0502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If properly established, you can apply for Medicaid and the assets in the trust will not be counted or have to be spent down for Medicaid eligibility purposes</a:t>
            </a:r>
          </a:p>
        </p:txBody>
      </p:sp>
      <p:pic>
        <p:nvPicPr>
          <p:cNvPr id="15" name="Picture 14" descr="Balanced stones on a pebble beach during the morning">
            <a:extLst>
              <a:ext uri="{FF2B5EF4-FFF2-40B4-BE49-F238E27FC236}">
                <a16:creationId xmlns:a16="http://schemas.microsoft.com/office/drawing/2014/main" id="{FD36A0D5-FBD7-4E7A-8C32-D635C8C125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894" r="17097" b="-2"/>
          <a:stretch/>
        </p:blipFill>
        <p:spPr>
          <a:xfrm>
            <a:off x="6913552" y="2612431"/>
            <a:ext cx="4088720" cy="3173099"/>
          </a:xfrm>
          <a:prstGeom prst="rect">
            <a:avLst/>
          </a:prstGeom>
        </p:spPr>
      </p:pic>
    </p:spTree>
    <p:extLst>
      <p:ext uri="{BB962C8B-B14F-4D97-AF65-F5344CB8AC3E}">
        <p14:creationId xmlns:p14="http://schemas.microsoft.com/office/powerpoint/2010/main" val="3334522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CD1735F-B18B-48E3-9942-CFBE76FE47C1}"/>
              </a:ext>
            </a:extLst>
          </p:cNvPr>
          <p:cNvSpPr>
            <a:spLocks noGrp="1"/>
          </p:cNvSpPr>
          <p:nvPr>
            <p:ph type="title"/>
          </p:nvPr>
        </p:nvSpPr>
        <p:spPr>
          <a:xfrm>
            <a:off x="731520" y="731520"/>
            <a:ext cx="6089904" cy="1426464"/>
          </a:xfrm>
        </p:spPr>
        <p:txBody>
          <a:bodyPr>
            <a:normAutofit/>
          </a:bodyPr>
          <a:lstStyle/>
          <a:p>
            <a:r>
              <a:rPr lang="en-US" dirty="0">
                <a:solidFill>
                  <a:schemeClr val="bg1"/>
                </a:solidFill>
              </a:rPr>
              <a:t>John’s Medicaid </a:t>
            </a:r>
            <a:br>
              <a:rPr lang="en-US" dirty="0">
                <a:solidFill>
                  <a:schemeClr val="bg1"/>
                </a:solidFill>
              </a:rPr>
            </a:br>
            <a:r>
              <a:rPr lang="en-US" dirty="0">
                <a:solidFill>
                  <a:schemeClr val="bg1"/>
                </a:solidFill>
              </a:rPr>
              <a:t>Eligibility Plan</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 company name&#10;&#10;Description automatically generated">
            <a:extLst>
              <a:ext uri="{FF2B5EF4-FFF2-40B4-BE49-F238E27FC236}">
                <a16:creationId xmlns:a16="http://schemas.microsoft.com/office/drawing/2014/main" id="{BA546141-B30F-432D-9881-717AF444F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750" y="5395536"/>
            <a:ext cx="1461887" cy="1461887"/>
          </a:xfrm>
          <a:prstGeom prst="rect">
            <a:avLst/>
          </a:prstGeom>
        </p:spPr>
      </p:pic>
      <p:sp>
        <p:nvSpPr>
          <p:cNvPr id="13" name="TextBox 12">
            <a:extLst>
              <a:ext uri="{FF2B5EF4-FFF2-40B4-BE49-F238E27FC236}">
                <a16:creationId xmlns:a16="http://schemas.microsoft.com/office/drawing/2014/main" id="{ECF6E19E-289C-428D-BAC6-59531EE684E5}"/>
              </a:ext>
            </a:extLst>
          </p:cNvPr>
          <p:cNvSpPr txBox="1"/>
          <p:nvPr/>
        </p:nvSpPr>
        <p:spPr>
          <a:xfrm>
            <a:off x="1133422" y="2870900"/>
            <a:ext cx="5326120" cy="2169825"/>
          </a:xfrm>
          <a:prstGeom prst="rect">
            <a:avLst/>
          </a:prstGeom>
          <a:noFill/>
        </p:spPr>
        <p:txBody>
          <a:bodyPr wrap="square">
            <a:spAutoFit/>
          </a:bodyPr>
          <a:lstStyle/>
          <a:p>
            <a:pPr marL="457200" indent="-457200">
              <a:spcAft>
                <a:spcPts val="600"/>
              </a:spcAft>
              <a:buFont typeface="+mj-lt"/>
              <a:buAutoNum type="arabicPeriod"/>
            </a:pPr>
            <a:r>
              <a:rPr lang="en-US" sz="2000" dirty="0"/>
              <a:t>Transfer excess assets, home, and life insurance to trust</a:t>
            </a:r>
            <a:br>
              <a:rPr lang="en-US" sz="2000" dirty="0"/>
            </a:br>
            <a:endParaRPr lang="en-US" sz="2000" dirty="0"/>
          </a:p>
          <a:p>
            <a:pPr marL="457200" indent="-457200">
              <a:spcAft>
                <a:spcPts val="600"/>
              </a:spcAft>
              <a:buFont typeface="+mj-lt"/>
              <a:buAutoNum type="arabicPeriod"/>
            </a:pPr>
            <a:r>
              <a:rPr lang="en-US" sz="2000" dirty="0"/>
              <a:t>Apply for Medicaid and enroll in NHTD</a:t>
            </a:r>
          </a:p>
          <a:p>
            <a:pPr marL="457200" indent="-457200">
              <a:spcAft>
                <a:spcPts val="600"/>
              </a:spcAft>
              <a:buFont typeface="+mj-lt"/>
              <a:buAutoNum type="arabicPeriod"/>
            </a:pPr>
            <a:endParaRPr lang="en-US" sz="2000" dirty="0"/>
          </a:p>
          <a:p>
            <a:pPr marL="457200" indent="-457200">
              <a:spcAft>
                <a:spcPts val="600"/>
              </a:spcAft>
              <a:buFont typeface="+mj-lt"/>
              <a:buAutoNum type="arabicPeriod"/>
            </a:pPr>
            <a:r>
              <a:rPr lang="en-US" sz="2000" dirty="0"/>
              <a:t>Deposit excess income into Pooled Trust</a:t>
            </a:r>
          </a:p>
        </p:txBody>
      </p:sp>
      <p:pic>
        <p:nvPicPr>
          <p:cNvPr id="6" name="Picture 5" descr="A hand holding a stack of paper money&#10;&#10;Description automatically generated with low confidence">
            <a:extLst>
              <a:ext uri="{FF2B5EF4-FFF2-40B4-BE49-F238E27FC236}">
                <a16:creationId xmlns:a16="http://schemas.microsoft.com/office/drawing/2014/main" id="{8DD40846-4266-448E-9E74-A0B664C581B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04439" y="3131643"/>
            <a:ext cx="3344008" cy="2263893"/>
          </a:xfrm>
          <a:prstGeom prst="rect">
            <a:avLst/>
          </a:prstGeom>
        </p:spPr>
      </p:pic>
    </p:spTree>
    <p:extLst>
      <p:ext uri="{BB962C8B-B14F-4D97-AF65-F5344CB8AC3E}">
        <p14:creationId xmlns:p14="http://schemas.microsoft.com/office/powerpoint/2010/main" val="3621176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CD1735F-B18B-48E3-9942-CFBE76FE47C1}"/>
              </a:ext>
            </a:extLst>
          </p:cNvPr>
          <p:cNvSpPr>
            <a:spLocks noGrp="1"/>
          </p:cNvSpPr>
          <p:nvPr>
            <p:ph type="title"/>
          </p:nvPr>
        </p:nvSpPr>
        <p:spPr>
          <a:xfrm>
            <a:off x="731520" y="731520"/>
            <a:ext cx="6089904" cy="1426464"/>
          </a:xfrm>
        </p:spPr>
        <p:txBody>
          <a:bodyPr>
            <a:normAutofit/>
          </a:bodyPr>
          <a:lstStyle/>
          <a:p>
            <a:r>
              <a:rPr lang="en-US" sz="4400" dirty="0">
                <a:solidFill>
                  <a:schemeClr val="bg1"/>
                </a:solidFill>
              </a:rPr>
              <a:t>Medicaid Application Process Changes</a:t>
            </a:r>
            <a:endParaRPr lang="en-US" dirty="0">
              <a:solidFill>
                <a:schemeClr val="bg1"/>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Logo, company name&#10;&#10;Description automatically generated">
            <a:extLst>
              <a:ext uri="{FF2B5EF4-FFF2-40B4-BE49-F238E27FC236}">
                <a16:creationId xmlns:a16="http://schemas.microsoft.com/office/drawing/2014/main" id="{BA546141-B30F-432D-9881-717AF444F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750" y="5395536"/>
            <a:ext cx="1461887" cy="1461887"/>
          </a:xfrm>
          <a:prstGeom prst="rect">
            <a:avLst/>
          </a:prstGeom>
        </p:spPr>
      </p:pic>
      <p:sp>
        <p:nvSpPr>
          <p:cNvPr id="4" name="TextBox 3">
            <a:extLst>
              <a:ext uri="{FF2B5EF4-FFF2-40B4-BE49-F238E27FC236}">
                <a16:creationId xmlns:a16="http://schemas.microsoft.com/office/drawing/2014/main" id="{009A516D-7F06-4AE7-9495-4638ED2A2367}"/>
              </a:ext>
            </a:extLst>
          </p:cNvPr>
          <p:cNvSpPr txBox="1"/>
          <p:nvPr/>
        </p:nvSpPr>
        <p:spPr>
          <a:xfrm>
            <a:off x="468875" y="3020620"/>
            <a:ext cx="5384102" cy="2585323"/>
          </a:xfrm>
          <a:prstGeom prst="rect">
            <a:avLst/>
          </a:prstGeom>
          <a:noFill/>
        </p:spPr>
        <p:txBody>
          <a:bodyPr wrap="square" rtlCol="0">
            <a:spAutoFit/>
          </a:bodyPr>
          <a:lstStyle/>
          <a:p>
            <a:pPr marL="688975"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As of May 16</a:t>
            </a:r>
            <a:r>
              <a:rPr kumimoji="0" lang="en-US" sz="1800" b="0" i="0" u="none" strike="noStrike" kern="1200" cap="none" spc="0" normalizeH="0" baseline="30000" noProof="0" dirty="0">
                <a:ln>
                  <a:noFill/>
                </a:ln>
                <a:solidFill>
                  <a:srgbClr val="000000"/>
                </a:solidFill>
                <a:effectLst/>
                <a:uLnTx/>
                <a:uFillTx/>
                <a:latin typeface="Calibri" panose="020F0502020204030204"/>
                <a:ea typeface="+mn-ea"/>
                <a:cs typeface="+mn-cs"/>
              </a:rPr>
              <a:t>th</a:t>
            </a:r>
            <a:r>
              <a:rPr lang="en-US" dirty="0">
                <a:solidFill>
                  <a:srgbClr val="000000"/>
                </a:solidFill>
                <a:latin typeface="Calibri" panose="020F0502020204030204"/>
              </a:rPr>
              <a:t>, new independent assessor to determine eligibility for home care services </a:t>
            </a:r>
          </a:p>
          <a:p>
            <a:pPr marL="403225" marR="0" lvl="0" algn="l" defTabSz="457200" rtl="0" eaLnBrk="1" fontAlgn="auto" latinLnBrk="0" hangingPunct="1">
              <a:lnSpc>
                <a:spcPct val="100000"/>
              </a:lnSpc>
              <a:spcBef>
                <a:spcPts val="0"/>
              </a:spcBef>
              <a:spcAft>
                <a:spcPts val="0"/>
              </a:spcAft>
              <a:buClrTx/>
              <a:buSzTx/>
              <a:tabLst/>
              <a:defRPr/>
            </a:pPr>
            <a:endParaRPr lang="en-US" dirty="0">
              <a:solidFill>
                <a:srgbClr val="000000"/>
              </a:solidFill>
              <a:latin typeface="Calibri" panose="020F0502020204030204"/>
            </a:endParaRPr>
          </a:p>
          <a:p>
            <a:pPr marL="688975"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Independent review panel for applicants who need more than 12 hours/day of care</a:t>
            </a:r>
          </a:p>
          <a:p>
            <a:pPr marL="403225" marR="0" lvl="0" algn="l" defTabSz="4572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688975"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Changes to ADL requirements coming soon</a:t>
            </a:r>
          </a:p>
          <a:p>
            <a:pPr marL="403225" marR="0" lvl="0" algn="l" defTabSz="457200" rtl="0" eaLnBrk="1" fontAlgn="auto" latinLnBrk="0" hangingPunct="1">
              <a:lnSpc>
                <a:spcPct val="100000"/>
              </a:lnSpc>
              <a:spcBef>
                <a:spcPts val="0"/>
              </a:spcBef>
              <a:spcAft>
                <a:spcPts val="0"/>
              </a:spcAft>
              <a:buClrTx/>
              <a:buSzTx/>
              <a:tabLst/>
              <a:defRPr/>
            </a:pPr>
            <a:endParaRPr lang="en-US" i="1" dirty="0">
              <a:solidFill>
                <a:srgbClr val="000000"/>
              </a:solidFill>
              <a:latin typeface="Calibri" panose="020F0502020204030204"/>
            </a:endParaRPr>
          </a:p>
          <a:p>
            <a:pPr marL="403225" marR="0" lvl="0" algn="l" defTabSz="457200" rtl="0" eaLnBrk="1" fontAlgn="auto" latinLnBrk="0" hangingPunct="1">
              <a:lnSpc>
                <a:spcPct val="100000"/>
              </a:lnSpc>
              <a:spcBef>
                <a:spcPts val="0"/>
              </a:spcBef>
              <a:spcAft>
                <a:spcPts val="0"/>
              </a:spcAft>
              <a:buClrTx/>
              <a:buSzTx/>
              <a:tabLst/>
              <a:defRPr/>
            </a:pPr>
            <a:r>
              <a:rPr lang="en-US" i="1" dirty="0">
                <a:solidFill>
                  <a:srgbClr val="000000"/>
                </a:solidFill>
                <a:latin typeface="Calibri" panose="020F0502020204030204"/>
              </a:rPr>
              <a:t>For more information, see </a:t>
            </a:r>
            <a:r>
              <a:rPr lang="en-US" i="1" dirty="0">
                <a:solidFill>
                  <a:srgbClr val="000000"/>
                </a:solidFill>
                <a:latin typeface="Calibri" panose="020F0502020204030204"/>
                <a:hlinkClick r:id="rId3"/>
              </a:rPr>
              <a:t>NYDOH website</a:t>
            </a:r>
            <a:r>
              <a:rPr lang="en-US" i="1" dirty="0">
                <a:solidFill>
                  <a:srgbClr val="000000"/>
                </a:solidFill>
                <a:latin typeface="Calibri" panose="020F0502020204030204"/>
              </a:rPr>
              <a:t>.</a:t>
            </a:r>
          </a:p>
        </p:txBody>
      </p:sp>
      <p:pic>
        <p:nvPicPr>
          <p:cNvPr id="15" name="Picture 14" descr="Balanced stones on a pebble beach during the morning">
            <a:extLst>
              <a:ext uri="{FF2B5EF4-FFF2-40B4-BE49-F238E27FC236}">
                <a16:creationId xmlns:a16="http://schemas.microsoft.com/office/drawing/2014/main" id="{FD36A0D5-FBD7-4E7A-8C32-D635C8C1259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894" r="17097" b="-2"/>
          <a:stretch/>
        </p:blipFill>
        <p:spPr>
          <a:xfrm>
            <a:off x="6913552" y="2612431"/>
            <a:ext cx="4088720" cy="3173099"/>
          </a:xfrm>
          <a:prstGeom prst="rect">
            <a:avLst/>
          </a:prstGeom>
        </p:spPr>
      </p:pic>
    </p:spTree>
    <p:extLst>
      <p:ext uri="{BB962C8B-B14F-4D97-AF65-F5344CB8AC3E}">
        <p14:creationId xmlns:p14="http://schemas.microsoft.com/office/powerpoint/2010/main" val="3285111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B2500-1BFC-47DE-9C19-E88892E4B4A5}"/>
              </a:ext>
            </a:extLst>
          </p:cNvPr>
          <p:cNvSpPr>
            <a:spLocks noGrp="1"/>
          </p:cNvSpPr>
          <p:nvPr>
            <p:ph type="title"/>
          </p:nvPr>
        </p:nvSpPr>
        <p:spPr>
          <a:xfrm>
            <a:off x="1547009" y="662994"/>
            <a:ext cx="8926514" cy="1058649"/>
          </a:xfrm>
        </p:spPr>
        <p:txBody>
          <a:bodyPr anchor="t">
            <a:normAutofit/>
          </a:bodyPr>
          <a:lstStyle/>
          <a:p>
            <a:r>
              <a:rPr lang="en-US" dirty="0"/>
              <a:t>What to do with excess income?</a:t>
            </a:r>
            <a:endParaRPr lang="en-US" dirty="0">
              <a:solidFill>
                <a:schemeClr val="accent1"/>
              </a:solidFill>
            </a:endParaRPr>
          </a:p>
        </p:txBody>
      </p:sp>
      <p:sp>
        <p:nvSpPr>
          <p:cNvPr id="9" name="Content Placeholder 8">
            <a:extLst>
              <a:ext uri="{FF2B5EF4-FFF2-40B4-BE49-F238E27FC236}">
                <a16:creationId xmlns:a16="http://schemas.microsoft.com/office/drawing/2014/main" id="{90E755BD-C1F9-47A3-B5BF-DCAE56D6C28B}"/>
              </a:ext>
            </a:extLst>
          </p:cNvPr>
          <p:cNvSpPr>
            <a:spLocks noGrp="1"/>
          </p:cNvSpPr>
          <p:nvPr>
            <p:ph idx="1"/>
          </p:nvPr>
        </p:nvSpPr>
        <p:spPr/>
        <p:txBody>
          <a:bodyPr/>
          <a:lstStyle/>
          <a:p>
            <a:pPr marL="0" algn="ctr" rtl="0" eaLnBrk="1" fontAlgn="t" latinLnBrk="0" hangingPunct="1">
              <a:spcBef>
                <a:spcPts val="0"/>
              </a:spcBef>
              <a:spcAft>
                <a:spcPts val="0"/>
              </a:spcAft>
            </a:pPr>
            <a:r>
              <a:rPr lang="en-US" sz="1800" b="1" i="0" u="none" strike="noStrike" kern="1200" baseline="0" dirty="0">
                <a:solidFill>
                  <a:srgbClr val="FFFFFF"/>
                </a:solidFill>
                <a:effectLst/>
                <a:latin typeface="Century Gothic" panose="020B0502020202020204" pitchFamily="34" charset="0"/>
              </a:rPr>
              <a:t>Community Medicaid 2021 </a:t>
            </a:r>
            <a:r>
              <a:rPr lang="en-US" sz="1800" b="1" i="0" u="none" strike="noStrike" kern="1200" dirty="0">
                <a:solidFill>
                  <a:srgbClr val="FFFFFF"/>
                </a:solidFill>
                <a:effectLst/>
                <a:latin typeface="Century Gothic" panose="020B0502020202020204" pitchFamily="34" charset="0"/>
              </a:rPr>
              <a:t>Income &amp; Asset Levels</a:t>
            </a:r>
            <a:r>
              <a:rPr lang="en-US" sz="1800" b="1" i="0" u="none" strike="noStrike" kern="1200" baseline="0" dirty="0">
                <a:solidFill>
                  <a:srgbClr val="FFFFFF"/>
                </a:solidFill>
                <a:effectLst/>
                <a:latin typeface="Century Gothic" panose="020B0502020202020204" pitchFamily="34" charset="0"/>
              </a:rPr>
              <a:t> </a:t>
            </a:r>
            <a:endParaRPr lang="en-US" sz="1800" b="0" i="0" u="none" strike="noStrike" dirty="0">
              <a:effectLst/>
              <a:latin typeface="Arial" panose="020B0604020202020204" pitchFamily="34" charset="0"/>
            </a:endParaRPr>
          </a:p>
          <a:p>
            <a:pPr marL="0" indent="0">
              <a:buNone/>
            </a:pPr>
            <a:endParaRPr lang="en-US" dirty="0"/>
          </a:p>
        </p:txBody>
      </p:sp>
      <p:graphicFrame>
        <p:nvGraphicFramePr>
          <p:cNvPr id="36" name="Table 35">
            <a:extLst>
              <a:ext uri="{FF2B5EF4-FFF2-40B4-BE49-F238E27FC236}">
                <a16:creationId xmlns:a16="http://schemas.microsoft.com/office/drawing/2014/main" id="{6FB0008A-F760-5B07-2E32-A48145A0D38B}"/>
              </a:ext>
            </a:extLst>
          </p:cNvPr>
          <p:cNvGraphicFramePr>
            <a:graphicFrameLocks noGrp="1"/>
          </p:cNvGraphicFramePr>
          <p:nvPr/>
        </p:nvGraphicFramePr>
        <p:xfrm>
          <a:off x="950360" y="1721644"/>
          <a:ext cx="10172395" cy="2804880"/>
        </p:xfrm>
        <a:graphic>
          <a:graphicData uri="http://schemas.openxmlformats.org/drawingml/2006/table">
            <a:tbl>
              <a:tblPr firstRow="1" bandRow="1">
                <a:tableStyleId>{5C22544A-7EE6-4342-B048-85BDC9FD1C3A}</a:tableStyleId>
              </a:tblPr>
              <a:tblGrid>
                <a:gridCol w="893851">
                  <a:extLst>
                    <a:ext uri="{9D8B030D-6E8A-4147-A177-3AD203B41FA5}">
                      <a16:colId xmlns:a16="http://schemas.microsoft.com/office/drawing/2014/main" val="20000"/>
                    </a:ext>
                  </a:extLst>
                </a:gridCol>
                <a:gridCol w="3092848">
                  <a:extLst>
                    <a:ext uri="{9D8B030D-6E8A-4147-A177-3AD203B41FA5}">
                      <a16:colId xmlns:a16="http://schemas.microsoft.com/office/drawing/2014/main" val="20001"/>
                    </a:ext>
                  </a:extLst>
                </a:gridCol>
                <a:gridCol w="3092848">
                  <a:extLst>
                    <a:ext uri="{9D8B030D-6E8A-4147-A177-3AD203B41FA5}">
                      <a16:colId xmlns:a16="http://schemas.microsoft.com/office/drawing/2014/main" val="20002"/>
                    </a:ext>
                  </a:extLst>
                </a:gridCol>
                <a:gridCol w="3092848">
                  <a:extLst>
                    <a:ext uri="{9D8B030D-6E8A-4147-A177-3AD203B41FA5}">
                      <a16:colId xmlns:a16="http://schemas.microsoft.com/office/drawing/2014/main" val="1657454124"/>
                    </a:ext>
                  </a:extLst>
                </a:gridCol>
              </a:tblGrid>
              <a:tr h="701220">
                <a:tc gridSpan="4">
                  <a:txBody>
                    <a:bodyPr/>
                    <a:lstStyle/>
                    <a:p>
                      <a:pPr algn="ctr"/>
                      <a:r>
                        <a:rPr lang="en-US" sz="2400" baseline="0" dirty="0">
                          <a:solidFill>
                            <a:srgbClr val="FF0000"/>
                          </a:solidFill>
                          <a:highlight>
                            <a:srgbClr val="FFFF00"/>
                          </a:highlight>
                        </a:rPr>
                        <a:t>Medicaid Income Limits Increased to 138% FPV in 2023</a:t>
                      </a:r>
                      <a:endParaRPr lang="en-US" sz="2400" dirty="0">
                        <a:solidFill>
                          <a:srgbClr val="FF0000"/>
                        </a:solidFill>
                        <a:highlight>
                          <a:srgbClr val="FFFF00"/>
                        </a:highlight>
                      </a:endParaRPr>
                    </a:p>
                  </a:txBody>
                  <a:tcPr marL="91620" marR="91620" marT="45810" marB="45810" anchor="ctr"/>
                </a:tc>
                <a:tc hMerge="1">
                  <a:txBody>
                    <a:bodyPr/>
                    <a:lstStyle/>
                    <a:p>
                      <a:endParaRPr lang="en-US" dirty="0"/>
                    </a:p>
                  </a:txBody>
                  <a:tcPr/>
                </a:tc>
                <a:tc hMerge="1">
                  <a:txBody>
                    <a:bodyPr/>
                    <a:lstStyle/>
                    <a:p>
                      <a:endParaRPr lang="en-US" dirty="0"/>
                    </a:p>
                  </a:txBody>
                  <a:tcPr/>
                </a:tc>
                <a:tc hMerge="1">
                  <a:txBody>
                    <a:bodyPr/>
                    <a:lstStyle/>
                    <a:p>
                      <a:pPr algn="ctr"/>
                      <a:endParaRPr lang="en-US" sz="2400" dirty="0">
                        <a:solidFill>
                          <a:srgbClr val="FF0000"/>
                        </a:solidFill>
                        <a:highlight>
                          <a:srgbClr val="FFFF00"/>
                        </a:highlight>
                      </a:endParaRPr>
                    </a:p>
                  </a:txBody>
                  <a:tcPr marL="91620" marR="91620" marT="45810" marB="45810" anchor="ctr"/>
                </a:tc>
                <a:extLst>
                  <a:ext uri="{0D108BD9-81ED-4DB2-BD59-A6C34878D82A}">
                    <a16:rowId xmlns:a16="http://schemas.microsoft.com/office/drawing/2014/main" val="10000"/>
                  </a:ext>
                </a:extLst>
              </a:tr>
              <a:tr h="701220">
                <a:tc>
                  <a:txBody>
                    <a:bodyPr/>
                    <a:lstStyle/>
                    <a:p>
                      <a:endParaRPr lang="en-US" sz="2000" dirty="0">
                        <a:solidFill>
                          <a:schemeClr val="accent1">
                            <a:lumMod val="75000"/>
                          </a:schemeClr>
                        </a:solidFill>
                      </a:endParaRPr>
                    </a:p>
                  </a:txBody>
                  <a:tcPr marL="91620" marR="91620" marT="45810" marB="45810" anchor="ctr"/>
                </a:tc>
                <a:tc>
                  <a:txBody>
                    <a:bodyPr/>
                    <a:lstStyle/>
                    <a:p>
                      <a:pPr algn="ctr"/>
                      <a:r>
                        <a:rPr lang="en-US" sz="2000" b="1" dirty="0"/>
                        <a:t>Individual</a:t>
                      </a:r>
                      <a:r>
                        <a:rPr lang="en-US" sz="2000" b="1" baseline="0" dirty="0"/>
                        <a:t> </a:t>
                      </a:r>
                      <a:r>
                        <a:rPr lang="en-US" sz="2000" b="1" dirty="0"/>
                        <a:t>Applicant</a:t>
                      </a:r>
                      <a:endParaRPr lang="en-US" sz="2000" b="1" dirty="0">
                        <a:solidFill>
                          <a:schemeClr val="accent1">
                            <a:lumMod val="75000"/>
                          </a:schemeClr>
                        </a:solidFill>
                      </a:endParaRPr>
                    </a:p>
                  </a:txBody>
                  <a:tcPr marL="91620" marR="91620" marT="45810" marB="45810" anchor="ctr"/>
                </a:tc>
                <a:tc>
                  <a:txBody>
                    <a:bodyPr/>
                    <a:lstStyle/>
                    <a:p>
                      <a:pPr algn="ctr"/>
                      <a:r>
                        <a:rPr lang="en-US" sz="2000" b="1" dirty="0"/>
                        <a:t>Couple </a:t>
                      </a:r>
                    </a:p>
                    <a:p>
                      <a:pPr algn="ctr"/>
                      <a:r>
                        <a:rPr lang="en-US" sz="1400" b="1" dirty="0">
                          <a:solidFill>
                            <a:schemeClr val="tx1"/>
                          </a:solidFill>
                        </a:rPr>
                        <a:t>(both receiving care)</a:t>
                      </a:r>
                    </a:p>
                  </a:txBody>
                  <a:tcPr marL="91620" marR="91620" marT="45810" marB="45810" anchor="ctr"/>
                </a:tc>
                <a:tc>
                  <a:txBody>
                    <a:bodyPr/>
                    <a:lstStyle/>
                    <a:p>
                      <a:pPr algn="ctr"/>
                      <a:r>
                        <a:rPr lang="en-US" sz="2000" b="1" dirty="0">
                          <a:solidFill>
                            <a:schemeClr val="tx1"/>
                          </a:solidFill>
                        </a:rPr>
                        <a:t>Spousal Budgeting</a:t>
                      </a:r>
                    </a:p>
                  </a:txBody>
                  <a:tcPr marL="91620" marR="91620" marT="45810" marB="45810" anchor="ctr"/>
                </a:tc>
                <a:extLst>
                  <a:ext uri="{0D108BD9-81ED-4DB2-BD59-A6C34878D82A}">
                    <a16:rowId xmlns:a16="http://schemas.microsoft.com/office/drawing/2014/main" val="10001"/>
                  </a:ext>
                </a:extLst>
              </a:tr>
              <a:tr h="701220">
                <a:tc>
                  <a:txBody>
                    <a:bodyPr/>
                    <a:lstStyle/>
                    <a:p>
                      <a:pPr algn="ctr"/>
                      <a:r>
                        <a:rPr lang="en-US" sz="2000" b="1" dirty="0"/>
                        <a:t>2023</a:t>
                      </a:r>
                      <a:endParaRPr lang="en-US" sz="2000" b="1" dirty="0">
                        <a:solidFill>
                          <a:schemeClr val="accent1">
                            <a:lumMod val="75000"/>
                          </a:schemeClr>
                        </a:solidFill>
                      </a:endParaRPr>
                    </a:p>
                  </a:txBody>
                  <a:tcPr marL="91620" marR="91620" marT="45810" marB="45810" anchor="ctr"/>
                </a:tc>
                <a:tc>
                  <a:txBody>
                    <a:bodyPr/>
                    <a:lstStyle/>
                    <a:p>
                      <a:pPr algn="ctr"/>
                      <a:r>
                        <a:rPr lang="en-US" sz="2000" dirty="0">
                          <a:solidFill>
                            <a:schemeClr val="tx1"/>
                          </a:solidFill>
                        </a:rPr>
                        <a:t>$1,677/</a:t>
                      </a:r>
                      <a:r>
                        <a:rPr lang="en-US" sz="2000" dirty="0" err="1">
                          <a:solidFill>
                            <a:schemeClr val="tx1"/>
                          </a:solidFill>
                        </a:rPr>
                        <a:t>mth</a:t>
                      </a:r>
                      <a:r>
                        <a:rPr lang="en-US" sz="2000" dirty="0">
                          <a:solidFill>
                            <a:schemeClr val="tx1"/>
                          </a:solidFill>
                        </a:rPr>
                        <a:t> (+$20) </a:t>
                      </a:r>
                    </a:p>
                  </a:txBody>
                  <a:tcPr marL="91620" marR="91620" marT="45810" marB="45810" anchor="ctr"/>
                </a:tc>
                <a:tc>
                  <a:txBody>
                    <a:bodyPr/>
                    <a:lstStyle/>
                    <a:p>
                      <a:pPr algn="ctr"/>
                      <a:r>
                        <a:rPr lang="en-US" sz="2000" dirty="0">
                          <a:solidFill>
                            <a:schemeClr val="tx1"/>
                          </a:solidFill>
                        </a:rPr>
                        <a:t>$2,268/</a:t>
                      </a:r>
                      <a:r>
                        <a:rPr lang="en-US" sz="2000" dirty="0" err="1">
                          <a:solidFill>
                            <a:schemeClr val="tx1"/>
                          </a:solidFill>
                        </a:rPr>
                        <a:t>mth</a:t>
                      </a:r>
                      <a:r>
                        <a:rPr lang="en-US" sz="2000" dirty="0">
                          <a:solidFill>
                            <a:schemeClr val="tx1"/>
                          </a:solidFill>
                        </a:rPr>
                        <a:t> (+$20)</a:t>
                      </a:r>
                    </a:p>
                  </a:txBody>
                  <a:tcPr marL="91620" marR="91620" marT="45810" marB="45810" anchor="ctr"/>
                </a:tc>
                <a:tc>
                  <a:txBody>
                    <a:bodyPr/>
                    <a:lstStyle/>
                    <a:p>
                      <a:pPr algn="ctr"/>
                      <a:r>
                        <a:rPr lang="en-US" sz="2000" dirty="0">
                          <a:solidFill>
                            <a:schemeClr val="tx1"/>
                          </a:solidFill>
                        </a:rPr>
                        <a:t>$3,715.50/</a:t>
                      </a:r>
                      <a:r>
                        <a:rPr lang="en-US" sz="2000" dirty="0" err="1">
                          <a:solidFill>
                            <a:schemeClr val="tx1"/>
                          </a:solidFill>
                        </a:rPr>
                        <a:t>mth</a:t>
                      </a:r>
                      <a:endParaRPr lang="en-US" sz="2000" dirty="0">
                        <a:solidFill>
                          <a:schemeClr val="tx1"/>
                        </a:solidFill>
                      </a:endParaRPr>
                    </a:p>
                  </a:txBody>
                  <a:tcPr marL="91620" marR="91620" marT="45810" marB="45810" anchor="ctr"/>
                </a:tc>
                <a:extLst>
                  <a:ext uri="{0D108BD9-81ED-4DB2-BD59-A6C34878D82A}">
                    <a16:rowId xmlns:a16="http://schemas.microsoft.com/office/drawing/2014/main" val="10002"/>
                  </a:ext>
                </a:extLst>
              </a:tr>
              <a:tr h="701220">
                <a:tc>
                  <a:txBody>
                    <a:bodyPr/>
                    <a:lstStyle/>
                    <a:p>
                      <a:pPr algn="ctr"/>
                      <a:r>
                        <a:rPr lang="en-US" sz="2000" b="1" dirty="0">
                          <a:solidFill>
                            <a:schemeClr val="bg2">
                              <a:lumMod val="50000"/>
                            </a:schemeClr>
                          </a:solidFill>
                        </a:rPr>
                        <a:t>2022</a:t>
                      </a:r>
                    </a:p>
                  </a:txBody>
                  <a:tcPr marL="91620" marR="91620" marT="45810" marB="45810" anchor="ctr"/>
                </a:tc>
                <a:tc>
                  <a:txBody>
                    <a:bodyPr/>
                    <a:lstStyle/>
                    <a:p>
                      <a:pPr algn="ctr"/>
                      <a:r>
                        <a:rPr lang="en-US" sz="2000" dirty="0">
                          <a:solidFill>
                            <a:schemeClr val="bg2">
                              <a:lumMod val="50000"/>
                            </a:schemeClr>
                          </a:solidFill>
                        </a:rPr>
                        <a:t>$934/</a:t>
                      </a:r>
                      <a:r>
                        <a:rPr lang="en-US" sz="2000" dirty="0" err="1">
                          <a:solidFill>
                            <a:schemeClr val="bg2">
                              <a:lumMod val="50000"/>
                            </a:schemeClr>
                          </a:solidFill>
                        </a:rPr>
                        <a:t>mth</a:t>
                      </a:r>
                      <a:r>
                        <a:rPr lang="en-US" sz="2000" dirty="0">
                          <a:solidFill>
                            <a:schemeClr val="bg2">
                              <a:lumMod val="50000"/>
                            </a:schemeClr>
                          </a:solidFill>
                        </a:rPr>
                        <a:t> (+$20)</a:t>
                      </a:r>
                    </a:p>
                  </a:txBody>
                  <a:tcPr marL="91620" marR="91620" marT="45810" marB="45810" anchor="ctr"/>
                </a:tc>
                <a:tc>
                  <a:txBody>
                    <a:bodyPr/>
                    <a:lstStyle/>
                    <a:p>
                      <a:pPr algn="ctr"/>
                      <a:r>
                        <a:rPr lang="en-US" sz="2000" dirty="0">
                          <a:solidFill>
                            <a:schemeClr val="bg2">
                              <a:lumMod val="50000"/>
                            </a:schemeClr>
                          </a:solidFill>
                        </a:rPr>
                        <a:t>$1,367/</a:t>
                      </a:r>
                      <a:r>
                        <a:rPr lang="en-US" sz="2000" dirty="0" err="1">
                          <a:solidFill>
                            <a:schemeClr val="bg2">
                              <a:lumMod val="50000"/>
                            </a:schemeClr>
                          </a:solidFill>
                        </a:rPr>
                        <a:t>mth</a:t>
                      </a:r>
                      <a:r>
                        <a:rPr lang="en-US" sz="2000" dirty="0">
                          <a:solidFill>
                            <a:schemeClr val="bg2">
                              <a:lumMod val="50000"/>
                            </a:schemeClr>
                          </a:solidFill>
                        </a:rPr>
                        <a:t> (+$20)</a:t>
                      </a:r>
                    </a:p>
                  </a:txBody>
                  <a:tcPr marL="91620" marR="91620" marT="45810" marB="45810" anchor="ctr"/>
                </a:tc>
                <a:tc>
                  <a:txBody>
                    <a:bodyPr/>
                    <a:lstStyle/>
                    <a:p>
                      <a:pPr algn="ctr"/>
                      <a:r>
                        <a:rPr lang="en-US" sz="2000" dirty="0">
                          <a:solidFill>
                            <a:schemeClr val="bg2">
                              <a:lumMod val="50000"/>
                            </a:schemeClr>
                          </a:solidFill>
                        </a:rPr>
                        <a:t>$3,435/</a:t>
                      </a:r>
                      <a:r>
                        <a:rPr lang="en-US" sz="2000" dirty="0" err="1">
                          <a:solidFill>
                            <a:schemeClr val="bg2">
                              <a:lumMod val="50000"/>
                            </a:schemeClr>
                          </a:solidFill>
                        </a:rPr>
                        <a:t>mth</a:t>
                      </a:r>
                      <a:endParaRPr lang="en-US" sz="2000" dirty="0">
                        <a:solidFill>
                          <a:schemeClr val="bg2">
                            <a:lumMod val="50000"/>
                          </a:schemeClr>
                        </a:solidFill>
                      </a:endParaRPr>
                    </a:p>
                  </a:txBody>
                  <a:tcPr marL="91620" marR="91620" marT="45810" marB="45810" anchor="ctr"/>
                </a:tc>
                <a:extLst>
                  <a:ext uri="{0D108BD9-81ED-4DB2-BD59-A6C34878D82A}">
                    <a16:rowId xmlns:a16="http://schemas.microsoft.com/office/drawing/2014/main" val="10003"/>
                  </a:ext>
                </a:extLst>
              </a:tr>
            </a:tbl>
          </a:graphicData>
        </a:graphic>
      </p:graphicFrame>
      <p:sp>
        <p:nvSpPr>
          <p:cNvPr id="3" name="Content Placeholder 3">
            <a:extLst>
              <a:ext uri="{FF2B5EF4-FFF2-40B4-BE49-F238E27FC236}">
                <a16:creationId xmlns:a16="http://schemas.microsoft.com/office/drawing/2014/main" id="{BE53B3B2-9DBC-1785-C136-F8BBE96B768C}"/>
              </a:ext>
            </a:extLst>
          </p:cNvPr>
          <p:cNvSpPr txBox="1">
            <a:spLocks/>
          </p:cNvSpPr>
          <p:nvPr/>
        </p:nvSpPr>
        <p:spPr>
          <a:xfrm>
            <a:off x="1069245" y="4668210"/>
            <a:ext cx="9975350" cy="45010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50" b="0" i="1"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*All sources of earned and unearned income, including Social Security Retirement, Social Security Disability, pension, distributions from retirement accounts, alimony, etc.</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50" b="0" i="1"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a:t>
            </a:r>
            <a:r>
              <a:rPr kumimoji="0" lang="en-US" sz="1050" b="0" i="1"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hlinkClick r:id="rId2"/>
              </a:rPr>
              <a:t>NYS Income and Resource Standards for Non-MAGI Population Effective January 1, 2023</a:t>
            </a:r>
            <a:endParaRPr kumimoji="0" lang="en-US" sz="1050" b="0" i="1"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1445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Medicaid Spend-down?</a:t>
            </a:r>
          </a:p>
        </p:txBody>
      </p:sp>
      <p:sp>
        <p:nvSpPr>
          <p:cNvPr id="6" name="Content Placeholder 2">
            <a:extLst>
              <a:ext uri="{FF2B5EF4-FFF2-40B4-BE49-F238E27FC236}">
                <a16:creationId xmlns:a16="http://schemas.microsoft.com/office/drawing/2014/main" id="{91EE1D13-F6DF-4FC7-B39E-6C6CCB7B4E88}"/>
              </a:ext>
            </a:extLst>
          </p:cNvPr>
          <p:cNvSpPr>
            <a:spLocks noGrp="1"/>
          </p:cNvSpPr>
          <p:nvPr>
            <p:ph idx="1"/>
          </p:nvPr>
        </p:nvSpPr>
        <p:spPr>
          <a:xfrm>
            <a:off x="937259" y="1547445"/>
            <a:ext cx="6310767" cy="4185139"/>
          </a:xfrm>
        </p:spPr>
        <p:txBody>
          <a:bodyPr>
            <a:normAutofit fontScale="70000" lnSpcReduction="20000"/>
          </a:bodyPr>
          <a:lstStyle/>
          <a:p>
            <a:pPr>
              <a:lnSpc>
                <a:spcPct val="150000"/>
              </a:lnSpc>
            </a:pPr>
            <a:r>
              <a:rPr lang="en-US" dirty="0"/>
              <a:t>Too much income to qualify for Medicaid?</a:t>
            </a:r>
          </a:p>
          <a:p>
            <a:pPr>
              <a:lnSpc>
                <a:spcPct val="150000"/>
              </a:lnSpc>
            </a:pPr>
            <a:r>
              <a:rPr lang="en-US" dirty="0"/>
              <a:t>“excess income” or “surplus income”</a:t>
            </a:r>
          </a:p>
          <a:p>
            <a:pPr>
              <a:lnSpc>
                <a:spcPct val="150000"/>
              </a:lnSpc>
            </a:pPr>
            <a:r>
              <a:rPr lang="en-US" b="1" u="sng" dirty="0"/>
              <a:t>Examples of Monthly Income</a:t>
            </a:r>
            <a:r>
              <a:rPr lang="en-US" b="1" dirty="0"/>
              <a:t>:</a:t>
            </a:r>
          </a:p>
          <a:p>
            <a:pPr lvl="1">
              <a:spcBef>
                <a:spcPts val="600"/>
              </a:spcBef>
            </a:pPr>
            <a:r>
              <a:rPr lang="en-US" sz="2800" dirty="0"/>
              <a:t>Social Security Retirement (SSA)</a:t>
            </a:r>
          </a:p>
          <a:p>
            <a:pPr lvl="1"/>
            <a:r>
              <a:rPr lang="en-US" sz="2800" dirty="0"/>
              <a:t>Pension </a:t>
            </a:r>
          </a:p>
          <a:p>
            <a:pPr lvl="1"/>
            <a:r>
              <a:rPr lang="en-US" sz="2800" dirty="0"/>
              <a:t>IRA Distributions</a:t>
            </a:r>
          </a:p>
          <a:p>
            <a:pPr lvl="1"/>
            <a:r>
              <a:rPr lang="en-US" sz="2800" dirty="0"/>
              <a:t>Social Security Disability (SSDI)</a:t>
            </a:r>
          </a:p>
          <a:p>
            <a:pPr lvl="1"/>
            <a:r>
              <a:rPr lang="en-US" sz="2800" dirty="0"/>
              <a:t>Wages (Medicaid Buy-in Program)</a:t>
            </a:r>
          </a:p>
          <a:p>
            <a:pPr>
              <a:lnSpc>
                <a:spcPct val="150000"/>
              </a:lnSpc>
            </a:pPr>
            <a:r>
              <a:rPr lang="en-US" dirty="0"/>
              <a:t>Must spend-down income monthly</a:t>
            </a:r>
          </a:p>
          <a:p>
            <a:pPr>
              <a:lnSpc>
                <a:spcPct val="150000"/>
              </a:lnSpc>
            </a:pPr>
            <a:r>
              <a:rPr lang="en-US" dirty="0"/>
              <a:t>Must pay from Medicaid recipient’s income</a:t>
            </a:r>
          </a:p>
          <a:p>
            <a:pPr lvl="1">
              <a:lnSpc>
                <a:spcPct val="114000"/>
              </a:lnSpc>
            </a:pPr>
            <a:endParaRPr lang="en-US" dirty="0"/>
          </a:p>
        </p:txBody>
      </p:sp>
      <p:sp>
        <p:nvSpPr>
          <p:cNvPr id="7" name="Rectangle 6">
            <a:extLst>
              <a:ext uri="{FF2B5EF4-FFF2-40B4-BE49-F238E27FC236}">
                <a16:creationId xmlns:a16="http://schemas.microsoft.com/office/drawing/2014/main" id="{861D339C-22FA-4598-A117-A5D5EEEDF1A6}"/>
              </a:ext>
            </a:extLst>
          </p:cNvPr>
          <p:cNvSpPr/>
          <p:nvPr/>
        </p:nvSpPr>
        <p:spPr>
          <a:xfrm>
            <a:off x="8710973" y="3388863"/>
            <a:ext cx="940469" cy="27107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$1,697/</a:t>
            </a:r>
            <a:br>
              <a:rPr lang="en-US" dirty="0"/>
            </a:br>
            <a:r>
              <a:rPr lang="en-US" dirty="0"/>
              <a:t>month</a:t>
            </a:r>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Single</a:t>
            </a:r>
          </a:p>
          <a:p>
            <a:pPr algn="ctr"/>
            <a:endParaRPr lang="en-US" dirty="0"/>
          </a:p>
        </p:txBody>
      </p:sp>
      <p:sp>
        <p:nvSpPr>
          <p:cNvPr id="8" name="Rectangle 7">
            <a:extLst>
              <a:ext uri="{FF2B5EF4-FFF2-40B4-BE49-F238E27FC236}">
                <a16:creationId xmlns:a16="http://schemas.microsoft.com/office/drawing/2014/main" id="{F047C9C8-7197-4A71-9FB3-14CB4B946AE0}"/>
              </a:ext>
            </a:extLst>
          </p:cNvPr>
          <p:cNvSpPr/>
          <p:nvPr/>
        </p:nvSpPr>
        <p:spPr>
          <a:xfrm>
            <a:off x="10041356" y="2754865"/>
            <a:ext cx="940469" cy="3344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$2,288/month</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Couple</a:t>
            </a:r>
          </a:p>
        </p:txBody>
      </p:sp>
      <p:sp>
        <p:nvSpPr>
          <p:cNvPr id="9" name="Minus 5">
            <a:extLst>
              <a:ext uri="{FF2B5EF4-FFF2-40B4-BE49-F238E27FC236}">
                <a16:creationId xmlns:a16="http://schemas.microsoft.com/office/drawing/2014/main" id="{E80CBA59-4438-4495-8750-A380A59A53E1}"/>
              </a:ext>
            </a:extLst>
          </p:cNvPr>
          <p:cNvSpPr/>
          <p:nvPr/>
        </p:nvSpPr>
        <p:spPr>
          <a:xfrm>
            <a:off x="8338996" y="3352767"/>
            <a:ext cx="1684421" cy="132348"/>
          </a:xfrm>
          <a:prstGeom prst="mathMinus">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inus 6">
            <a:extLst>
              <a:ext uri="{FF2B5EF4-FFF2-40B4-BE49-F238E27FC236}">
                <a16:creationId xmlns:a16="http://schemas.microsoft.com/office/drawing/2014/main" id="{167C2EAE-82AF-4173-AC93-6ED04F621C4A}"/>
              </a:ext>
            </a:extLst>
          </p:cNvPr>
          <p:cNvSpPr/>
          <p:nvPr/>
        </p:nvSpPr>
        <p:spPr>
          <a:xfrm>
            <a:off x="9669379" y="2700179"/>
            <a:ext cx="1684421" cy="132348"/>
          </a:xfrm>
          <a:prstGeom prst="mathMinus">
            <a:avLst/>
          </a:prstGeom>
          <a:solidFill>
            <a:srgbClr val="004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8F86EA-CB31-4EB4-9807-9F46B6A80BE4}"/>
              </a:ext>
            </a:extLst>
          </p:cNvPr>
          <p:cNvSpPr/>
          <p:nvPr/>
        </p:nvSpPr>
        <p:spPr>
          <a:xfrm>
            <a:off x="8710973" y="2405949"/>
            <a:ext cx="940469" cy="981806"/>
          </a:xfrm>
          <a:prstGeom prst="rect">
            <a:avLst/>
          </a:prstGeom>
          <a:solidFill>
            <a:srgbClr val="680922"/>
          </a:solidFill>
          <a:ln>
            <a:solidFill>
              <a:srgbClr val="680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r>
              <a:rPr lang="en-US" b="1" dirty="0"/>
              <a:t>$1,661/month</a:t>
            </a:r>
          </a:p>
          <a:p>
            <a:pPr algn="ctr"/>
            <a:endParaRPr lang="en-US" dirty="0"/>
          </a:p>
        </p:txBody>
      </p:sp>
      <p:sp>
        <p:nvSpPr>
          <p:cNvPr id="12" name="Rectangle 11">
            <a:extLst>
              <a:ext uri="{FF2B5EF4-FFF2-40B4-BE49-F238E27FC236}">
                <a16:creationId xmlns:a16="http://schemas.microsoft.com/office/drawing/2014/main" id="{FC3E314D-E03B-4F72-9ED2-3A88439FC468}"/>
              </a:ext>
            </a:extLst>
          </p:cNvPr>
          <p:cNvSpPr/>
          <p:nvPr/>
        </p:nvSpPr>
        <p:spPr>
          <a:xfrm>
            <a:off x="10041356" y="1761026"/>
            <a:ext cx="940469" cy="981806"/>
          </a:xfrm>
          <a:prstGeom prst="rect">
            <a:avLst/>
          </a:prstGeom>
          <a:solidFill>
            <a:srgbClr val="680922"/>
          </a:solidFill>
          <a:ln>
            <a:solidFill>
              <a:srgbClr val="680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13" name="TextBox 12">
            <a:extLst>
              <a:ext uri="{FF2B5EF4-FFF2-40B4-BE49-F238E27FC236}">
                <a16:creationId xmlns:a16="http://schemas.microsoft.com/office/drawing/2014/main" id="{7A6921B0-4539-4B50-9F99-58EBD89288AD}"/>
              </a:ext>
            </a:extLst>
          </p:cNvPr>
          <p:cNvSpPr txBox="1"/>
          <p:nvPr/>
        </p:nvSpPr>
        <p:spPr>
          <a:xfrm>
            <a:off x="8310702" y="1627643"/>
            <a:ext cx="1684421" cy="646331"/>
          </a:xfrm>
          <a:prstGeom prst="rect">
            <a:avLst/>
          </a:prstGeom>
          <a:noFill/>
        </p:spPr>
        <p:txBody>
          <a:bodyPr wrap="square" rtlCol="0">
            <a:spAutoFit/>
          </a:bodyPr>
          <a:lstStyle/>
          <a:p>
            <a:pPr algn="ctr"/>
            <a:r>
              <a:rPr lang="en-US" dirty="0"/>
              <a:t>John’s Income:</a:t>
            </a:r>
          </a:p>
          <a:p>
            <a:pPr algn="ctr"/>
            <a:r>
              <a:rPr lang="en-US" b="1" dirty="0"/>
              <a:t>$3,358/</a:t>
            </a:r>
            <a:r>
              <a:rPr lang="en-US" b="1" dirty="0" err="1"/>
              <a:t>mth</a:t>
            </a:r>
            <a:endParaRPr lang="en-US" b="1" dirty="0"/>
          </a:p>
        </p:txBody>
      </p:sp>
    </p:spTree>
    <p:extLst>
      <p:ext uri="{BB962C8B-B14F-4D97-AF65-F5344CB8AC3E}">
        <p14:creationId xmlns:p14="http://schemas.microsoft.com/office/powerpoint/2010/main" val="1082986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John’s Income Spend-Down</a:t>
            </a:r>
          </a:p>
        </p:txBody>
      </p:sp>
      <p:sp>
        <p:nvSpPr>
          <p:cNvPr id="5" name="Slide Number Placeholder 3"/>
          <p:cNvSpPr>
            <a:spLocks noGrp="1"/>
          </p:cNvSpPr>
          <p:nvPr>
            <p:ph type="sldNum" sz="quarter" idx="12"/>
          </p:nvPr>
        </p:nvSpPr>
        <p:spPr>
          <a:xfrm>
            <a:off x="8128000" y="6470704"/>
            <a:ext cx="730250" cy="274320"/>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lumMod val="95000"/>
                    <a:lumOff val="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E2D2B3B-882E-40F3-A32F-6DD516915044}" type="slidenum">
              <a:rPr lang="en-US" smtClean="0"/>
              <a:pPr/>
              <a:t>18</a:t>
            </a:fld>
            <a:endParaRPr lang="en-US" dirty="0"/>
          </a:p>
        </p:txBody>
      </p:sp>
      <p:sp>
        <p:nvSpPr>
          <p:cNvPr id="7" name="Content Placeholder 2"/>
          <p:cNvSpPr txBox="1">
            <a:spLocks/>
          </p:cNvSpPr>
          <p:nvPr/>
        </p:nvSpPr>
        <p:spPr>
          <a:xfrm>
            <a:off x="2281706" y="1690688"/>
            <a:ext cx="7290055"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Century Gothic" panose="020B0502020202020204" pitchFamily="34" charset="0"/>
              <a:buChar char="►"/>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746125" indent="-571500">
              <a:lnSpc>
                <a:spcPct val="150000"/>
              </a:lnSpc>
            </a:pPr>
            <a:r>
              <a:rPr lang="en-US" sz="3600" dirty="0"/>
              <a:t>Total Income 		= 	$3,358</a:t>
            </a:r>
          </a:p>
          <a:p>
            <a:pPr marL="746125" indent="-571500">
              <a:lnSpc>
                <a:spcPct val="150000"/>
              </a:lnSpc>
            </a:pPr>
            <a:r>
              <a:rPr lang="en-US" sz="3600" dirty="0"/>
              <a:t>Allowable Income* =    </a:t>
            </a:r>
            <a:r>
              <a:rPr lang="en-US" sz="3600" u="sng" dirty="0"/>
              <a:t>- 	 $1,697</a:t>
            </a:r>
          </a:p>
          <a:p>
            <a:pPr marL="746125" indent="-571500">
              <a:lnSpc>
                <a:spcPct val="150000"/>
              </a:lnSpc>
            </a:pPr>
            <a:r>
              <a:rPr lang="en-US" sz="3600" dirty="0"/>
              <a:t>Excess Income =       	</a:t>
            </a:r>
            <a:r>
              <a:rPr lang="en-US" sz="3600" b="1" dirty="0"/>
              <a:t>$1,661/</a:t>
            </a:r>
            <a:r>
              <a:rPr lang="en-US" sz="3600" b="1" dirty="0" err="1"/>
              <a:t>mth</a:t>
            </a:r>
            <a:endParaRPr lang="en-US" sz="3600" b="1" dirty="0"/>
          </a:p>
          <a:p>
            <a:pPr marL="0" indent="0">
              <a:buNone/>
            </a:pPr>
            <a:r>
              <a:rPr lang="en-US" i="1" dirty="0"/>
              <a:t>*Excess monthly income is determined by Medicaid</a:t>
            </a:r>
          </a:p>
          <a:p>
            <a:endParaRPr lang="en-US" dirty="0"/>
          </a:p>
        </p:txBody>
      </p:sp>
    </p:spTree>
    <p:extLst>
      <p:ext uri="{BB962C8B-B14F-4D97-AF65-F5344CB8AC3E}">
        <p14:creationId xmlns:p14="http://schemas.microsoft.com/office/powerpoint/2010/main" val="3420522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Best Light Bulb Illustrations, Royalty-Free Vector Graphics &amp; Clip Art -  iStock | Light bulb illustration, Light bulb graphic, Light bulb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4722" y="1604540"/>
            <a:ext cx="2123221" cy="212322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918058" y="370051"/>
            <a:ext cx="10355884" cy="1732018"/>
          </a:xfrm>
        </p:spPr>
        <p:txBody>
          <a:bodyPr>
            <a:normAutofit/>
          </a:bodyPr>
          <a:lstStyle/>
          <a:p>
            <a:r>
              <a:rPr lang="en-US" dirty="0"/>
              <a:t>How to Spend-down Excess Income:</a:t>
            </a:r>
          </a:p>
        </p:txBody>
      </p:sp>
      <p:grpSp>
        <p:nvGrpSpPr>
          <p:cNvPr id="7" name="Group 6"/>
          <p:cNvGrpSpPr/>
          <p:nvPr/>
        </p:nvGrpSpPr>
        <p:grpSpPr>
          <a:xfrm>
            <a:off x="4955969" y="1860326"/>
            <a:ext cx="2280062" cy="1139895"/>
            <a:chOff x="3728852" y="2102069"/>
            <a:chExt cx="2280062" cy="1139895"/>
          </a:xfrm>
        </p:grpSpPr>
        <p:sp>
          <p:nvSpPr>
            <p:cNvPr id="5" name="Wave 4"/>
            <p:cNvSpPr/>
            <p:nvPr/>
          </p:nvSpPr>
          <p:spPr>
            <a:xfrm>
              <a:off x="3728852" y="2102069"/>
              <a:ext cx="2280062" cy="1139895"/>
            </a:xfrm>
            <a:prstGeom prst="wav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Oval 5"/>
            <p:cNvSpPr/>
            <p:nvPr/>
          </p:nvSpPr>
          <p:spPr>
            <a:xfrm>
              <a:off x="4548249" y="2351382"/>
              <a:ext cx="641268" cy="641268"/>
            </a:xfrm>
            <a:prstGeom prst="ellipse">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a:t>
              </a:r>
            </a:p>
          </p:txBody>
        </p:sp>
      </p:grpSp>
      <p:pic>
        <p:nvPicPr>
          <p:cNvPr id="1026" name="Picture 2" descr="Courthouse Building Black - Free vector graphic on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3160" y="3660869"/>
            <a:ext cx="1710046" cy="1637278"/>
          </a:xfrm>
          <a:prstGeom prst="rect">
            <a:avLst/>
          </a:prstGeom>
          <a:noFill/>
          <a:ln>
            <a:noFill/>
          </a:ln>
        </p:spPr>
      </p:pic>
      <p:pic>
        <p:nvPicPr>
          <p:cNvPr id="1030" name="Picture 6" descr="3,036 Medical Billing Illustrations, Royalty-Free Vector Graphics &amp; Clip  Art - iSto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3848" y="3625524"/>
            <a:ext cx="2141517" cy="16726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edical Bill&quot; photos, royalty-free images, graphics, vectors &amp; videos |  Adobe Sto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1126" y="3395426"/>
            <a:ext cx="2132816" cy="213281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flipH="1">
            <a:off x="2588821" y="2419858"/>
            <a:ext cx="2250496" cy="12410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298320" y="2838203"/>
            <a:ext cx="358291" cy="7184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323117" y="2430273"/>
            <a:ext cx="2523160" cy="1297488"/>
          </a:xfrm>
          <a:prstGeom prst="straightConnector1">
            <a:avLst/>
          </a:prstGeom>
          <a:ln>
            <a:solidFill>
              <a:srgbClr val="004976"/>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05295" y="5343577"/>
            <a:ext cx="21457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Medicaid/DSS/HRA</a:t>
            </a:r>
          </a:p>
        </p:txBody>
      </p:sp>
      <p:sp>
        <p:nvSpPr>
          <p:cNvPr id="23" name="TextBox 22"/>
          <p:cNvSpPr txBox="1"/>
          <p:nvPr/>
        </p:nvSpPr>
        <p:spPr>
          <a:xfrm>
            <a:off x="3633848" y="5298147"/>
            <a:ext cx="214577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Pay Medical Costs</a:t>
            </a:r>
          </a:p>
        </p:txBody>
      </p:sp>
      <p:sp>
        <p:nvSpPr>
          <p:cNvPr id="24" name="TextBox 23"/>
          <p:cNvSpPr txBox="1"/>
          <p:nvPr/>
        </p:nvSpPr>
        <p:spPr>
          <a:xfrm>
            <a:off x="8798253" y="5298147"/>
            <a:ext cx="281856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Deposit into a Pooled Trust</a:t>
            </a:r>
          </a:p>
        </p:txBody>
      </p:sp>
      <p:pic>
        <p:nvPicPr>
          <p:cNvPr id="1034" name="Picture 10" descr="House Icon Home - Free vector graphic on Pixaba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24989" y="3328425"/>
            <a:ext cx="1827604" cy="182760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obile Phone Smartphone - Free vector graphic on Pixaba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82326" y="2419858"/>
            <a:ext cx="1136840" cy="1136840"/>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flipH="1">
            <a:off x="8798253" y="4055965"/>
            <a:ext cx="7320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10094026" y="3265714"/>
            <a:ext cx="113507" cy="46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10671284" y="3464905"/>
            <a:ext cx="468385" cy="666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045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40D2-A573-4867-A944-84C2C12532C9}"/>
              </a:ext>
            </a:extLst>
          </p:cNvPr>
          <p:cNvSpPr>
            <a:spLocks noGrp="1"/>
          </p:cNvSpPr>
          <p:nvPr>
            <p:ph type="title"/>
          </p:nvPr>
        </p:nvSpPr>
        <p:spPr>
          <a:xfrm>
            <a:off x="1653363" y="365760"/>
            <a:ext cx="9367203" cy="1188720"/>
          </a:xfrm>
        </p:spPr>
        <p:txBody>
          <a:bodyPr>
            <a:normAutofit/>
          </a:bodyPr>
          <a:lstStyle/>
          <a:p>
            <a:r>
              <a:rPr lang="en-US" dirty="0"/>
              <a:t>Long-Term Care Needs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10FC188-67C6-4E7F-B374-9647EDC55EB8}"/>
              </a:ext>
            </a:extLst>
          </p:cNvPr>
          <p:cNvSpPr>
            <a:spLocks noGrp="1"/>
          </p:cNvSpPr>
          <p:nvPr>
            <p:ph idx="1"/>
          </p:nvPr>
        </p:nvSpPr>
        <p:spPr>
          <a:xfrm>
            <a:off x="1653363" y="2895600"/>
            <a:ext cx="5685283" cy="3322320"/>
          </a:xfrm>
        </p:spPr>
        <p:txBody>
          <a:bodyPr anchor="t">
            <a:normAutofit/>
          </a:bodyPr>
          <a:lstStyle/>
          <a:p>
            <a:pPr marL="396875" indent="-336550"/>
            <a:r>
              <a:rPr lang="en-US" sz="2000" dirty="0"/>
              <a:t>The number of people needing long-term care is growing as Baby Boomers turn age 65</a:t>
            </a:r>
          </a:p>
          <a:p>
            <a:pPr marL="346075" indent="-285750"/>
            <a:r>
              <a:rPr lang="en-US" sz="2000" dirty="0"/>
              <a:t>The number of individuals over age 65 will double from 2000 to 2030, to about 71 million seniors in America</a:t>
            </a:r>
          </a:p>
          <a:p>
            <a:pPr marL="346075" indent="-285750"/>
            <a:r>
              <a:rPr lang="en-US" sz="2000" dirty="0"/>
              <a:t>After you turn age 65, your chance of needing some type of long term care assistance increases – there is a 69% chance you will develop a disability</a:t>
            </a:r>
          </a:p>
          <a:p>
            <a:pPr marL="0" indent="0">
              <a:buNone/>
            </a:pPr>
            <a:endParaRPr lang="en-US" sz="2400" dirty="0"/>
          </a:p>
        </p:txBody>
      </p:sp>
      <p:pic>
        <p:nvPicPr>
          <p:cNvPr id="4" name="Picture 3" descr="Logo, company name&#10;&#10;Description automatically generated">
            <a:extLst>
              <a:ext uri="{FF2B5EF4-FFF2-40B4-BE49-F238E27FC236}">
                <a16:creationId xmlns:a16="http://schemas.microsoft.com/office/drawing/2014/main" id="{4528DCE8-5EF0-4E57-B1EC-F7D699429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96" y="5561046"/>
            <a:ext cx="1461887" cy="1461887"/>
          </a:xfrm>
          <a:prstGeom prst="rect">
            <a:avLst/>
          </a:prstGeom>
        </p:spPr>
      </p:pic>
      <p:pic>
        <p:nvPicPr>
          <p:cNvPr id="9" name="Graphic 8" descr="Person with Cane">
            <a:extLst>
              <a:ext uri="{FF2B5EF4-FFF2-40B4-BE49-F238E27FC236}">
                <a16:creationId xmlns:a16="http://schemas.microsoft.com/office/drawing/2014/main" id="{C5A716C3-3E67-4E5D-ACB6-77E5FD787B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57065" y="2895600"/>
            <a:ext cx="2154869" cy="2154869"/>
          </a:xfrm>
          <a:prstGeom prst="rect">
            <a:avLst/>
          </a:prstGeom>
        </p:spPr>
      </p:pic>
    </p:spTree>
    <p:extLst>
      <p:ext uri="{BB962C8B-B14F-4D97-AF65-F5344CB8AC3E}">
        <p14:creationId xmlns:p14="http://schemas.microsoft.com/office/powerpoint/2010/main" val="3502597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Pooled Trust?</a:t>
            </a:r>
          </a:p>
        </p:txBody>
      </p:sp>
      <p:sp>
        <p:nvSpPr>
          <p:cNvPr id="3" name="Content Placeholder 2"/>
          <p:cNvSpPr>
            <a:spLocks noGrp="1"/>
          </p:cNvSpPr>
          <p:nvPr>
            <p:ph idx="1"/>
          </p:nvPr>
        </p:nvSpPr>
        <p:spPr>
          <a:xfrm>
            <a:off x="838200" y="1487978"/>
            <a:ext cx="10515600" cy="4219140"/>
          </a:xfrm>
        </p:spPr>
        <p:txBody>
          <a:bodyPr>
            <a:normAutofit lnSpcReduction="10000"/>
          </a:bodyPr>
          <a:lstStyle/>
          <a:p>
            <a:pPr>
              <a:lnSpc>
                <a:spcPct val="114000"/>
              </a:lnSpc>
            </a:pPr>
            <a:r>
              <a:rPr lang="en-US" dirty="0"/>
              <a:t> Allowable under Federal and New York State statutes</a:t>
            </a:r>
          </a:p>
          <a:p>
            <a:pPr>
              <a:lnSpc>
                <a:spcPct val="114000"/>
              </a:lnSpc>
            </a:pPr>
            <a:r>
              <a:rPr lang="en-US" dirty="0"/>
              <a:t>An </a:t>
            </a:r>
            <a:r>
              <a:rPr lang="en-US" b="1" dirty="0"/>
              <a:t>irrevocable </a:t>
            </a:r>
            <a:r>
              <a:rPr lang="en-US" dirty="0"/>
              <a:t>pooled supplemental needs trust</a:t>
            </a:r>
          </a:p>
          <a:p>
            <a:pPr>
              <a:lnSpc>
                <a:spcPct val="114000"/>
              </a:lnSpc>
            </a:pPr>
            <a:r>
              <a:rPr lang="en-US" dirty="0"/>
              <a:t> Must have a qualifying disability under SSA definition</a:t>
            </a:r>
          </a:p>
          <a:p>
            <a:pPr>
              <a:lnSpc>
                <a:spcPct val="114000"/>
              </a:lnSpc>
            </a:pPr>
            <a:r>
              <a:rPr lang="en-US" dirty="0"/>
              <a:t> Non-profit manages funds on behalf of trust beneficiary</a:t>
            </a:r>
          </a:p>
          <a:p>
            <a:pPr>
              <a:lnSpc>
                <a:spcPct val="114000"/>
              </a:lnSpc>
            </a:pPr>
            <a:r>
              <a:rPr lang="en-US" dirty="0"/>
              <a:t> Trust deducts monthly administrative fees from spend-down</a:t>
            </a:r>
          </a:p>
          <a:p>
            <a:pPr>
              <a:lnSpc>
                <a:spcPct val="114000"/>
              </a:lnSpc>
            </a:pPr>
            <a:r>
              <a:rPr lang="en-US" dirty="0"/>
              <a:t> Trust is irrevocable to protect benefits and closes at death</a:t>
            </a:r>
          </a:p>
          <a:p>
            <a:pPr>
              <a:lnSpc>
                <a:spcPct val="114000"/>
              </a:lnSpc>
            </a:pPr>
            <a:r>
              <a:rPr lang="en-US" dirty="0"/>
              <a:t> Medicaid payback provision</a:t>
            </a:r>
          </a:p>
        </p:txBody>
      </p:sp>
    </p:spTree>
    <p:extLst>
      <p:ext uri="{BB962C8B-B14F-4D97-AF65-F5344CB8AC3E}">
        <p14:creationId xmlns:p14="http://schemas.microsoft.com/office/powerpoint/2010/main" val="3686693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How it Works?</a:t>
            </a:r>
            <a:endParaRPr lang="en-US" sz="4800" b="1" dirty="0"/>
          </a:p>
        </p:txBody>
      </p:sp>
      <p:sp>
        <p:nvSpPr>
          <p:cNvPr id="3" name="Content Placeholder 2"/>
          <p:cNvSpPr>
            <a:spLocks noGrp="1"/>
          </p:cNvSpPr>
          <p:nvPr>
            <p:ph idx="1"/>
          </p:nvPr>
        </p:nvSpPr>
        <p:spPr>
          <a:xfrm>
            <a:off x="838200" y="1786895"/>
            <a:ext cx="10515600" cy="3920221"/>
          </a:xfrm>
        </p:spPr>
        <p:txBody>
          <a:bodyPr>
            <a:normAutofit fontScale="62500" lnSpcReduction="20000"/>
          </a:bodyPr>
          <a:lstStyle/>
          <a:p>
            <a:pPr marL="457200" indent="-457200">
              <a:lnSpc>
                <a:spcPct val="120000"/>
              </a:lnSpc>
              <a:buFont typeface="+mj-lt"/>
              <a:buAutoNum type="arabicPeriod"/>
            </a:pPr>
            <a:r>
              <a:rPr lang="en-US" dirty="0"/>
              <a:t>Transfer/protect ‘resources’ through planning solutions</a:t>
            </a:r>
          </a:p>
          <a:p>
            <a:pPr marL="457200" indent="-457200">
              <a:lnSpc>
                <a:spcPct val="120000"/>
              </a:lnSpc>
              <a:buFont typeface="+mj-lt"/>
              <a:buAutoNum type="arabicPeriod"/>
            </a:pPr>
            <a:r>
              <a:rPr lang="en-US" dirty="0"/>
              <a:t>Apply for Medicaid – may take up to 3 to 6 months</a:t>
            </a:r>
          </a:p>
          <a:p>
            <a:pPr marL="457200" indent="-457200">
              <a:lnSpc>
                <a:spcPct val="120000"/>
              </a:lnSpc>
              <a:buFont typeface="+mj-lt"/>
              <a:buAutoNum type="arabicPeriod"/>
            </a:pPr>
            <a:r>
              <a:rPr lang="en-US" dirty="0"/>
              <a:t>Obtain determination of disability from DOH (as applicable)</a:t>
            </a:r>
          </a:p>
          <a:p>
            <a:pPr marL="457200" indent="-457200">
              <a:lnSpc>
                <a:spcPct val="120000"/>
              </a:lnSpc>
              <a:buFont typeface="+mj-lt"/>
              <a:buAutoNum type="arabicPeriod"/>
            </a:pPr>
            <a:r>
              <a:rPr lang="en-US" dirty="0"/>
              <a:t>Apply for pooled trust – you can apply and open a pooled trust within a week</a:t>
            </a:r>
          </a:p>
          <a:p>
            <a:pPr marL="457200" indent="-457200">
              <a:lnSpc>
                <a:spcPct val="120000"/>
              </a:lnSpc>
              <a:buFont typeface="+mj-lt"/>
              <a:buAutoNum type="arabicPeriod"/>
            </a:pPr>
            <a:r>
              <a:rPr lang="en-US" dirty="0"/>
              <a:t>Deposit monthly surplus income (NAMI) into pooled trust</a:t>
            </a:r>
          </a:p>
          <a:p>
            <a:pPr marL="457200" indent="-457200">
              <a:lnSpc>
                <a:spcPct val="120000"/>
              </a:lnSpc>
              <a:buFont typeface="+mj-lt"/>
              <a:buAutoNum type="arabicPeriod"/>
            </a:pPr>
            <a:r>
              <a:rPr lang="en-US" dirty="0"/>
              <a:t>Notify appropriate agencies of participation in pooled trust (send docs and VOD)</a:t>
            </a:r>
          </a:p>
          <a:p>
            <a:pPr marL="457200" indent="-457200">
              <a:lnSpc>
                <a:spcPct val="120000"/>
              </a:lnSpc>
              <a:buFont typeface="+mj-lt"/>
              <a:buAutoNum type="arabicPeriod"/>
            </a:pPr>
            <a:r>
              <a:rPr lang="en-US" dirty="0"/>
              <a:t>Medicaid covers amount of care per assessed need</a:t>
            </a:r>
          </a:p>
          <a:p>
            <a:pPr marL="457200" indent="-457200">
              <a:lnSpc>
                <a:spcPct val="120000"/>
              </a:lnSpc>
              <a:buFont typeface="+mj-lt"/>
              <a:buAutoNum type="arabicPeriod"/>
            </a:pPr>
            <a:r>
              <a:rPr lang="en-US" dirty="0"/>
              <a:t>Funds in the pooled trust will pay for living and other expenses</a:t>
            </a:r>
          </a:p>
          <a:p>
            <a:pPr marL="0" indent="0">
              <a:buNone/>
            </a:pPr>
            <a:endParaRPr lang="en-US" dirty="0"/>
          </a:p>
          <a:p>
            <a:pPr marL="0" indent="0">
              <a:buNone/>
            </a:pPr>
            <a:r>
              <a:rPr lang="en-US" dirty="0"/>
              <a:t>* The order of these steps may vary</a:t>
            </a:r>
          </a:p>
          <a:p>
            <a:endParaRPr lang="en-US" dirty="0"/>
          </a:p>
        </p:txBody>
      </p:sp>
    </p:spTree>
    <p:extLst>
      <p:ext uri="{BB962C8B-B14F-4D97-AF65-F5344CB8AC3E}">
        <p14:creationId xmlns:p14="http://schemas.microsoft.com/office/powerpoint/2010/main" val="3797057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John’s Pooled Trust</a:t>
            </a:r>
          </a:p>
        </p:txBody>
      </p:sp>
      <p:sp>
        <p:nvSpPr>
          <p:cNvPr id="5" name="Slide Number Placeholder 3"/>
          <p:cNvSpPr>
            <a:spLocks noGrp="1"/>
          </p:cNvSpPr>
          <p:nvPr>
            <p:ph type="sldNum" sz="quarter" idx="12"/>
          </p:nvPr>
        </p:nvSpPr>
        <p:spPr>
          <a:xfrm>
            <a:off x="8128000" y="6470704"/>
            <a:ext cx="730250" cy="274320"/>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lumMod val="95000"/>
                    <a:lumOff val="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E2D2B3B-882E-40F3-A32F-6DD516915044}" type="slidenum">
              <a:rPr lang="en-US" smtClean="0"/>
              <a:pPr/>
              <a:t>22</a:t>
            </a:fld>
            <a:endParaRPr lang="en-US" dirty="0"/>
          </a:p>
        </p:txBody>
      </p:sp>
      <p:sp>
        <p:nvSpPr>
          <p:cNvPr id="7" name="Content Placeholder 2"/>
          <p:cNvSpPr txBox="1">
            <a:spLocks/>
          </p:cNvSpPr>
          <p:nvPr/>
        </p:nvSpPr>
        <p:spPr>
          <a:xfrm>
            <a:off x="1061604" y="1586068"/>
            <a:ext cx="10068791" cy="422452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80000"/>
              <a:buFont typeface="Century Gothic" panose="020B0502020202020204" pitchFamily="34" charset="0"/>
              <a:buChar char="►"/>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746125" indent="-571500">
              <a:lnSpc>
                <a:spcPct val="150000"/>
              </a:lnSpc>
            </a:pPr>
            <a:r>
              <a:rPr lang="en-US" sz="3600" dirty="0"/>
              <a:t>Income Spend-down	= 	</a:t>
            </a:r>
            <a:r>
              <a:rPr lang="en-US" sz="3600" b="1" dirty="0"/>
              <a:t>$1,661/</a:t>
            </a:r>
            <a:r>
              <a:rPr lang="en-US" sz="3600" b="1" dirty="0" err="1"/>
              <a:t>mth</a:t>
            </a:r>
            <a:endParaRPr lang="en-US" sz="3600" b="1" dirty="0"/>
          </a:p>
          <a:p>
            <a:pPr marL="746125" indent="-571500">
              <a:lnSpc>
                <a:spcPct val="150000"/>
              </a:lnSpc>
            </a:pPr>
            <a:r>
              <a:rPr lang="en-US" sz="3600" dirty="0"/>
              <a:t>Cost of Pooled Trust*=       </a:t>
            </a:r>
            <a:r>
              <a:rPr lang="en-US" sz="3600" u="sng" dirty="0"/>
              <a:t>- $120/</a:t>
            </a:r>
            <a:r>
              <a:rPr lang="en-US" sz="3600" u="sng" dirty="0" err="1"/>
              <a:t>mth</a:t>
            </a:r>
            <a:endParaRPr lang="en-US" sz="3600" u="sng" dirty="0"/>
          </a:p>
          <a:p>
            <a:pPr marL="746125" indent="-571500">
              <a:lnSpc>
                <a:spcPct val="150000"/>
              </a:lnSpc>
            </a:pPr>
            <a:r>
              <a:rPr lang="en-US" sz="3600" dirty="0"/>
              <a:t>Approx. Balance =  		</a:t>
            </a:r>
            <a:r>
              <a:rPr lang="en-US" sz="3600" b="1" dirty="0"/>
              <a:t>$1,541/</a:t>
            </a:r>
            <a:r>
              <a:rPr lang="en-US" sz="3600" b="1" dirty="0" err="1"/>
              <a:t>mth</a:t>
            </a:r>
            <a:endParaRPr lang="en-US" sz="3600" b="1" dirty="0"/>
          </a:p>
          <a:p>
            <a:pPr marL="0" indent="0">
              <a:buNone/>
            </a:pPr>
            <a:endParaRPr lang="en-US" i="1" dirty="0"/>
          </a:p>
          <a:p>
            <a:pPr marL="0" indent="0">
              <a:buNone/>
            </a:pPr>
            <a:r>
              <a:rPr lang="en-US" i="1" dirty="0"/>
              <a:t>*Administrative fees estimated and vary by pooled trust</a:t>
            </a:r>
          </a:p>
        </p:txBody>
      </p:sp>
    </p:spTree>
    <p:extLst>
      <p:ext uri="{BB962C8B-B14F-4D97-AF65-F5344CB8AC3E}">
        <p14:creationId xmlns:p14="http://schemas.microsoft.com/office/powerpoint/2010/main" val="488232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Trust Administration</a:t>
            </a:r>
          </a:p>
        </p:txBody>
      </p:sp>
      <p:sp>
        <p:nvSpPr>
          <p:cNvPr id="3" name="Content Placeholder 2"/>
          <p:cNvSpPr>
            <a:spLocks noGrp="1"/>
          </p:cNvSpPr>
          <p:nvPr>
            <p:ph idx="1"/>
          </p:nvPr>
        </p:nvSpPr>
        <p:spPr>
          <a:xfrm>
            <a:off x="838200" y="1690687"/>
            <a:ext cx="10515600" cy="3991021"/>
          </a:xfrm>
        </p:spPr>
        <p:txBody>
          <a:bodyPr>
            <a:normAutofit fontScale="77500" lnSpcReduction="20000"/>
          </a:bodyPr>
          <a:lstStyle/>
          <a:p>
            <a:pPr marL="594360" indent="-457200">
              <a:lnSpc>
                <a:spcPct val="134000"/>
              </a:lnSpc>
            </a:pPr>
            <a:r>
              <a:rPr lang="en-US" sz="2900" dirty="0"/>
              <a:t>All disbursements must be for </a:t>
            </a:r>
            <a:r>
              <a:rPr lang="en-US" sz="2900" b="1" dirty="0"/>
              <a:t>primary benefit </a:t>
            </a:r>
            <a:r>
              <a:rPr lang="en-US" sz="2900" dirty="0"/>
              <a:t>of the trust Beneficiary</a:t>
            </a:r>
          </a:p>
          <a:p>
            <a:pPr marL="594360" indent="-457200">
              <a:lnSpc>
                <a:spcPct val="134000"/>
              </a:lnSpc>
            </a:pPr>
            <a:r>
              <a:rPr lang="en-US" sz="2900" dirty="0"/>
              <a:t>Each request reviewed individually to </a:t>
            </a:r>
            <a:r>
              <a:rPr lang="en-US" sz="2900" b="1" dirty="0"/>
              <a:t>consider impact on benefit eligibility</a:t>
            </a:r>
          </a:p>
          <a:p>
            <a:pPr marL="594360" indent="-457200">
              <a:lnSpc>
                <a:spcPct val="134000"/>
              </a:lnSpc>
            </a:pPr>
            <a:r>
              <a:rPr lang="en-US" sz="2900" dirty="0"/>
              <a:t>Disbursements must be substantiated by supporting documentation</a:t>
            </a:r>
          </a:p>
          <a:p>
            <a:pPr marL="594360" indent="-457200">
              <a:lnSpc>
                <a:spcPct val="134000"/>
              </a:lnSpc>
            </a:pPr>
            <a:r>
              <a:rPr lang="en-US" sz="2900" dirty="0"/>
              <a:t>Disbursements are paid directly to third parties (individuals or a business)</a:t>
            </a:r>
          </a:p>
          <a:p>
            <a:pPr marL="594360" indent="-457200">
              <a:lnSpc>
                <a:spcPct val="134000"/>
              </a:lnSpc>
            </a:pPr>
            <a:r>
              <a:rPr lang="en-US" sz="2900" dirty="0"/>
              <a:t>No cash withdrawals or payments directly to beneficiary, their spouse, or Guardian</a:t>
            </a:r>
            <a:endParaRPr lang="en-US" sz="2600" dirty="0"/>
          </a:p>
          <a:p>
            <a:pPr marL="594360" indent="-457200">
              <a:lnSpc>
                <a:spcPct val="134000"/>
              </a:lnSpc>
            </a:pPr>
            <a:r>
              <a:rPr lang="en-US" sz="2900" dirty="0"/>
              <a:t>Distributions are made at the sole discretion of the trustee</a:t>
            </a:r>
            <a:endParaRPr lang="en-US" dirty="0"/>
          </a:p>
          <a:p>
            <a:pPr marL="594360" indent="-457200">
              <a:lnSpc>
                <a:spcPct val="134000"/>
              </a:lnSpc>
            </a:pPr>
            <a:r>
              <a:rPr lang="en-US" sz="2900" dirty="0"/>
              <a:t>Federal policy that no disbursements can be paid from the trust after death</a:t>
            </a:r>
          </a:p>
        </p:txBody>
      </p:sp>
    </p:spTree>
    <p:extLst>
      <p:ext uri="{BB962C8B-B14F-4D97-AF65-F5344CB8AC3E}">
        <p14:creationId xmlns:p14="http://schemas.microsoft.com/office/powerpoint/2010/main" val="1124687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What can the trust pay for?</a:t>
            </a:r>
            <a:endParaRPr lang="en-US" sz="2400" i="1" dirty="0">
              <a:solidFill>
                <a:schemeClr val="tx1"/>
              </a:solidFill>
            </a:endParaRPr>
          </a:p>
        </p:txBody>
      </p:sp>
      <p:sp>
        <p:nvSpPr>
          <p:cNvPr id="3" name="Content Placeholder 2"/>
          <p:cNvSpPr>
            <a:spLocks noGrp="1"/>
          </p:cNvSpPr>
          <p:nvPr>
            <p:ph idx="1"/>
          </p:nvPr>
        </p:nvSpPr>
        <p:spPr>
          <a:xfrm>
            <a:off x="838200" y="1690688"/>
            <a:ext cx="10515600" cy="3936389"/>
          </a:xfrm>
        </p:spPr>
        <p:txBody>
          <a:bodyPr numCol="2">
            <a:normAutofit fontScale="77500" lnSpcReduction="20000"/>
          </a:bodyPr>
          <a:lstStyle/>
          <a:p>
            <a:pPr marL="594360" indent="-457200">
              <a:lnSpc>
                <a:spcPct val="110000"/>
              </a:lnSpc>
            </a:pPr>
            <a:r>
              <a:rPr lang="en-US" sz="2800" dirty="0"/>
              <a:t>Rent/Mortgage/Property Taxes*</a:t>
            </a:r>
          </a:p>
          <a:p>
            <a:pPr marL="594360" indent="-457200">
              <a:lnSpc>
                <a:spcPct val="110000"/>
              </a:lnSpc>
            </a:pPr>
            <a:r>
              <a:rPr lang="en-US" sz="2800" dirty="0"/>
              <a:t>Condo maintenance*</a:t>
            </a:r>
          </a:p>
          <a:p>
            <a:pPr marL="594360" indent="-457200">
              <a:lnSpc>
                <a:spcPct val="110000"/>
              </a:lnSpc>
            </a:pPr>
            <a:r>
              <a:rPr lang="en-US" sz="2800" dirty="0"/>
              <a:t>Home/Renters Insurance*</a:t>
            </a:r>
          </a:p>
          <a:p>
            <a:pPr marL="594360" indent="-457200">
              <a:lnSpc>
                <a:spcPct val="110000"/>
              </a:lnSpc>
            </a:pPr>
            <a:r>
              <a:rPr lang="en-US" dirty="0"/>
              <a:t>Home r</a:t>
            </a:r>
            <a:r>
              <a:rPr lang="en-US" sz="2800" dirty="0"/>
              <a:t>epairs/maintenance*</a:t>
            </a:r>
          </a:p>
          <a:p>
            <a:pPr marL="594360" indent="-457200">
              <a:lnSpc>
                <a:spcPct val="110000"/>
              </a:lnSpc>
            </a:pPr>
            <a:r>
              <a:rPr lang="en-US" sz="2800" dirty="0"/>
              <a:t>Utility bills*</a:t>
            </a:r>
          </a:p>
          <a:p>
            <a:pPr marL="594360" indent="-457200">
              <a:lnSpc>
                <a:spcPct val="110000"/>
              </a:lnSpc>
            </a:pPr>
            <a:r>
              <a:rPr lang="en-US" sz="2800" dirty="0"/>
              <a:t>Phone and cable bills</a:t>
            </a:r>
          </a:p>
          <a:p>
            <a:pPr marL="594360" indent="-457200">
              <a:lnSpc>
                <a:spcPct val="110000"/>
              </a:lnSpc>
            </a:pPr>
            <a:r>
              <a:rPr lang="en-US" sz="2800" dirty="0"/>
              <a:t>Furniture</a:t>
            </a:r>
          </a:p>
          <a:p>
            <a:pPr marL="594360" indent="-457200">
              <a:lnSpc>
                <a:spcPct val="110000"/>
              </a:lnSpc>
            </a:pPr>
            <a:r>
              <a:rPr lang="en-US" sz="2800" dirty="0"/>
              <a:t>Groceries for beneficiary*</a:t>
            </a:r>
            <a:br>
              <a:rPr lang="en-US" sz="2800" dirty="0"/>
            </a:br>
            <a:endParaRPr lang="en-US" sz="2800" dirty="0"/>
          </a:p>
          <a:p>
            <a:pPr marL="594360" indent="-457200">
              <a:lnSpc>
                <a:spcPct val="110000"/>
              </a:lnSpc>
            </a:pPr>
            <a:r>
              <a:rPr lang="en-US" sz="2800" dirty="0"/>
              <a:t>Transportation/Vehicle expenses (owned by Beneficiary)</a:t>
            </a:r>
          </a:p>
          <a:p>
            <a:pPr marL="594360" indent="-457200">
              <a:lnSpc>
                <a:spcPct val="110000"/>
              </a:lnSpc>
            </a:pPr>
            <a:r>
              <a:rPr lang="en-US" sz="2800" dirty="0"/>
              <a:t>Irrevocable pre-need funeral plan</a:t>
            </a:r>
          </a:p>
          <a:p>
            <a:pPr marL="594360" indent="-457200">
              <a:lnSpc>
                <a:spcPct val="110000"/>
              </a:lnSpc>
            </a:pPr>
            <a:r>
              <a:rPr lang="en-US" sz="2800" dirty="0"/>
              <a:t>Uncovered Medical Expenses/OTC items</a:t>
            </a:r>
          </a:p>
          <a:p>
            <a:pPr marL="594360" indent="-457200">
              <a:lnSpc>
                <a:spcPct val="110000"/>
              </a:lnSpc>
            </a:pPr>
            <a:r>
              <a:rPr lang="en-US" sz="2800" dirty="0"/>
              <a:t>Therapy/Companionship services</a:t>
            </a:r>
          </a:p>
          <a:p>
            <a:pPr marL="594360" indent="-457200">
              <a:lnSpc>
                <a:spcPct val="110000"/>
              </a:lnSpc>
            </a:pPr>
            <a:r>
              <a:rPr lang="en-US" dirty="0"/>
              <a:t>Travel/Entertainment/Recreation</a:t>
            </a:r>
            <a:endParaRPr lang="en-US" sz="2800" dirty="0"/>
          </a:p>
          <a:p>
            <a:pPr marL="594360" indent="-457200">
              <a:lnSpc>
                <a:spcPct val="110000"/>
              </a:lnSpc>
            </a:pPr>
            <a:r>
              <a:rPr lang="en-US" sz="2800" dirty="0"/>
              <a:t>Other personal needs</a:t>
            </a:r>
          </a:p>
          <a:p>
            <a:pPr marL="137160" indent="0">
              <a:buNone/>
            </a:pPr>
            <a:r>
              <a:rPr lang="en-US" sz="3200" i="1" dirty="0">
                <a:solidFill>
                  <a:schemeClr val="tx1"/>
                </a:solidFill>
              </a:rPr>
              <a:t>*</a:t>
            </a:r>
            <a:r>
              <a:rPr lang="en-US" sz="2400" i="1" dirty="0">
                <a:solidFill>
                  <a:schemeClr val="tx1"/>
                </a:solidFill>
              </a:rPr>
              <a:t>For SSI recipients, payment for food and shelter items may reduce benefits</a:t>
            </a:r>
            <a:endParaRPr lang="en-US" sz="2400" dirty="0"/>
          </a:p>
        </p:txBody>
      </p:sp>
    </p:spTree>
    <p:extLst>
      <p:ext uri="{BB962C8B-B14F-4D97-AF65-F5344CB8AC3E}">
        <p14:creationId xmlns:p14="http://schemas.microsoft.com/office/powerpoint/2010/main" val="907563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Common Disbursement Requests</a:t>
            </a:r>
            <a:endParaRPr lang="en-US" sz="4800" b="1" dirty="0"/>
          </a:p>
        </p:txBody>
      </p:sp>
      <p:sp>
        <p:nvSpPr>
          <p:cNvPr id="3" name="Content Placeholder 2"/>
          <p:cNvSpPr>
            <a:spLocks noGrp="1"/>
          </p:cNvSpPr>
          <p:nvPr>
            <p:ph idx="1"/>
          </p:nvPr>
        </p:nvSpPr>
        <p:spPr>
          <a:xfrm>
            <a:off x="838200" y="1690688"/>
            <a:ext cx="10515600" cy="4026939"/>
          </a:xfrm>
        </p:spPr>
        <p:txBody>
          <a:bodyPr>
            <a:noAutofit/>
          </a:bodyPr>
          <a:lstStyle/>
          <a:p>
            <a:pPr marL="137160" indent="0">
              <a:lnSpc>
                <a:spcPct val="134000"/>
              </a:lnSpc>
              <a:buNone/>
            </a:pPr>
            <a:r>
              <a:rPr lang="en-US" sz="2000" b="1" dirty="0"/>
              <a:t>Submit a bill/receipt to pay a third party directly</a:t>
            </a:r>
          </a:p>
          <a:p>
            <a:pPr marL="1051560" lvl="1" indent="-457200">
              <a:lnSpc>
                <a:spcPct val="134000"/>
              </a:lnSpc>
            </a:pPr>
            <a:r>
              <a:rPr lang="en-US" sz="1600" dirty="0"/>
              <a:t>Rent/Mortgage, Utility Bill, Loan Payment, Insurance Premium, Newspaper/Magazine subscription, etc.</a:t>
            </a:r>
          </a:p>
          <a:p>
            <a:pPr marL="137160" indent="0">
              <a:lnSpc>
                <a:spcPct val="134000"/>
              </a:lnSpc>
              <a:buNone/>
            </a:pPr>
            <a:r>
              <a:rPr lang="en-US" sz="2000" b="1" dirty="0"/>
              <a:t>Submit a receipt to reimburse an individual</a:t>
            </a:r>
          </a:p>
          <a:p>
            <a:pPr marL="1051560" lvl="1" indent="-457200">
              <a:lnSpc>
                <a:spcPct val="134000"/>
              </a:lnSpc>
            </a:pPr>
            <a:r>
              <a:rPr lang="en-US" sz="1600" dirty="0"/>
              <a:t>Groceries, clothing, or other store purchases</a:t>
            </a:r>
          </a:p>
          <a:p>
            <a:pPr marL="137160" indent="0">
              <a:lnSpc>
                <a:spcPct val="134000"/>
              </a:lnSpc>
              <a:buNone/>
            </a:pPr>
            <a:r>
              <a:rPr lang="en-US" sz="2000" b="1" dirty="0"/>
              <a:t>Make purchases using a credit card</a:t>
            </a:r>
          </a:p>
          <a:p>
            <a:pPr marL="1051560" lvl="1" indent="-457200">
              <a:lnSpc>
                <a:spcPct val="134000"/>
              </a:lnSpc>
            </a:pPr>
            <a:r>
              <a:rPr lang="en-US" sz="1600" dirty="0"/>
              <a:t>Submit Credit Card bill and itemized receipts for purchases the trust will pay</a:t>
            </a:r>
            <a:endParaRPr lang="en-US" sz="1600" b="1" dirty="0"/>
          </a:p>
          <a:p>
            <a:pPr marL="137160" indent="0">
              <a:lnSpc>
                <a:spcPct val="134000"/>
              </a:lnSpc>
              <a:buNone/>
            </a:pPr>
            <a:r>
              <a:rPr lang="en-US" sz="2000" b="1" dirty="0"/>
              <a:t>Quote/Invoice for service or purchase</a:t>
            </a:r>
          </a:p>
          <a:p>
            <a:pPr marL="1051560" lvl="1" indent="-457200">
              <a:lnSpc>
                <a:spcPct val="134000"/>
              </a:lnSpc>
            </a:pPr>
            <a:r>
              <a:rPr lang="en-US" sz="1600" dirty="0"/>
              <a:t>Vacation, assistive technologies, furniture, computer, home repairs, etc.</a:t>
            </a:r>
          </a:p>
        </p:txBody>
      </p:sp>
    </p:spTree>
    <p:extLst>
      <p:ext uri="{BB962C8B-B14F-4D97-AF65-F5344CB8AC3E}">
        <p14:creationId xmlns:p14="http://schemas.microsoft.com/office/powerpoint/2010/main" val="3848058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John’s trust pay for?</a:t>
            </a:r>
          </a:p>
        </p:txBody>
      </p:sp>
      <p:graphicFrame>
        <p:nvGraphicFramePr>
          <p:cNvPr id="6" name="Table 5"/>
          <p:cNvGraphicFramePr>
            <a:graphicFrameLocks noGrp="1"/>
          </p:cNvGraphicFramePr>
          <p:nvPr>
            <p:extLst>
              <p:ext uri="{D42A27DB-BD31-4B8C-83A1-F6EECF244321}">
                <p14:modId xmlns:p14="http://schemas.microsoft.com/office/powerpoint/2010/main" val="2382141940"/>
              </p:ext>
            </p:extLst>
          </p:nvPr>
        </p:nvGraphicFramePr>
        <p:xfrm>
          <a:off x="1685059" y="1696298"/>
          <a:ext cx="8821882" cy="3465404"/>
        </p:xfrm>
        <a:graphic>
          <a:graphicData uri="http://schemas.openxmlformats.org/drawingml/2006/table">
            <a:tbl>
              <a:tblPr firstRow="1" bandRow="1">
                <a:tableStyleId>{5C22544A-7EE6-4342-B048-85BDC9FD1C3A}</a:tableStyleId>
              </a:tblPr>
              <a:tblGrid>
                <a:gridCol w="4759278">
                  <a:extLst>
                    <a:ext uri="{9D8B030D-6E8A-4147-A177-3AD203B41FA5}">
                      <a16:colId xmlns:a16="http://schemas.microsoft.com/office/drawing/2014/main" val="1094892730"/>
                    </a:ext>
                  </a:extLst>
                </a:gridCol>
                <a:gridCol w="4062604">
                  <a:extLst>
                    <a:ext uri="{9D8B030D-6E8A-4147-A177-3AD203B41FA5}">
                      <a16:colId xmlns:a16="http://schemas.microsoft.com/office/drawing/2014/main" val="3465627460"/>
                    </a:ext>
                  </a:extLst>
                </a:gridCol>
              </a:tblGrid>
              <a:tr h="704939">
                <a:tc>
                  <a:txBody>
                    <a:bodyPr/>
                    <a:lstStyle/>
                    <a:p>
                      <a:r>
                        <a:rPr lang="en-US" sz="2400" dirty="0"/>
                        <a:t>Approximate</a:t>
                      </a:r>
                      <a:r>
                        <a:rPr lang="en-US" sz="2400" baseline="0" dirty="0"/>
                        <a:t> </a:t>
                      </a:r>
                      <a:r>
                        <a:rPr lang="en-US" sz="2400" dirty="0"/>
                        <a:t>funds available for disbursement:</a:t>
                      </a:r>
                      <a:endParaRPr lang="en-US" sz="2400" dirty="0">
                        <a:latin typeface="+mn-lt"/>
                        <a:cs typeface="Arial" panose="020B0604020202020204" pitchFamily="34" charset="0"/>
                      </a:endParaRPr>
                    </a:p>
                  </a:txBody>
                  <a:tcPr marL="86022" marR="86022" marT="43011" marB="4301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    $1,541/</a:t>
                      </a:r>
                      <a:r>
                        <a:rPr lang="en-US" sz="2400" dirty="0" err="1"/>
                        <a:t>mth</a:t>
                      </a:r>
                      <a:endParaRPr lang="en-US" sz="2400" dirty="0">
                        <a:latin typeface="+mn-lt"/>
                        <a:cs typeface="Arial" panose="020B0604020202020204" pitchFamily="34" charset="0"/>
                      </a:endParaRPr>
                    </a:p>
                  </a:txBody>
                  <a:tcPr marL="86022" marR="86022" marT="43011" marB="43011" anchor="ctr"/>
                </a:tc>
                <a:extLst>
                  <a:ext uri="{0D108BD9-81ED-4DB2-BD59-A6C34878D82A}">
                    <a16:rowId xmlns:a16="http://schemas.microsoft.com/office/drawing/2014/main" val="1413306361"/>
                  </a:ext>
                </a:extLst>
              </a:tr>
              <a:tr h="534126">
                <a:tc>
                  <a:txBody>
                    <a:bodyPr/>
                    <a:lstStyle/>
                    <a:p>
                      <a:r>
                        <a:rPr lang="en-US" sz="2400" baseline="0" dirty="0"/>
                        <a:t>Rent*</a:t>
                      </a:r>
                      <a:endParaRPr lang="en-US" sz="2400" dirty="0">
                        <a:latin typeface="+mn-lt"/>
                        <a:cs typeface="Arial" panose="020B0604020202020204" pitchFamily="34" charset="0"/>
                      </a:endParaRPr>
                    </a:p>
                  </a:txBody>
                  <a:tcPr marL="86022" marR="86022" marT="43011" marB="4301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u="none" dirty="0"/>
                        <a:t>$1,250/</a:t>
                      </a:r>
                      <a:r>
                        <a:rPr lang="en-US" sz="2400" u="none" dirty="0" err="1"/>
                        <a:t>mth</a:t>
                      </a:r>
                      <a:endParaRPr lang="en-US" sz="2400" u="none" dirty="0">
                        <a:latin typeface="+mn-lt"/>
                        <a:cs typeface="Arial" panose="020B0604020202020204" pitchFamily="34" charset="0"/>
                      </a:endParaRPr>
                    </a:p>
                  </a:txBody>
                  <a:tcPr marL="86022" marR="86022" marT="43011" marB="43011" anchor="ctr"/>
                </a:tc>
                <a:extLst>
                  <a:ext uri="{0D108BD9-81ED-4DB2-BD59-A6C34878D82A}">
                    <a16:rowId xmlns:a16="http://schemas.microsoft.com/office/drawing/2014/main" val="2551169039"/>
                  </a:ext>
                </a:extLst>
              </a:tr>
              <a:tr h="511358">
                <a:tc>
                  <a:txBody>
                    <a:bodyPr/>
                    <a:lstStyle/>
                    <a:p>
                      <a:r>
                        <a:rPr lang="en-US" sz="2400" dirty="0"/>
                        <a:t>Electric</a:t>
                      </a:r>
                      <a:r>
                        <a:rPr lang="en-US" sz="2400" baseline="0" dirty="0"/>
                        <a:t> bill*</a:t>
                      </a:r>
                      <a:endParaRPr lang="en-US" sz="2400" b="0" dirty="0">
                        <a:latin typeface="+mn-lt"/>
                        <a:cs typeface="Arial" panose="020B0604020202020204" pitchFamily="34" charset="0"/>
                      </a:endParaRPr>
                    </a:p>
                  </a:txBody>
                  <a:tcPr marL="86022" marR="86022" marT="43011" marB="4301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aseline="0" dirty="0"/>
                        <a:t>$150/</a:t>
                      </a:r>
                      <a:r>
                        <a:rPr lang="en-US" sz="2400" baseline="0" dirty="0" err="1"/>
                        <a:t>mth</a:t>
                      </a:r>
                      <a:endParaRPr lang="en-US" sz="2400" b="0" dirty="0">
                        <a:solidFill>
                          <a:schemeClr val="tx1"/>
                        </a:solidFill>
                        <a:latin typeface="+mn-lt"/>
                        <a:cs typeface="Arial" panose="020B0604020202020204" pitchFamily="34" charset="0"/>
                      </a:endParaRPr>
                    </a:p>
                  </a:txBody>
                  <a:tcPr marL="86022" marR="86022" marT="43011" marB="43011" anchor="ctr"/>
                </a:tc>
                <a:extLst>
                  <a:ext uri="{0D108BD9-81ED-4DB2-BD59-A6C34878D82A}">
                    <a16:rowId xmlns:a16="http://schemas.microsoft.com/office/drawing/2014/main" val="715126565"/>
                  </a:ext>
                </a:extLst>
              </a:tr>
              <a:tr h="534126">
                <a:tc>
                  <a:txBody>
                    <a:bodyPr/>
                    <a:lstStyle/>
                    <a:p>
                      <a:r>
                        <a:rPr lang="en-US" sz="2400" baseline="0" dirty="0"/>
                        <a:t>Cable bill</a:t>
                      </a:r>
                      <a:endParaRPr lang="en-US" sz="2400" dirty="0">
                        <a:latin typeface="+mn-lt"/>
                        <a:cs typeface="Arial" panose="020B0604020202020204" pitchFamily="34" charset="0"/>
                      </a:endParaRPr>
                    </a:p>
                  </a:txBody>
                  <a:tcPr marL="86022" marR="86022" marT="43011" marB="4301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u="none" dirty="0"/>
                        <a:t>$75/</a:t>
                      </a:r>
                      <a:r>
                        <a:rPr lang="en-US" sz="2400" u="none" dirty="0" err="1"/>
                        <a:t>mth</a:t>
                      </a:r>
                      <a:endParaRPr lang="en-US" sz="2400" u="none" dirty="0">
                        <a:latin typeface="+mn-lt"/>
                        <a:cs typeface="Arial" panose="020B0604020202020204" pitchFamily="34" charset="0"/>
                      </a:endParaRPr>
                    </a:p>
                  </a:txBody>
                  <a:tcPr marL="86022" marR="86022" marT="43011" marB="43011" anchor="ctr"/>
                </a:tc>
                <a:extLst>
                  <a:ext uri="{0D108BD9-81ED-4DB2-BD59-A6C34878D82A}">
                    <a16:rowId xmlns:a16="http://schemas.microsoft.com/office/drawing/2014/main" val="3256553521"/>
                  </a:ext>
                </a:extLst>
              </a:tr>
              <a:tr h="534126">
                <a:tc>
                  <a:txBody>
                    <a:bodyPr/>
                    <a:lstStyle/>
                    <a:p>
                      <a:r>
                        <a:rPr lang="en-US" sz="2400" dirty="0">
                          <a:latin typeface="+mn-lt"/>
                          <a:cs typeface="+mn-cs"/>
                        </a:rPr>
                        <a:t>Phone</a:t>
                      </a:r>
                      <a:r>
                        <a:rPr lang="en-US" sz="2400" baseline="0" dirty="0">
                          <a:latin typeface="+mn-lt"/>
                          <a:cs typeface="+mn-cs"/>
                        </a:rPr>
                        <a:t> bill</a:t>
                      </a:r>
                      <a:endParaRPr lang="en-US" sz="2400" dirty="0">
                        <a:latin typeface="+mn-lt"/>
                        <a:cs typeface="Arial" panose="020B0604020202020204" pitchFamily="34" charset="0"/>
                      </a:endParaRPr>
                    </a:p>
                  </a:txBody>
                  <a:tcPr marL="86022" marR="86022" marT="43011" marB="4301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u="none" dirty="0"/>
                        <a:t>$50/</a:t>
                      </a:r>
                      <a:r>
                        <a:rPr lang="en-US" sz="2400" u="none" dirty="0" err="1"/>
                        <a:t>mth</a:t>
                      </a:r>
                      <a:endParaRPr lang="en-US" sz="2400" u="none" dirty="0">
                        <a:latin typeface="+mn-lt"/>
                        <a:cs typeface="Arial" panose="020B0604020202020204" pitchFamily="34" charset="0"/>
                      </a:endParaRPr>
                    </a:p>
                  </a:txBody>
                  <a:tcPr marL="86022" marR="86022" marT="43011" marB="43011" anchor="ctr"/>
                </a:tc>
                <a:extLst>
                  <a:ext uri="{0D108BD9-81ED-4DB2-BD59-A6C34878D82A}">
                    <a16:rowId xmlns:a16="http://schemas.microsoft.com/office/drawing/2014/main" val="1856402253"/>
                  </a:ext>
                </a:extLst>
              </a:tr>
              <a:tr h="534126">
                <a:tc>
                  <a:txBody>
                    <a:bodyPr/>
                    <a:lstStyle/>
                    <a:p>
                      <a:r>
                        <a:rPr lang="en-US" sz="2400" dirty="0"/>
                        <a:t>Other</a:t>
                      </a:r>
                      <a:r>
                        <a:rPr lang="en-US" sz="2400" baseline="0" dirty="0"/>
                        <a:t> expenses</a:t>
                      </a:r>
                      <a:endParaRPr lang="en-US" sz="2400" dirty="0">
                        <a:latin typeface="+mn-lt"/>
                        <a:cs typeface="Arial" panose="020B0604020202020204" pitchFamily="34" charset="0"/>
                      </a:endParaRPr>
                    </a:p>
                  </a:txBody>
                  <a:tcPr marL="86022" marR="86022" marT="43011" marB="4301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u="none" dirty="0"/>
                        <a:t>???</a:t>
                      </a:r>
                      <a:endParaRPr lang="en-US" sz="2400" u="none" dirty="0">
                        <a:latin typeface="+mn-lt"/>
                        <a:cs typeface="Arial" panose="020B0604020202020204" pitchFamily="34" charset="0"/>
                      </a:endParaRPr>
                    </a:p>
                  </a:txBody>
                  <a:tcPr marL="86022" marR="86022" marT="43011" marB="43011" anchor="ctr"/>
                </a:tc>
                <a:extLst>
                  <a:ext uri="{0D108BD9-81ED-4DB2-BD59-A6C34878D82A}">
                    <a16:rowId xmlns:a16="http://schemas.microsoft.com/office/drawing/2014/main" val="1688083338"/>
                  </a:ext>
                </a:extLst>
              </a:tr>
            </a:tbl>
          </a:graphicData>
        </a:graphic>
      </p:graphicFrame>
      <p:sp>
        <p:nvSpPr>
          <p:cNvPr id="7" name="Content Placeholder 2"/>
          <p:cNvSpPr txBox="1">
            <a:spLocks/>
          </p:cNvSpPr>
          <p:nvPr/>
        </p:nvSpPr>
        <p:spPr>
          <a:xfrm>
            <a:off x="1685059" y="5243946"/>
            <a:ext cx="7313468" cy="4021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i="1" dirty="0"/>
              <a:t>*This request may be eligible for automatic payment.</a:t>
            </a:r>
          </a:p>
          <a:p>
            <a:pPr marL="0" indent="0">
              <a:buNone/>
            </a:pPr>
            <a:endParaRPr lang="en-US" sz="1900" i="1" dirty="0"/>
          </a:p>
        </p:txBody>
      </p:sp>
    </p:spTree>
    <p:extLst>
      <p:ext uri="{BB962C8B-B14F-4D97-AF65-F5344CB8AC3E}">
        <p14:creationId xmlns:p14="http://schemas.microsoft.com/office/powerpoint/2010/main" val="3345524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729B6-C1E5-FBC7-FE2A-5A279C0738E4}"/>
              </a:ext>
            </a:extLst>
          </p:cNvPr>
          <p:cNvSpPr>
            <a:spLocks noGrp="1"/>
          </p:cNvSpPr>
          <p:nvPr>
            <p:ph type="title"/>
          </p:nvPr>
        </p:nvSpPr>
        <p:spPr/>
        <p:txBody>
          <a:bodyPr/>
          <a:lstStyle/>
          <a:p>
            <a:r>
              <a:rPr lang="en-US" dirty="0"/>
              <a:t>Medicaid Recertifications Resume in 2023</a:t>
            </a:r>
          </a:p>
        </p:txBody>
      </p:sp>
      <p:sp>
        <p:nvSpPr>
          <p:cNvPr id="3" name="Content Placeholder 2">
            <a:extLst>
              <a:ext uri="{FF2B5EF4-FFF2-40B4-BE49-F238E27FC236}">
                <a16:creationId xmlns:a16="http://schemas.microsoft.com/office/drawing/2014/main" id="{3BCFE268-09DD-4F8C-2200-44612CAA2BA8}"/>
              </a:ext>
            </a:extLst>
          </p:cNvPr>
          <p:cNvSpPr>
            <a:spLocks noGrp="1"/>
          </p:cNvSpPr>
          <p:nvPr>
            <p:ph idx="1"/>
          </p:nvPr>
        </p:nvSpPr>
        <p:spPr>
          <a:xfrm>
            <a:off x="838200" y="1690688"/>
            <a:ext cx="10515600" cy="3796242"/>
          </a:xfrm>
        </p:spPr>
        <p:txBody>
          <a:bodyPr>
            <a:normAutofit/>
          </a:bodyPr>
          <a:lstStyle/>
          <a:p>
            <a:pPr>
              <a:lnSpc>
                <a:spcPct val="150000"/>
              </a:lnSpc>
            </a:pPr>
            <a:r>
              <a:rPr lang="en-US" dirty="0"/>
              <a:t>Consolidated Appropriations Act (CAA, 2023)</a:t>
            </a:r>
          </a:p>
          <a:p>
            <a:pPr>
              <a:lnSpc>
                <a:spcPct val="150000"/>
              </a:lnSpc>
            </a:pPr>
            <a:r>
              <a:rPr lang="en-US" dirty="0"/>
              <a:t>De-linked Medicaid eligibility from PHE</a:t>
            </a:r>
          </a:p>
          <a:p>
            <a:pPr>
              <a:lnSpc>
                <a:spcPct val="150000"/>
              </a:lnSpc>
            </a:pPr>
            <a:r>
              <a:rPr lang="en-US" dirty="0"/>
              <a:t>Recertifications resume beginning with June 30</a:t>
            </a:r>
            <a:r>
              <a:rPr lang="en-US" baseline="30000" dirty="0"/>
              <a:t>th</a:t>
            </a:r>
            <a:r>
              <a:rPr lang="en-US" dirty="0"/>
              <a:t> coverage end dates</a:t>
            </a:r>
          </a:p>
          <a:p>
            <a:pPr>
              <a:lnSpc>
                <a:spcPct val="150000"/>
              </a:lnSpc>
            </a:pPr>
            <a:r>
              <a:rPr lang="en-US" dirty="0"/>
              <a:t>Renewal packets sent as early as March 1 (NYC), April 1 (Upstate)</a:t>
            </a:r>
          </a:p>
        </p:txBody>
      </p:sp>
    </p:spTree>
    <p:extLst>
      <p:ext uri="{BB962C8B-B14F-4D97-AF65-F5344CB8AC3E}">
        <p14:creationId xmlns:p14="http://schemas.microsoft.com/office/powerpoint/2010/main" val="2650633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2B831-7D20-B32A-41E9-6540366EE328}"/>
              </a:ext>
            </a:extLst>
          </p:cNvPr>
          <p:cNvSpPr>
            <a:spLocks noGrp="1"/>
          </p:cNvSpPr>
          <p:nvPr>
            <p:ph type="title"/>
          </p:nvPr>
        </p:nvSpPr>
        <p:spPr/>
        <p:txBody>
          <a:bodyPr/>
          <a:lstStyle/>
          <a:p>
            <a:r>
              <a:rPr lang="en-US" dirty="0"/>
              <a:t>What to do to prepare?</a:t>
            </a:r>
          </a:p>
        </p:txBody>
      </p:sp>
      <p:sp>
        <p:nvSpPr>
          <p:cNvPr id="3" name="Content Placeholder 2">
            <a:extLst>
              <a:ext uri="{FF2B5EF4-FFF2-40B4-BE49-F238E27FC236}">
                <a16:creationId xmlns:a16="http://schemas.microsoft.com/office/drawing/2014/main" id="{63074C22-FDF3-A1CD-9A8D-8ACB22FC612A}"/>
              </a:ext>
            </a:extLst>
          </p:cNvPr>
          <p:cNvSpPr>
            <a:spLocks noGrp="1"/>
          </p:cNvSpPr>
          <p:nvPr>
            <p:ph idx="1"/>
          </p:nvPr>
        </p:nvSpPr>
        <p:spPr>
          <a:xfrm>
            <a:off x="838200" y="1690689"/>
            <a:ext cx="10515600" cy="4012280"/>
          </a:xfrm>
        </p:spPr>
        <p:txBody>
          <a:bodyPr>
            <a:normAutofit/>
          </a:bodyPr>
          <a:lstStyle/>
          <a:p>
            <a:pPr indent="-457200">
              <a:lnSpc>
                <a:spcPct val="114000"/>
              </a:lnSpc>
              <a:spcAft>
                <a:spcPts val="600"/>
              </a:spcAft>
              <a:buFont typeface="Wingdings" panose="05000000000000000000" pitchFamily="2" charset="2"/>
              <a:buChar char="ü"/>
            </a:pPr>
            <a:r>
              <a:rPr lang="en-US" sz="2800" dirty="0"/>
              <a:t>Update contact information</a:t>
            </a:r>
          </a:p>
          <a:p>
            <a:pPr indent="-457200">
              <a:lnSpc>
                <a:spcPct val="114000"/>
              </a:lnSpc>
              <a:spcAft>
                <a:spcPts val="600"/>
              </a:spcAft>
              <a:buFont typeface="Wingdings" panose="05000000000000000000" pitchFamily="2" charset="2"/>
              <a:buChar char="ü"/>
            </a:pPr>
            <a:r>
              <a:rPr lang="en-US" sz="2800" dirty="0"/>
              <a:t>Respond to any mail or email from Medicaid</a:t>
            </a:r>
          </a:p>
          <a:p>
            <a:pPr indent="-457200">
              <a:lnSpc>
                <a:spcPct val="114000"/>
              </a:lnSpc>
              <a:spcAft>
                <a:spcPts val="600"/>
              </a:spcAft>
              <a:buFont typeface="Wingdings" panose="05000000000000000000" pitchFamily="2" charset="2"/>
              <a:buChar char="ü"/>
            </a:pPr>
            <a:r>
              <a:rPr lang="en-US" dirty="0"/>
              <a:t>Two attempts to locate before coverage is discontinued</a:t>
            </a:r>
            <a:endParaRPr lang="en-US" sz="2800" dirty="0"/>
          </a:p>
          <a:p>
            <a:pPr indent="-457200">
              <a:lnSpc>
                <a:spcPct val="114000"/>
              </a:lnSpc>
              <a:spcAft>
                <a:spcPts val="600"/>
              </a:spcAft>
              <a:buFont typeface="Wingdings" panose="05000000000000000000" pitchFamily="2" charset="2"/>
              <a:buChar char="ü"/>
            </a:pPr>
            <a:r>
              <a:rPr lang="en-US" sz="2800" dirty="0"/>
              <a:t>Do you meet financial eligibility requirements?</a:t>
            </a:r>
          </a:p>
          <a:p>
            <a:pPr lvl="2" indent="-457200">
              <a:lnSpc>
                <a:spcPct val="114000"/>
              </a:lnSpc>
              <a:spcAft>
                <a:spcPts val="600"/>
              </a:spcAft>
              <a:buFont typeface="Courier New" panose="02070309020205020404" pitchFamily="49" charset="0"/>
              <a:buChar char="o"/>
            </a:pPr>
            <a:r>
              <a:rPr lang="en-US" dirty="0"/>
              <a:t>Did you stop paying a spend-down?</a:t>
            </a:r>
          </a:p>
          <a:p>
            <a:pPr lvl="2" indent="-457200">
              <a:lnSpc>
                <a:spcPct val="114000"/>
              </a:lnSpc>
              <a:spcAft>
                <a:spcPts val="600"/>
              </a:spcAft>
              <a:buFont typeface="Courier New" panose="02070309020205020404" pitchFamily="49" charset="0"/>
              <a:buChar char="o"/>
            </a:pPr>
            <a:r>
              <a:rPr lang="en-US" dirty="0"/>
              <a:t>Received or accrued funds that exceed the resource limit?</a:t>
            </a:r>
          </a:p>
          <a:p>
            <a:pPr marL="0" indent="0">
              <a:buNone/>
            </a:pPr>
            <a:endParaRPr lang="en-US" dirty="0"/>
          </a:p>
        </p:txBody>
      </p:sp>
    </p:spTree>
    <p:extLst>
      <p:ext uri="{BB962C8B-B14F-4D97-AF65-F5344CB8AC3E}">
        <p14:creationId xmlns:p14="http://schemas.microsoft.com/office/powerpoint/2010/main" val="240214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91457-5EF0-69E8-5564-6E183D7C6E6E}"/>
              </a:ext>
            </a:extLst>
          </p:cNvPr>
          <p:cNvSpPr>
            <a:spLocks noGrp="1"/>
          </p:cNvSpPr>
          <p:nvPr>
            <p:ph type="title"/>
          </p:nvPr>
        </p:nvSpPr>
        <p:spPr/>
        <p:txBody>
          <a:bodyPr/>
          <a:lstStyle/>
          <a:p>
            <a:r>
              <a:rPr lang="en-US" dirty="0"/>
              <a:t>Resources from NYS DOH/Medicaid</a:t>
            </a:r>
          </a:p>
        </p:txBody>
      </p:sp>
      <p:sp>
        <p:nvSpPr>
          <p:cNvPr id="3" name="Content Placeholder 2">
            <a:extLst>
              <a:ext uri="{FF2B5EF4-FFF2-40B4-BE49-F238E27FC236}">
                <a16:creationId xmlns:a16="http://schemas.microsoft.com/office/drawing/2014/main" id="{F33EE165-D2DB-D240-5602-A5185CCDFCC9}"/>
              </a:ext>
            </a:extLst>
          </p:cNvPr>
          <p:cNvSpPr>
            <a:spLocks noGrp="1"/>
          </p:cNvSpPr>
          <p:nvPr>
            <p:ph idx="1"/>
          </p:nvPr>
        </p:nvSpPr>
        <p:spPr/>
        <p:txBody>
          <a:bodyPr>
            <a:normAutofit/>
          </a:bodyPr>
          <a:lstStyle/>
          <a:p>
            <a:pPr marL="0" indent="0">
              <a:lnSpc>
                <a:spcPct val="200000"/>
              </a:lnSpc>
              <a:spcBef>
                <a:spcPts val="0"/>
              </a:spcBef>
              <a:buNone/>
            </a:pPr>
            <a:r>
              <a:rPr lang="en-US" u="sng" dirty="0">
                <a:solidFill>
                  <a:srgbClr val="0563C1"/>
                </a:solidFill>
                <a:latin typeface="Calibri" panose="020F0502020204030204" pitchFamily="34" charset="0"/>
                <a:ea typeface="Times New Roman" panose="02020603050405020304" pitchFamily="18" charset="0"/>
                <a:hlinkClick r:id="rId2"/>
              </a:rPr>
              <a:t>FAQs About Medicaid Insurance at the end of COVID-19 PHE</a:t>
            </a:r>
            <a:endParaRPr lang="en-US" dirty="0">
              <a:effectLst/>
              <a:latin typeface="Calibri" panose="020F0502020204030204" pitchFamily="34" charset="0"/>
              <a:ea typeface="Calibri" panose="020F0502020204030204" pitchFamily="34" charset="0"/>
            </a:endParaRPr>
          </a:p>
          <a:p>
            <a:pPr marL="0" indent="0">
              <a:lnSpc>
                <a:spcPct val="200000"/>
              </a:lnSpc>
              <a:spcBef>
                <a:spcPts val="0"/>
              </a:spcBef>
              <a:buNone/>
            </a:pPr>
            <a:r>
              <a:rPr lang="en-US" dirty="0">
                <a:effectLst/>
                <a:latin typeface="Calibri" panose="020F0502020204030204" pitchFamily="34" charset="0"/>
                <a:ea typeface="Times New Roman" panose="02020603050405020304" pitchFamily="18" charset="0"/>
                <a:hlinkClick r:id="rId3"/>
              </a:rPr>
              <a:t>Important Changes are Coming Soon to NY Medicaid</a:t>
            </a:r>
            <a:endParaRPr lang="en-US" dirty="0">
              <a:effectLst/>
              <a:latin typeface="Calibri" panose="020F0502020204030204" pitchFamily="34" charset="0"/>
              <a:ea typeface="Times New Roman" panose="02020603050405020304" pitchFamily="18" charset="0"/>
            </a:endParaRPr>
          </a:p>
          <a:p>
            <a:pPr marL="0" indent="0">
              <a:lnSpc>
                <a:spcPct val="200000"/>
              </a:lnSpc>
              <a:spcBef>
                <a:spcPts val="0"/>
              </a:spcBef>
              <a:buNone/>
            </a:pPr>
            <a:r>
              <a:rPr lang="en-US" dirty="0">
                <a:effectLst/>
                <a:latin typeface="Calibri" panose="020F0502020204030204" pitchFamily="34" charset="0"/>
                <a:ea typeface="Times New Roman" panose="02020603050405020304" pitchFamily="18" charset="0"/>
              </a:rPr>
              <a:t>Contact </a:t>
            </a:r>
            <a:r>
              <a:rPr lang="en-US" u="sng" dirty="0">
                <a:solidFill>
                  <a:srgbClr val="7030A0"/>
                </a:solidFill>
                <a:effectLst/>
                <a:latin typeface="Calibri" panose="020F0502020204030204" pitchFamily="34" charset="0"/>
                <a:ea typeface="Times New Roman" panose="02020603050405020304" pitchFamily="18" charset="0"/>
                <a:hlinkClick r:id="rId4"/>
              </a:rPr>
              <a:t>NY State Local Departments of Social Services (LDSS) (ny.gov)</a:t>
            </a:r>
            <a:endParaRPr lang="en-US" dirty="0">
              <a:effectLst/>
              <a:latin typeface="Calibri" panose="020F0502020204030204" pitchFamily="34" charset="0"/>
              <a:ea typeface="Calibri" panose="020F0502020204030204" pitchFamily="34" charset="0"/>
            </a:endParaRPr>
          </a:p>
          <a:p>
            <a:endParaRPr lang="en-US" sz="3600" dirty="0"/>
          </a:p>
        </p:txBody>
      </p:sp>
    </p:spTree>
    <p:extLst>
      <p:ext uri="{BB962C8B-B14F-4D97-AF65-F5344CB8AC3E}">
        <p14:creationId xmlns:p14="http://schemas.microsoft.com/office/powerpoint/2010/main" val="2017619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355C79-A936-458C-B0C1-04B45D0A3540}"/>
              </a:ext>
            </a:extLst>
          </p:cNvPr>
          <p:cNvSpPr>
            <a:spLocks noGrp="1"/>
          </p:cNvSpPr>
          <p:nvPr>
            <p:ph idx="1"/>
          </p:nvPr>
        </p:nvSpPr>
        <p:spPr>
          <a:xfrm>
            <a:off x="4379709" y="4095750"/>
            <a:ext cx="7037591" cy="2066241"/>
          </a:xfrm>
        </p:spPr>
        <p:txBody>
          <a:bodyPr anchor="ctr">
            <a:normAutofit/>
          </a:bodyPr>
          <a:lstStyle/>
          <a:p>
            <a:pPr marL="0" indent="0">
              <a:buNone/>
            </a:pPr>
            <a:r>
              <a:rPr lang="en-US" sz="2400" b="1" dirty="0"/>
              <a:t>87% of adults age 65 and older want to stay in their current home and community as they age.</a:t>
            </a:r>
            <a:endParaRPr lang="en-US" sz="2400" dirty="0"/>
          </a:p>
          <a:p>
            <a:pPr marL="0" indent="0">
              <a:buNone/>
            </a:pPr>
            <a:endParaRPr lang="en-US" sz="2600" dirty="0"/>
          </a:p>
        </p:txBody>
      </p:sp>
      <p:pic>
        <p:nvPicPr>
          <p:cNvPr id="7" name="Picture Placeholder 8">
            <a:extLst>
              <a:ext uri="{FF2B5EF4-FFF2-40B4-BE49-F238E27FC236}">
                <a16:creationId xmlns:a16="http://schemas.microsoft.com/office/drawing/2014/main" id="{C727E458-2645-40DB-9A89-0B4C35C1CC39}"/>
              </a:ext>
            </a:extLst>
          </p:cNvPr>
          <p:cNvPicPr>
            <a:picLocks noChangeAspect="1"/>
          </p:cNvPicPr>
          <p:nvPr/>
        </p:nvPicPr>
        <p:blipFill>
          <a:blip r:embed="rId2">
            <a:extLst>
              <a:ext uri="{28A0092B-C50C-407E-A947-70E740481C1C}">
                <a14:useLocalDpi xmlns:a14="http://schemas.microsoft.com/office/drawing/2010/main" val="0"/>
              </a:ext>
            </a:extLst>
          </a:blip>
          <a:srcRect t="11987" b="11987"/>
          <a:stretch>
            <a:fillRect/>
          </a:stretch>
        </p:blipFill>
        <p:spPr>
          <a:xfrm>
            <a:off x="4697437" y="731519"/>
            <a:ext cx="6087794" cy="3601425"/>
          </a:xfrm>
          <a:prstGeom prst="rect">
            <a:avLst/>
          </a:prstGeom>
        </p:spPr>
      </p:pic>
    </p:spTree>
    <p:extLst>
      <p:ext uri="{BB962C8B-B14F-4D97-AF65-F5344CB8AC3E}">
        <p14:creationId xmlns:p14="http://schemas.microsoft.com/office/powerpoint/2010/main" val="3577371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t>Questions? Contact us!</a:t>
            </a:r>
          </a:p>
        </p:txBody>
      </p:sp>
      <p:sp>
        <p:nvSpPr>
          <p:cNvPr id="5" name="Content Placeholder 2"/>
          <p:cNvSpPr txBox="1">
            <a:spLocks/>
          </p:cNvSpPr>
          <p:nvPr/>
        </p:nvSpPr>
        <p:spPr>
          <a:xfrm>
            <a:off x="749345" y="3077363"/>
            <a:ext cx="7603954" cy="1441314"/>
          </a:xfrm>
          <a:prstGeom prst="rect">
            <a:avLst/>
          </a:prstGeom>
        </p:spPr>
        <p:txBody>
          <a:bodyPr vert="horz" lIns="91440" tIns="45720" rIns="91440" bIns="45720" rtlCol="0" anchor="t">
            <a:normAutofit fontScale="47500" lnSpcReduction="20000"/>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tx1"/>
              </a:buClr>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tx1"/>
              </a:buClr>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tx1"/>
              </a:buClr>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tx1"/>
              </a:buClr>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tx1"/>
              </a:buClr>
              <a:buFont typeface="Wingdings" pitchFamily="2" charset="2"/>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tx1"/>
              </a:buClr>
              <a:buFont typeface="Wingdings" pitchFamily="2" charset="2"/>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tx1"/>
              </a:buClr>
              <a:buFont typeface="Wingdings" pitchFamily="2" charset="2"/>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tx1"/>
              </a:buClr>
              <a:buFont typeface="Wingdings" pitchFamily="2" charset="2"/>
              <a:buNone/>
              <a:defRPr sz="1400" kern="1200">
                <a:solidFill>
                  <a:schemeClr val="tx1">
                    <a:tint val="75000"/>
                  </a:schemeClr>
                </a:solidFill>
                <a:latin typeface="+mn-lt"/>
                <a:ea typeface="+mn-ea"/>
                <a:cs typeface="+mn-cs"/>
              </a:defRPr>
            </a:lvl9pPr>
          </a:lstStyle>
          <a:p>
            <a:pPr algn="l">
              <a:lnSpc>
                <a:spcPct val="134000"/>
              </a:lnSpc>
            </a:pPr>
            <a:r>
              <a:rPr lang="en-US" sz="4000" b="1" dirty="0">
                <a:solidFill>
                  <a:schemeClr val="tx1"/>
                </a:solidFill>
              </a:rPr>
              <a:t>David A. Kubikian, Esq.			</a:t>
            </a:r>
            <a:br>
              <a:rPr lang="en-US" sz="4000" b="1" dirty="0">
                <a:solidFill>
                  <a:schemeClr val="tx1"/>
                </a:solidFill>
              </a:rPr>
            </a:br>
            <a:r>
              <a:rPr lang="en-US" sz="4000" b="1" dirty="0">
                <a:solidFill>
                  <a:schemeClr val="tx1"/>
                </a:solidFill>
              </a:rPr>
              <a:t>Herzog Law Firm, LLC			</a:t>
            </a:r>
            <a:br>
              <a:rPr lang="en-US" sz="4000" dirty="0">
                <a:solidFill>
                  <a:schemeClr val="tx1"/>
                </a:solidFill>
              </a:rPr>
            </a:br>
            <a:r>
              <a:rPr lang="en-US" sz="4000" dirty="0">
                <a:solidFill>
                  <a:schemeClr val="tx1"/>
                </a:solidFill>
              </a:rPr>
              <a:t>518-465-7581				</a:t>
            </a:r>
            <a:br>
              <a:rPr lang="en-US" sz="4000" dirty="0"/>
            </a:br>
            <a:r>
              <a:rPr lang="en-US" sz="4000" dirty="0">
                <a:solidFill>
                  <a:srgbClr val="1482AC"/>
                </a:solidFill>
                <a:hlinkClick r:id="rId2"/>
              </a:rPr>
              <a:t>dkubikian@herzoglaw.com</a:t>
            </a:r>
            <a:r>
              <a:rPr lang="en-US" dirty="0">
                <a:solidFill>
                  <a:srgbClr val="1482AC"/>
                </a:solidFill>
              </a:rPr>
              <a:t>	</a:t>
            </a:r>
            <a:r>
              <a:rPr lang="en-US" dirty="0"/>
              <a:t>		</a:t>
            </a:r>
            <a:endParaRPr lang="en-US" dirty="0">
              <a:solidFill>
                <a:srgbClr val="1482AC"/>
              </a:solidFill>
            </a:endParaRPr>
          </a:p>
        </p:txBody>
      </p:sp>
      <p:pic>
        <p:nvPicPr>
          <p:cNvPr id="6" name="Picture 2" descr="Image result for herzog law fir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432" y="1753470"/>
            <a:ext cx="2549730" cy="122452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765437" y="3097214"/>
            <a:ext cx="3082254" cy="2035814"/>
          </a:xfrm>
          <a:prstGeom prst="rect">
            <a:avLst/>
          </a:prstGeom>
        </p:spPr>
        <p:txBody>
          <a:bodyPr wrap="none">
            <a:spAutoFit/>
          </a:bodyPr>
          <a:lstStyle/>
          <a:p>
            <a:pPr>
              <a:lnSpc>
                <a:spcPct val="114000"/>
              </a:lnSpc>
            </a:pPr>
            <a:r>
              <a:rPr lang="en-US" sz="1900" b="1" dirty="0"/>
              <a:t>Sarah Grimes</a:t>
            </a:r>
          </a:p>
          <a:p>
            <a:pPr>
              <a:lnSpc>
                <a:spcPct val="114000"/>
              </a:lnSpc>
            </a:pPr>
            <a:r>
              <a:rPr lang="en-US" sz="1900" b="1" dirty="0"/>
              <a:t>NYSARC Trust Services</a:t>
            </a:r>
          </a:p>
          <a:p>
            <a:pPr>
              <a:lnSpc>
                <a:spcPct val="114000"/>
              </a:lnSpc>
            </a:pPr>
            <a:r>
              <a:rPr lang="en-US" sz="1900" dirty="0"/>
              <a:t>518-439-8323</a:t>
            </a:r>
          </a:p>
          <a:p>
            <a:pPr>
              <a:lnSpc>
                <a:spcPct val="114000"/>
              </a:lnSpc>
            </a:pPr>
            <a:r>
              <a:rPr lang="en-US" sz="1900" dirty="0">
                <a:hlinkClick r:id="rId4"/>
              </a:rPr>
              <a:t>grimess@nysarc.org</a:t>
            </a:r>
            <a:r>
              <a:rPr lang="en-US" sz="1900" dirty="0"/>
              <a:t> </a:t>
            </a:r>
          </a:p>
          <a:p>
            <a:pPr>
              <a:lnSpc>
                <a:spcPct val="114000"/>
              </a:lnSpc>
            </a:pPr>
            <a:r>
              <a:rPr lang="en-US" sz="1900" dirty="0">
                <a:hlinkClick r:id="rId5"/>
              </a:rPr>
              <a:t>www.nysarctrustservices.org</a:t>
            </a:r>
            <a:r>
              <a:rPr lang="en-US" sz="1900" dirty="0"/>
              <a:t> </a:t>
            </a:r>
          </a:p>
          <a:p>
            <a:endParaRPr lang="en-US" dirty="0"/>
          </a:p>
        </p:txBody>
      </p:sp>
      <p:pic>
        <p:nvPicPr>
          <p:cNvPr id="9" name="Picture 8" descr="A screenshot of a video game&#10;&#10;Description automatically generated with medium confidence">
            <a:extLst>
              <a:ext uri="{FF2B5EF4-FFF2-40B4-BE49-F238E27FC236}">
                <a16:creationId xmlns:a16="http://schemas.microsoft.com/office/drawing/2014/main" id="{A6639A5E-C652-2B4E-F3F6-B0F6C84FD1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5438" y="2011936"/>
            <a:ext cx="5189054" cy="800500"/>
          </a:xfrm>
          <a:prstGeom prst="rect">
            <a:avLst/>
          </a:prstGeom>
        </p:spPr>
      </p:pic>
    </p:spTree>
    <p:extLst>
      <p:ext uri="{BB962C8B-B14F-4D97-AF65-F5344CB8AC3E}">
        <p14:creationId xmlns:p14="http://schemas.microsoft.com/office/powerpoint/2010/main" val="2114797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CD1735F-B18B-48E3-9942-CFBE76FE47C1}"/>
              </a:ext>
            </a:extLst>
          </p:cNvPr>
          <p:cNvSpPr>
            <a:spLocks noGrp="1"/>
          </p:cNvSpPr>
          <p:nvPr>
            <p:ph type="title"/>
          </p:nvPr>
        </p:nvSpPr>
        <p:spPr>
          <a:xfrm>
            <a:off x="731520" y="731520"/>
            <a:ext cx="6089904" cy="1426464"/>
          </a:xfrm>
        </p:spPr>
        <p:txBody>
          <a:bodyPr>
            <a:normAutofit/>
          </a:bodyPr>
          <a:lstStyle/>
          <a:p>
            <a:r>
              <a:rPr lang="en-US" sz="4400" dirty="0">
                <a:solidFill>
                  <a:schemeClr val="bg1"/>
                </a:solidFill>
              </a:rPr>
              <a:t>Medicaid</a:t>
            </a:r>
            <a:endParaRPr lang="en-US" dirty="0">
              <a:solidFill>
                <a:schemeClr val="bg1"/>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DEC825-7B6E-4A7B-B97B-42A359E7924B}"/>
              </a:ext>
            </a:extLst>
          </p:cNvPr>
          <p:cNvSpPr>
            <a:spLocks noGrp="1"/>
          </p:cNvSpPr>
          <p:nvPr>
            <p:ph idx="1"/>
          </p:nvPr>
        </p:nvSpPr>
        <p:spPr>
          <a:xfrm>
            <a:off x="1514881" y="3663080"/>
            <a:ext cx="5306543" cy="1274111"/>
          </a:xfrm>
        </p:spPr>
        <p:txBody>
          <a:bodyPr anchor="ctr">
            <a:normAutofit lnSpcReduction="10000"/>
          </a:bodyPr>
          <a:lstStyle/>
          <a:p>
            <a:pPr marL="0" indent="0">
              <a:buNone/>
            </a:pPr>
            <a:r>
              <a:rPr lang="en-US" sz="2400" b="1" dirty="0">
                <a:solidFill>
                  <a:schemeClr val="tx1"/>
                </a:solidFill>
              </a:rPr>
              <a:t>Medicaid will cover long-term care services for people who are over age 65 and/or disabled if you meet the financial eligibility requirements</a:t>
            </a:r>
          </a:p>
          <a:p>
            <a:pPr marL="0" indent="0">
              <a:buNone/>
            </a:pPr>
            <a:endParaRPr lang="en-US" sz="2700" dirty="0"/>
          </a:p>
        </p:txBody>
      </p:sp>
      <p:pic>
        <p:nvPicPr>
          <p:cNvPr id="11" name="Picture 10" descr="Logo, company name&#10;&#10;Description automatically generated">
            <a:extLst>
              <a:ext uri="{FF2B5EF4-FFF2-40B4-BE49-F238E27FC236}">
                <a16:creationId xmlns:a16="http://schemas.microsoft.com/office/drawing/2014/main" id="{BA546141-B30F-432D-9881-717AF444F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750" y="5395536"/>
            <a:ext cx="1461887" cy="1461887"/>
          </a:xfrm>
          <a:prstGeom prst="rect">
            <a:avLst/>
          </a:prstGeom>
        </p:spPr>
      </p:pic>
      <p:pic>
        <p:nvPicPr>
          <p:cNvPr id="13" name="Picture 12" descr="A group of people sitting in a chair&#10;&#10;Description automatically generated">
            <a:extLst>
              <a:ext uri="{FF2B5EF4-FFF2-40B4-BE49-F238E27FC236}">
                <a16:creationId xmlns:a16="http://schemas.microsoft.com/office/drawing/2014/main" id="{28393B68-9E0F-4653-A077-8266E4EB5DF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29996" y="3294876"/>
            <a:ext cx="3341730" cy="2222250"/>
          </a:xfrm>
          <a:prstGeom prst="rect">
            <a:avLst/>
          </a:prstGeom>
        </p:spPr>
      </p:pic>
    </p:spTree>
    <p:extLst>
      <p:ext uri="{BB962C8B-B14F-4D97-AF65-F5344CB8AC3E}">
        <p14:creationId xmlns:p14="http://schemas.microsoft.com/office/powerpoint/2010/main" val="1682051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C293503-2AA5-4FCC-82EB-AD88C69D28BB}"/>
              </a:ext>
            </a:extLst>
          </p:cNvPr>
          <p:cNvSpPr>
            <a:spLocks noGrp="1"/>
          </p:cNvSpPr>
          <p:nvPr>
            <p:ph type="title"/>
          </p:nvPr>
        </p:nvSpPr>
        <p:spPr>
          <a:xfrm>
            <a:off x="777240" y="731519"/>
            <a:ext cx="2845191" cy="3237579"/>
          </a:xfrm>
        </p:spPr>
        <p:txBody>
          <a:bodyPr>
            <a:normAutofit/>
          </a:bodyPr>
          <a:lstStyle/>
          <a:p>
            <a:r>
              <a:rPr lang="en-US" b="1" dirty="0">
                <a:solidFill>
                  <a:srgbClr val="FEFFFF"/>
                </a:solidFill>
              </a:rPr>
              <a:t>What does Community Medicaid pay for? </a:t>
            </a:r>
            <a:endParaRPr lang="en-US" b="1" dirty="0">
              <a:solidFill>
                <a:srgbClr val="FFFFFF"/>
              </a:solidFill>
            </a:endParaRP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 company name&#10;&#10;Description automatically generated">
            <a:extLst>
              <a:ext uri="{FF2B5EF4-FFF2-40B4-BE49-F238E27FC236}">
                <a16:creationId xmlns:a16="http://schemas.microsoft.com/office/drawing/2014/main" id="{8BBE55C5-F776-43AF-8543-9D30683A37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3770" y="5457479"/>
            <a:ext cx="1461887" cy="1461887"/>
          </a:xfrm>
          <a:prstGeom prst="rect">
            <a:avLst/>
          </a:prstGeom>
        </p:spPr>
      </p:pic>
      <p:sp>
        <p:nvSpPr>
          <p:cNvPr id="13" name="TextBox 12">
            <a:extLst>
              <a:ext uri="{FF2B5EF4-FFF2-40B4-BE49-F238E27FC236}">
                <a16:creationId xmlns:a16="http://schemas.microsoft.com/office/drawing/2014/main" id="{223F56C7-869B-43F0-9699-BD54DC24875A}"/>
              </a:ext>
            </a:extLst>
          </p:cNvPr>
          <p:cNvSpPr txBox="1"/>
          <p:nvPr/>
        </p:nvSpPr>
        <p:spPr>
          <a:xfrm>
            <a:off x="4044603" y="825189"/>
            <a:ext cx="7370157" cy="3046988"/>
          </a:xfrm>
          <a:prstGeom prst="rect">
            <a:avLst/>
          </a:prstGeom>
          <a:noFill/>
        </p:spPr>
        <p:txBody>
          <a:bodyPr wrap="square">
            <a:spAutoFit/>
          </a:bodyPr>
          <a:lstStyle/>
          <a:p>
            <a:pPr marL="1082675" lvl="1" indent="-457200">
              <a:buFont typeface="Wingdings" panose="05000000000000000000" pitchFamily="2" charset="2"/>
              <a:buChar char="§"/>
            </a:pPr>
            <a:r>
              <a:rPr lang="en-US" sz="3600" dirty="0"/>
              <a:t>Home Care</a:t>
            </a:r>
          </a:p>
          <a:p>
            <a:pPr marL="1082675" lvl="1" indent="-457200">
              <a:buFont typeface="Wingdings" panose="05000000000000000000" pitchFamily="2" charset="2"/>
              <a:buChar char="§"/>
            </a:pPr>
            <a:r>
              <a:rPr lang="en-US" sz="3600" dirty="0"/>
              <a:t>Adult Day Care</a:t>
            </a:r>
          </a:p>
          <a:p>
            <a:pPr marL="1082675" lvl="1" indent="-457200">
              <a:buFont typeface="Wingdings" panose="05000000000000000000" pitchFamily="2" charset="2"/>
              <a:buChar char="§"/>
            </a:pPr>
            <a:r>
              <a:rPr lang="en-US" sz="3600" dirty="0"/>
              <a:t>Assisted Living (ALP)</a:t>
            </a:r>
          </a:p>
          <a:p>
            <a:pPr marL="1082675" lvl="1" indent="-457200">
              <a:buFont typeface="Wingdings" panose="05000000000000000000" pitchFamily="2" charset="2"/>
              <a:buChar char="§"/>
            </a:pPr>
            <a:r>
              <a:rPr lang="en-US" sz="3600" dirty="0"/>
              <a:t>Transportation</a:t>
            </a:r>
          </a:p>
          <a:p>
            <a:pPr marL="1082675" lvl="1" indent="-457200">
              <a:buFont typeface="Wingdings" panose="05000000000000000000" pitchFamily="2" charset="2"/>
              <a:buChar char="§"/>
            </a:pPr>
            <a:endParaRPr lang="en-US" sz="2400" dirty="0"/>
          </a:p>
          <a:p>
            <a:pPr marL="625475" lvl="1"/>
            <a:endParaRPr lang="en-US" sz="2400" dirty="0"/>
          </a:p>
        </p:txBody>
      </p:sp>
      <p:pic>
        <p:nvPicPr>
          <p:cNvPr id="15" name="Picture 14" descr="A doctor showing a patient something on the phone&#10;&#10;Description automatically generated with low confidence">
            <a:extLst>
              <a:ext uri="{FF2B5EF4-FFF2-40B4-BE49-F238E27FC236}">
                <a16:creationId xmlns:a16="http://schemas.microsoft.com/office/drawing/2014/main" id="{0324258C-DAC6-47EE-B900-EB1F04CD672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19837" y="3715221"/>
            <a:ext cx="3707992" cy="2473202"/>
          </a:xfrm>
          <a:prstGeom prst="rect">
            <a:avLst/>
          </a:prstGeom>
        </p:spPr>
      </p:pic>
    </p:spTree>
    <p:extLst>
      <p:ext uri="{BB962C8B-B14F-4D97-AF65-F5344CB8AC3E}">
        <p14:creationId xmlns:p14="http://schemas.microsoft.com/office/powerpoint/2010/main" val="1049804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C293503-2AA5-4FCC-82EB-AD88C69D28BB}"/>
              </a:ext>
            </a:extLst>
          </p:cNvPr>
          <p:cNvSpPr>
            <a:spLocks noGrp="1"/>
          </p:cNvSpPr>
          <p:nvPr>
            <p:ph type="title"/>
          </p:nvPr>
        </p:nvSpPr>
        <p:spPr>
          <a:xfrm>
            <a:off x="4562475" y="448055"/>
            <a:ext cx="6527283" cy="1009271"/>
          </a:xfrm>
        </p:spPr>
        <p:txBody>
          <a:bodyPr>
            <a:normAutofit/>
          </a:bodyPr>
          <a:lstStyle/>
          <a:p>
            <a:r>
              <a:rPr lang="en-US" sz="4000" b="1" dirty="0"/>
              <a:t>Types of Community Medicaid</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355C79-A936-458C-B0C1-04B45D0A3540}"/>
              </a:ext>
            </a:extLst>
          </p:cNvPr>
          <p:cNvSpPr>
            <a:spLocks noGrp="1"/>
          </p:cNvSpPr>
          <p:nvPr>
            <p:ph idx="1"/>
          </p:nvPr>
        </p:nvSpPr>
        <p:spPr>
          <a:xfrm>
            <a:off x="4379709" y="1457326"/>
            <a:ext cx="7037591" cy="4704666"/>
          </a:xfrm>
        </p:spPr>
        <p:txBody>
          <a:bodyPr anchor="ctr">
            <a:normAutofit/>
          </a:bodyPr>
          <a:lstStyle/>
          <a:p>
            <a:pPr marL="625475" indent="-504825">
              <a:spcAft>
                <a:spcPts val="600"/>
              </a:spcAft>
              <a:buFont typeface="Century Gothic" panose="020B0502020202020204" pitchFamily="34" charset="0"/>
              <a:buChar char="►"/>
            </a:pPr>
            <a:r>
              <a:rPr lang="en-US" sz="2400" b="1" dirty="0"/>
              <a:t>Waiver Programs – includes oversight and monitoring</a:t>
            </a:r>
          </a:p>
          <a:p>
            <a:pPr marL="728345" lvl="1" indent="-320040">
              <a:spcAft>
                <a:spcPts val="600"/>
              </a:spcAft>
              <a:buFont typeface="Wingdings" panose="05000000000000000000" pitchFamily="2" charset="2"/>
              <a:buChar char="§"/>
            </a:pPr>
            <a:r>
              <a:rPr lang="en-US" sz="2200" dirty="0"/>
              <a:t>Nursing Home Transition Diversion (NHTD)</a:t>
            </a:r>
          </a:p>
          <a:p>
            <a:pPr marL="728345" lvl="1" indent="-320040">
              <a:spcAft>
                <a:spcPts val="600"/>
              </a:spcAft>
              <a:buFont typeface="Wingdings" panose="05000000000000000000" pitchFamily="2" charset="2"/>
              <a:buChar char="§"/>
            </a:pPr>
            <a:r>
              <a:rPr lang="en-US" sz="2200" dirty="0"/>
              <a:t>Traumatic Brain Injury (TBI) Waiver</a:t>
            </a:r>
            <a:br>
              <a:rPr lang="en-US" dirty="0"/>
            </a:br>
            <a:endParaRPr lang="en-US" dirty="0"/>
          </a:p>
          <a:p>
            <a:pPr marL="625475" indent="-504825">
              <a:spcAft>
                <a:spcPts val="600"/>
              </a:spcAft>
              <a:buFont typeface="Century Gothic" panose="020B0502020202020204" pitchFamily="34" charset="0"/>
              <a:buChar char="►"/>
            </a:pPr>
            <a:r>
              <a:rPr lang="en-US" sz="2400" b="1" dirty="0"/>
              <a:t>Managed Long-Term Care – task-based services</a:t>
            </a:r>
          </a:p>
          <a:p>
            <a:pPr marL="796925" lvl="1" indent="-320040">
              <a:spcAft>
                <a:spcPts val="600"/>
              </a:spcAft>
              <a:buFont typeface="Wingdings" panose="05000000000000000000" pitchFamily="2" charset="2"/>
              <a:buChar char="§"/>
            </a:pPr>
            <a:r>
              <a:rPr lang="en-US" sz="2200" dirty="0"/>
              <a:t>Personal Care Assistant (PCA)</a:t>
            </a:r>
          </a:p>
          <a:p>
            <a:pPr marL="796925" lvl="1" indent="-320040">
              <a:spcAft>
                <a:spcPts val="600"/>
              </a:spcAft>
              <a:buFont typeface="Wingdings" panose="05000000000000000000" pitchFamily="2" charset="2"/>
              <a:buChar char="§"/>
            </a:pPr>
            <a:r>
              <a:rPr lang="en-US" sz="2200" dirty="0"/>
              <a:t>Consumer Directed Personal Assistance Program (CDPAP)</a:t>
            </a:r>
          </a:p>
        </p:txBody>
      </p:sp>
      <p:pic>
        <p:nvPicPr>
          <p:cNvPr id="9" name="Picture 8" descr="Logo, company name&#10;&#10;Description automatically generated">
            <a:extLst>
              <a:ext uri="{FF2B5EF4-FFF2-40B4-BE49-F238E27FC236}">
                <a16:creationId xmlns:a16="http://schemas.microsoft.com/office/drawing/2014/main" id="{8BBE55C5-F776-43AF-8543-9D30683A37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3770" y="5431047"/>
            <a:ext cx="1461887" cy="1461887"/>
          </a:xfrm>
          <a:prstGeom prst="rect">
            <a:avLst/>
          </a:prstGeom>
        </p:spPr>
      </p:pic>
      <p:pic>
        <p:nvPicPr>
          <p:cNvPr id="11" name="Picture 10" descr="Pink Green and Purple Flowers during Daytime · Free Stock ...">
            <a:extLst>
              <a:ext uri="{FF2B5EF4-FFF2-40B4-BE49-F238E27FC236}">
                <a16:creationId xmlns:a16="http://schemas.microsoft.com/office/drawing/2014/main" id="{BF24F2A4-46A3-473B-9DBF-D2CC851ECD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877" y="586733"/>
            <a:ext cx="2845191" cy="3523899"/>
          </a:xfrm>
          <a:prstGeom prst="rect">
            <a:avLst/>
          </a:prstGeom>
        </p:spPr>
      </p:pic>
    </p:spTree>
    <p:extLst>
      <p:ext uri="{BB962C8B-B14F-4D97-AF65-F5344CB8AC3E}">
        <p14:creationId xmlns:p14="http://schemas.microsoft.com/office/powerpoint/2010/main" val="496128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4A3646-77FE-4862-96CE-45260829B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F6FA249-9C10-48B9-9F72-1F333D8A9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036894FA-6F9A-4863-AEC5-B734F422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6B103C0B-E1BF-4BF0-9605-7426160F9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B796B9AB-146B-42B0-B1F4-7EF69C521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0B8CEE20-F67A-4CFC-88F1-4C942EB62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6B823E68-E880-4A79-82AD-6088E1DEA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C90FFE78-151B-4C6F-893F-683270602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3A2B9B53-0432-42A0-ACC1-23CCDB118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142954D5-E17A-4C4B-B575-9D2BE72C6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2317E4B1-5573-4066-895C-2FB759804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EBA723B4-613D-41FA-93E8-94173C930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D2693AEC-A60D-40B1-87B3-1EF30A56D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0EFB57B1-129C-4CA5-9513-29226043B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AC89A1FD-35E1-4574-A439-61C20F457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4D55D1DF-59D8-4B47-87C4-FB3A82689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F99FF32E-3548-4B4D-894E-B3A06C12A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5005D0D4-EFA9-4355-BA9B-A7B46F94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350B02F-5937-44B9-83F4-9C970BE96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F21A245F-C10F-495E-BD0E-CE576C7F0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F524856-7B56-403B-B504-044710FD5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E6D29BC-894B-4228-9F3F-92037EA39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E03B2DC6-DF02-45CB-AC7C-6EBBD359C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00D0C16-8549-4373-8B7C-3555082CE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4"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4B2500-1BFC-47DE-9C19-E88892E4B4A5}"/>
              </a:ext>
            </a:extLst>
          </p:cNvPr>
          <p:cNvSpPr>
            <a:spLocks noGrp="1"/>
          </p:cNvSpPr>
          <p:nvPr>
            <p:ph type="title"/>
          </p:nvPr>
        </p:nvSpPr>
        <p:spPr>
          <a:xfrm>
            <a:off x="2276474" y="841248"/>
            <a:ext cx="8926514" cy="1234440"/>
          </a:xfrm>
        </p:spPr>
        <p:txBody>
          <a:bodyPr anchor="t">
            <a:normAutofit/>
          </a:bodyPr>
          <a:lstStyle/>
          <a:p>
            <a:r>
              <a:rPr lang="en-US" sz="3200" dirty="0"/>
              <a:t>Community Medicaid 2022 Income and Asset Limits</a:t>
            </a:r>
            <a:endParaRPr lang="en-US" sz="4000" dirty="0">
              <a:solidFill>
                <a:schemeClr val="accent1"/>
              </a:solidFill>
            </a:endParaRPr>
          </a:p>
        </p:txBody>
      </p:sp>
      <p:sp>
        <p:nvSpPr>
          <p:cNvPr id="35" name="Isosceles Triangle 34">
            <a:extLst>
              <a:ext uri="{FF2B5EF4-FFF2-40B4-BE49-F238E27FC236}">
                <a16:creationId xmlns:a16="http://schemas.microsoft.com/office/drawing/2014/main" id="{C7341777-0F86-4E1E-A07F-2076F00D0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34" name="Picture 33" descr="Logo, company name&#10;&#10;Description automatically generated">
            <a:extLst>
              <a:ext uri="{FF2B5EF4-FFF2-40B4-BE49-F238E27FC236}">
                <a16:creationId xmlns:a16="http://schemas.microsoft.com/office/drawing/2014/main" id="{8E85CA8E-7D19-4705-B3C2-BB8E8B208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7965" y="5615284"/>
            <a:ext cx="1461887" cy="1461887"/>
          </a:xfrm>
          <a:prstGeom prst="rect">
            <a:avLst/>
          </a:prstGeom>
        </p:spPr>
      </p:pic>
      <p:sp>
        <p:nvSpPr>
          <p:cNvPr id="9" name="Content Placeholder 8">
            <a:extLst>
              <a:ext uri="{FF2B5EF4-FFF2-40B4-BE49-F238E27FC236}">
                <a16:creationId xmlns:a16="http://schemas.microsoft.com/office/drawing/2014/main" id="{90E755BD-C1F9-47A3-B5BF-DCAE56D6C28B}"/>
              </a:ext>
            </a:extLst>
          </p:cNvPr>
          <p:cNvSpPr>
            <a:spLocks noGrp="1"/>
          </p:cNvSpPr>
          <p:nvPr>
            <p:ph idx="1"/>
          </p:nvPr>
        </p:nvSpPr>
        <p:spPr/>
        <p:txBody>
          <a:bodyPr/>
          <a:lstStyle/>
          <a:p>
            <a:pPr marL="0" algn="ctr" rtl="0" eaLnBrk="1" fontAlgn="t" latinLnBrk="0" hangingPunct="1">
              <a:spcBef>
                <a:spcPts val="0"/>
              </a:spcBef>
              <a:spcAft>
                <a:spcPts val="0"/>
              </a:spcAft>
            </a:pPr>
            <a:r>
              <a:rPr lang="en-US" sz="1800" b="1" i="0" u="none" strike="noStrike" kern="1200" baseline="0" dirty="0">
                <a:solidFill>
                  <a:srgbClr val="FFFFFF"/>
                </a:solidFill>
                <a:effectLst/>
                <a:latin typeface="Century Gothic" panose="020B0502020202020204" pitchFamily="34" charset="0"/>
              </a:rPr>
              <a:t>Community Medicaid 2021 </a:t>
            </a:r>
            <a:r>
              <a:rPr lang="en-US" sz="1800" b="1" i="0" u="none" strike="noStrike" kern="1200" dirty="0">
                <a:solidFill>
                  <a:srgbClr val="FFFFFF"/>
                </a:solidFill>
                <a:effectLst/>
                <a:latin typeface="Century Gothic" panose="020B0502020202020204" pitchFamily="34" charset="0"/>
              </a:rPr>
              <a:t>Income &amp; Asset Levels</a:t>
            </a:r>
            <a:r>
              <a:rPr lang="en-US" sz="1800" b="1" i="0" u="none" strike="noStrike" kern="1200" baseline="0" dirty="0">
                <a:solidFill>
                  <a:srgbClr val="FFFFFF"/>
                </a:solidFill>
                <a:effectLst/>
                <a:latin typeface="Century Gothic" panose="020B0502020202020204" pitchFamily="34" charset="0"/>
              </a:rPr>
              <a:t> </a:t>
            </a:r>
            <a:endParaRPr lang="en-US" sz="1800" b="0" i="0" u="none" strike="noStrike" dirty="0">
              <a:effectLst/>
              <a:latin typeface="Arial" panose="020B0604020202020204" pitchFamily="34" charset="0"/>
            </a:endParaRPr>
          </a:p>
          <a:p>
            <a:pPr marL="0" indent="0">
              <a:buNone/>
            </a:pPr>
            <a:endParaRPr lang="en-US" dirty="0"/>
          </a:p>
        </p:txBody>
      </p:sp>
      <p:graphicFrame>
        <p:nvGraphicFramePr>
          <p:cNvPr id="32" name="Table 31">
            <a:extLst>
              <a:ext uri="{FF2B5EF4-FFF2-40B4-BE49-F238E27FC236}">
                <a16:creationId xmlns:a16="http://schemas.microsoft.com/office/drawing/2014/main" id="{9AA51B62-F043-46EB-A37A-4852C9EA379C}"/>
              </a:ext>
            </a:extLst>
          </p:cNvPr>
          <p:cNvGraphicFramePr>
            <a:graphicFrameLocks noGrp="1"/>
          </p:cNvGraphicFramePr>
          <p:nvPr>
            <p:extLst>
              <p:ext uri="{D42A27DB-BD31-4B8C-83A1-F6EECF244321}">
                <p14:modId xmlns:p14="http://schemas.microsoft.com/office/powerpoint/2010/main" val="1599529050"/>
              </p:ext>
            </p:extLst>
          </p:nvPr>
        </p:nvGraphicFramePr>
        <p:xfrm>
          <a:off x="2393627" y="4207419"/>
          <a:ext cx="7882131" cy="2135687"/>
        </p:xfrm>
        <a:graphic>
          <a:graphicData uri="http://schemas.openxmlformats.org/drawingml/2006/table">
            <a:tbl>
              <a:tblPr firstRow="1" bandRow="1">
                <a:tableStyleId>{D7AC3CCA-C797-4891-BE02-D94E43425B78}</a:tableStyleId>
              </a:tblPr>
              <a:tblGrid>
                <a:gridCol w="1313001">
                  <a:extLst>
                    <a:ext uri="{9D8B030D-6E8A-4147-A177-3AD203B41FA5}">
                      <a16:colId xmlns:a16="http://schemas.microsoft.com/office/drawing/2014/main" val="20000"/>
                    </a:ext>
                  </a:extLst>
                </a:gridCol>
                <a:gridCol w="2035722">
                  <a:extLst>
                    <a:ext uri="{9D8B030D-6E8A-4147-A177-3AD203B41FA5}">
                      <a16:colId xmlns:a16="http://schemas.microsoft.com/office/drawing/2014/main" val="20001"/>
                    </a:ext>
                  </a:extLst>
                </a:gridCol>
                <a:gridCol w="2296268">
                  <a:extLst>
                    <a:ext uri="{9D8B030D-6E8A-4147-A177-3AD203B41FA5}">
                      <a16:colId xmlns:a16="http://schemas.microsoft.com/office/drawing/2014/main" val="20002"/>
                    </a:ext>
                  </a:extLst>
                </a:gridCol>
                <a:gridCol w="2237140">
                  <a:extLst>
                    <a:ext uri="{9D8B030D-6E8A-4147-A177-3AD203B41FA5}">
                      <a16:colId xmlns:a16="http://schemas.microsoft.com/office/drawing/2014/main" val="3004382722"/>
                    </a:ext>
                  </a:extLst>
                </a:gridCol>
              </a:tblGrid>
              <a:tr h="473901">
                <a:tc gridSpan="4">
                  <a:txBody>
                    <a:bodyPr/>
                    <a:lstStyle/>
                    <a:p>
                      <a:pPr algn="ctr"/>
                      <a:r>
                        <a:rPr lang="en-US" sz="2400" baseline="0" dirty="0">
                          <a:solidFill>
                            <a:schemeClr val="bg2">
                              <a:lumMod val="50000"/>
                            </a:schemeClr>
                          </a:solidFill>
                        </a:rPr>
                        <a:t>NON-MAGI Medicaid 2022 </a:t>
                      </a:r>
                      <a:r>
                        <a:rPr lang="en-US" sz="2400" dirty="0">
                          <a:solidFill>
                            <a:schemeClr val="bg2">
                              <a:lumMod val="50000"/>
                            </a:schemeClr>
                          </a:solidFill>
                        </a:rPr>
                        <a:t>Income &amp; Asset Levels</a:t>
                      </a:r>
                      <a:r>
                        <a:rPr lang="en-US" sz="2400" baseline="0" dirty="0">
                          <a:solidFill>
                            <a:schemeClr val="bg2">
                              <a:lumMod val="50000"/>
                            </a:schemeClr>
                          </a:solidFill>
                        </a:rPr>
                        <a:t> </a:t>
                      </a:r>
                      <a:endParaRPr lang="en-US" sz="2400" dirty="0">
                        <a:solidFill>
                          <a:schemeClr val="bg2">
                            <a:lumMod val="50000"/>
                          </a:schemeClr>
                        </a:solidFill>
                      </a:endParaRPr>
                    </a:p>
                  </a:txBody>
                  <a:tcPr marL="91620" marR="91620" marT="45810" marB="45810" anchor="ctr"/>
                </a:tc>
                <a:tc hMerge="1">
                  <a:txBody>
                    <a:bodyPr/>
                    <a:lstStyle/>
                    <a:p>
                      <a:endParaRPr lang="en-US" dirty="0"/>
                    </a:p>
                  </a:txBody>
                  <a:tcPr/>
                </a:tc>
                <a:tc hMerge="1">
                  <a:txBody>
                    <a:bodyPr/>
                    <a:lstStyle/>
                    <a:p>
                      <a:endParaRPr lang="en-US" dirty="0"/>
                    </a:p>
                  </a:txBody>
                  <a:tcPr/>
                </a:tc>
                <a:tc hMerge="1">
                  <a:txBody>
                    <a:bodyPr/>
                    <a:lstStyle/>
                    <a:p>
                      <a:pPr algn="ctr"/>
                      <a:endParaRPr lang="en-US" sz="2400" dirty="0">
                        <a:solidFill>
                          <a:schemeClr val="bg1"/>
                        </a:solidFill>
                      </a:endParaRPr>
                    </a:p>
                  </a:txBody>
                  <a:tcPr/>
                </a:tc>
                <a:extLst>
                  <a:ext uri="{0D108BD9-81ED-4DB2-BD59-A6C34878D82A}">
                    <a16:rowId xmlns:a16="http://schemas.microsoft.com/office/drawing/2014/main" val="10000"/>
                  </a:ext>
                </a:extLst>
              </a:tr>
              <a:tr h="546747">
                <a:tc>
                  <a:txBody>
                    <a:bodyPr/>
                    <a:lstStyle/>
                    <a:p>
                      <a:endParaRPr lang="en-US" sz="2000" dirty="0">
                        <a:solidFill>
                          <a:schemeClr val="bg2">
                            <a:lumMod val="50000"/>
                          </a:schemeClr>
                        </a:solidFill>
                      </a:endParaRPr>
                    </a:p>
                  </a:txBody>
                  <a:tcPr marL="91620" marR="91620" marT="45810" marB="45810" anchor="ctr"/>
                </a:tc>
                <a:tc>
                  <a:txBody>
                    <a:bodyPr/>
                    <a:lstStyle/>
                    <a:p>
                      <a:pPr algn="ctr"/>
                      <a:r>
                        <a:rPr lang="en-US" sz="2000" b="1" dirty="0">
                          <a:solidFill>
                            <a:schemeClr val="bg2">
                              <a:lumMod val="50000"/>
                            </a:schemeClr>
                          </a:solidFill>
                        </a:rPr>
                        <a:t>Individual</a:t>
                      </a:r>
                      <a:r>
                        <a:rPr lang="en-US" sz="2000" b="1" baseline="0" dirty="0">
                          <a:solidFill>
                            <a:schemeClr val="bg2">
                              <a:lumMod val="50000"/>
                            </a:schemeClr>
                          </a:solidFill>
                        </a:rPr>
                        <a:t> </a:t>
                      </a:r>
                      <a:r>
                        <a:rPr lang="en-US" sz="2000" b="1" dirty="0">
                          <a:solidFill>
                            <a:schemeClr val="bg2">
                              <a:lumMod val="50000"/>
                            </a:schemeClr>
                          </a:solidFill>
                        </a:rPr>
                        <a:t>Applicant</a:t>
                      </a:r>
                    </a:p>
                  </a:txBody>
                  <a:tcPr marL="91620" marR="91620" marT="45810" marB="45810" anchor="ctr"/>
                </a:tc>
                <a:tc>
                  <a:txBody>
                    <a:bodyPr/>
                    <a:lstStyle/>
                    <a:p>
                      <a:pPr algn="ctr"/>
                      <a:r>
                        <a:rPr lang="en-US" sz="2000" b="1" dirty="0">
                          <a:solidFill>
                            <a:schemeClr val="bg2">
                              <a:lumMod val="50000"/>
                            </a:schemeClr>
                          </a:solidFill>
                        </a:rPr>
                        <a:t>Couple</a:t>
                      </a:r>
                    </a:p>
                  </a:txBody>
                  <a:tcPr marL="91620" marR="91620" marT="45810" marB="45810" anchor="ctr"/>
                </a:tc>
                <a:tc>
                  <a:txBody>
                    <a:bodyPr/>
                    <a:lstStyle/>
                    <a:p>
                      <a:pPr algn="ctr"/>
                      <a:r>
                        <a:rPr lang="en-US" sz="2000" b="1" dirty="0">
                          <a:solidFill>
                            <a:schemeClr val="bg2">
                              <a:lumMod val="50000"/>
                            </a:schemeClr>
                          </a:solidFill>
                        </a:rPr>
                        <a:t>Spousal Budgeting</a:t>
                      </a:r>
                    </a:p>
                  </a:txBody>
                  <a:tcPr marL="91620" marR="91620" marT="45810" marB="45810" anchor="ctr"/>
                </a:tc>
                <a:extLst>
                  <a:ext uri="{0D108BD9-81ED-4DB2-BD59-A6C34878D82A}">
                    <a16:rowId xmlns:a16="http://schemas.microsoft.com/office/drawing/2014/main" val="10001"/>
                  </a:ext>
                </a:extLst>
              </a:tr>
              <a:tr h="480283">
                <a:tc>
                  <a:txBody>
                    <a:bodyPr/>
                    <a:lstStyle/>
                    <a:p>
                      <a:r>
                        <a:rPr lang="en-US" sz="2000" b="1" dirty="0">
                          <a:solidFill>
                            <a:schemeClr val="bg2">
                              <a:lumMod val="50000"/>
                            </a:schemeClr>
                          </a:solidFill>
                        </a:rPr>
                        <a:t>Income</a:t>
                      </a:r>
                    </a:p>
                  </a:txBody>
                  <a:tcPr marL="91620" marR="91620" marT="45810" marB="45810" anchor="ctr"/>
                </a:tc>
                <a:tc>
                  <a:txBody>
                    <a:bodyPr/>
                    <a:lstStyle/>
                    <a:p>
                      <a:pPr algn="ctr"/>
                      <a:r>
                        <a:rPr lang="en-US" sz="2000" dirty="0">
                          <a:solidFill>
                            <a:schemeClr val="bg2">
                              <a:lumMod val="50000"/>
                            </a:schemeClr>
                          </a:solidFill>
                        </a:rPr>
                        <a:t>$934/</a:t>
                      </a:r>
                      <a:r>
                        <a:rPr lang="en-US" sz="2000" dirty="0" err="1">
                          <a:solidFill>
                            <a:schemeClr val="bg2">
                              <a:lumMod val="50000"/>
                            </a:schemeClr>
                          </a:solidFill>
                        </a:rPr>
                        <a:t>mth</a:t>
                      </a:r>
                      <a:r>
                        <a:rPr lang="en-US" sz="2000" dirty="0">
                          <a:solidFill>
                            <a:schemeClr val="bg2">
                              <a:lumMod val="50000"/>
                            </a:schemeClr>
                          </a:solidFill>
                        </a:rPr>
                        <a:t> (+$20)</a:t>
                      </a:r>
                    </a:p>
                  </a:txBody>
                  <a:tcPr marL="91620" marR="91620" marT="45810" marB="45810" anchor="ctr"/>
                </a:tc>
                <a:tc>
                  <a:txBody>
                    <a:bodyPr/>
                    <a:lstStyle/>
                    <a:p>
                      <a:pPr algn="ctr"/>
                      <a:r>
                        <a:rPr lang="en-US" sz="2000" dirty="0">
                          <a:solidFill>
                            <a:schemeClr val="bg2">
                              <a:lumMod val="50000"/>
                            </a:schemeClr>
                          </a:solidFill>
                        </a:rPr>
                        <a:t>$1,367/</a:t>
                      </a:r>
                      <a:r>
                        <a:rPr lang="en-US" sz="2000" dirty="0" err="1">
                          <a:solidFill>
                            <a:schemeClr val="bg2">
                              <a:lumMod val="50000"/>
                            </a:schemeClr>
                          </a:solidFill>
                        </a:rPr>
                        <a:t>mth</a:t>
                      </a:r>
                      <a:r>
                        <a:rPr lang="en-US" sz="2000" dirty="0">
                          <a:solidFill>
                            <a:schemeClr val="bg2">
                              <a:lumMod val="50000"/>
                            </a:schemeClr>
                          </a:solidFill>
                        </a:rPr>
                        <a:t> (+$20)</a:t>
                      </a:r>
                    </a:p>
                  </a:txBody>
                  <a:tcPr marL="91620" marR="91620" marT="45810" marB="45810" anchor="ctr"/>
                </a:tc>
                <a:tc>
                  <a:txBody>
                    <a:bodyPr/>
                    <a:lstStyle/>
                    <a:p>
                      <a:pPr algn="ctr"/>
                      <a:r>
                        <a:rPr lang="en-US" sz="2000" dirty="0">
                          <a:solidFill>
                            <a:schemeClr val="bg2">
                              <a:lumMod val="50000"/>
                            </a:schemeClr>
                          </a:solidFill>
                        </a:rPr>
                        <a:t>$3,435/</a:t>
                      </a:r>
                      <a:r>
                        <a:rPr lang="en-US" sz="2000" dirty="0" err="1">
                          <a:solidFill>
                            <a:schemeClr val="bg2">
                              <a:lumMod val="50000"/>
                            </a:schemeClr>
                          </a:solidFill>
                        </a:rPr>
                        <a:t>mth</a:t>
                      </a:r>
                      <a:endParaRPr lang="en-US" sz="2000" dirty="0">
                        <a:solidFill>
                          <a:schemeClr val="bg2">
                            <a:lumMod val="50000"/>
                          </a:schemeClr>
                        </a:solidFill>
                      </a:endParaRPr>
                    </a:p>
                  </a:txBody>
                  <a:tcPr marL="91620" marR="91620" marT="45810" marB="45810" anchor="ctr"/>
                </a:tc>
                <a:extLst>
                  <a:ext uri="{0D108BD9-81ED-4DB2-BD59-A6C34878D82A}">
                    <a16:rowId xmlns:a16="http://schemas.microsoft.com/office/drawing/2014/main" val="10002"/>
                  </a:ext>
                </a:extLst>
              </a:tr>
              <a:tr h="480283">
                <a:tc>
                  <a:txBody>
                    <a:bodyPr/>
                    <a:lstStyle/>
                    <a:p>
                      <a:r>
                        <a:rPr lang="en-US" sz="2000" b="1" dirty="0">
                          <a:solidFill>
                            <a:schemeClr val="bg2">
                              <a:lumMod val="50000"/>
                            </a:schemeClr>
                          </a:solidFill>
                        </a:rPr>
                        <a:t>Assets</a:t>
                      </a:r>
                    </a:p>
                  </a:txBody>
                  <a:tcPr marL="91620" marR="91620" marT="45810" marB="45810" anchor="ctr"/>
                </a:tc>
                <a:tc>
                  <a:txBody>
                    <a:bodyPr/>
                    <a:lstStyle/>
                    <a:p>
                      <a:pPr algn="ctr"/>
                      <a:r>
                        <a:rPr lang="en-US" sz="2000" dirty="0">
                          <a:solidFill>
                            <a:schemeClr val="bg2">
                              <a:lumMod val="50000"/>
                            </a:schemeClr>
                          </a:solidFill>
                        </a:rPr>
                        <a:t>$16,800</a:t>
                      </a:r>
                    </a:p>
                  </a:txBody>
                  <a:tcPr marL="91620" marR="91620" marT="45810" marB="45810" anchor="ctr"/>
                </a:tc>
                <a:tc>
                  <a:txBody>
                    <a:bodyPr/>
                    <a:lstStyle/>
                    <a:p>
                      <a:pPr algn="ctr"/>
                      <a:r>
                        <a:rPr lang="en-US" sz="2000" dirty="0">
                          <a:solidFill>
                            <a:schemeClr val="bg2">
                              <a:lumMod val="50000"/>
                            </a:schemeClr>
                          </a:solidFill>
                        </a:rPr>
                        <a:t>$24,600</a:t>
                      </a:r>
                    </a:p>
                  </a:txBody>
                  <a:tcPr marL="91620" marR="91620" marT="45810" marB="45810" anchor="ctr"/>
                </a:tc>
                <a:tc>
                  <a:txBody>
                    <a:bodyPr/>
                    <a:lstStyle/>
                    <a:p>
                      <a:pPr algn="ctr"/>
                      <a:r>
                        <a:rPr lang="en-US" sz="2000" dirty="0">
                          <a:solidFill>
                            <a:schemeClr val="bg2">
                              <a:lumMod val="50000"/>
                            </a:schemeClr>
                          </a:solidFill>
                        </a:rPr>
                        <a:t>$74,820 min.</a:t>
                      </a:r>
                    </a:p>
                  </a:txBody>
                  <a:tcPr marL="91620" marR="91620" marT="45810" marB="45810" anchor="ctr"/>
                </a:tc>
                <a:extLst>
                  <a:ext uri="{0D108BD9-81ED-4DB2-BD59-A6C34878D82A}">
                    <a16:rowId xmlns:a16="http://schemas.microsoft.com/office/drawing/2014/main" val="10003"/>
                  </a:ext>
                </a:extLst>
              </a:tr>
            </a:tbl>
          </a:graphicData>
        </a:graphic>
      </p:graphicFrame>
      <p:graphicFrame>
        <p:nvGraphicFramePr>
          <p:cNvPr id="36" name="Table 35">
            <a:extLst>
              <a:ext uri="{FF2B5EF4-FFF2-40B4-BE49-F238E27FC236}">
                <a16:creationId xmlns:a16="http://schemas.microsoft.com/office/drawing/2014/main" id="{6FB0008A-F760-5B07-2E32-A48145A0D38B}"/>
              </a:ext>
            </a:extLst>
          </p:cNvPr>
          <p:cNvGraphicFramePr>
            <a:graphicFrameLocks noGrp="1"/>
          </p:cNvGraphicFramePr>
          <p:nvPr>
            <p:extLst>
              <p:ext uri="{D42A27DB-BD31-4B8C-83A1-F6EECF244321}">
                <p14:modId xmlns:p14="http://schemas.microsoft.com/office/powerpoint/2010/main" val="1977223285"/>
              </p:ext>
            </p:extLst>
          </p:nvPr>
        </p:nvGraphicFramePr>
        <p:xfrm>
          <a:off x="2390905" y="1659974"/>
          <a:ext cx="7884854" cy="2135687"/>
        </p:xfrm>
        <a:graphic>
          <a:graphicData uri="http://schemas.openxmlformats.org/drawingml/2006/table">
            <a:tbl>
              <a:tblPr firstRow="1" bandRow="1">
                <a:tableStyleId>{00A15C55-8517-42AA-B614-E9B94910E393}</a:tableStyleId>
              </a:tblPr>
              <a:tblGrid>
                <a:gridCol w="1194278">
                  <a:extLst>
                    <a:ext uri="{9D8B030D-6E8A-4147-A177-3AD203B41FA5}">
                      <a16:colId xmlns:a16="http://schemas.microsoft.com/office/drawing/2014/main" val="20000"/>
                    </a:ext>
                  </a:extLst>
                </a:gridCol>
                <a:gridCol w="2140788">
                  <a:extLst>
                    <a:ext uri="{9D8B030D-6E8A-4147-A177-3AD203B41FA5}">
                      <a16:colId xmlns:a16="http://schemas.microsoft.com/office/drawing/2014/main" val="20001"/>
                    </a:ext>
                  </a:extLst>
                </a:gridCol>
                <a:gridCol w="2274894">
                  <a:extLst>
                    <a:ext uri="{9D8B030D-6E8A-4147-A177-3AD203B41FA5}">
                      <a16:colId xmlns:a16="http://schemas.microsoft.com/office/drawing/2014/main" val="20002"/>
                    </a:ext>
                  </a:extLst>
                </a:gridCol>
                <a:gridCol w="2274894">
                  <a:extLst>
                    <a:ext uri="{9D8B030D-6E8A-4147-A177-3AD203B41FA5}">
                      <a16:colId xmlns:a16="http://schemas.microsoft.com/office/drawing/2014/main" val="2290982246"/>
                    </a:ext>
                  </a:extLst>
                </a:gridCol>
              </a:tblGrid>
              <a:tr h="473901">
                <a:tc gridSpan="4">
                  <a:txBody>
                    <a:bodyPr/>
                    <a:lstStyle/>
                    <a:p>
                      <a:pPr algn="ctr"/>
                      <a:r>
                        <a:rPr lang="en-US" sz="2400" baseline="0" dirty="0">
                          <a:solidFill>
                            <a:srgbClr val="FF0000"/>
                          </a:solidFill>
                          <a:highlight>
                            <a:srgbClr val="FFFF00"/>
                          </a:highlight>
                        </a:rPr>
                        <a:t>NON-MAGI Limits Increased to 138% FPV in 2023</a:t>
                      </a:r>
                      <a:endParaRPr lang="en-US" sz="2400" dirty="0">
                        <a:solidFill>
                          <a:srgbClr val="FF0000"/>
                        </a:solidFill>
                        <a:highlight>
                          <a:srgbClr val="FFFF00"/>
                        </a:highlight>
                      </a:endParaRPr>
                    </a:p>
                  </a:txBody>
                  <a:tcPr marL="91620" marR="91620" marT="45810" marB="45810" anchor="ctr"/>
                </a:tc>
                <a:tc hMerge="1">
                  <a:txBody>
                    <a:bodyPr/>
                    <a:lstStyle/>
                    <a:p>
                      <a:endParaRPr lang="en-US" dirty="0"/>
                    </a:p>
                  </a:txBody>
                  <a:tcPr/>
                </a:tc>
                <a:tc hMerge="1">
                  <a:txBody>
                    <a:bodyPr/>
                    <a:lstStyle/>
                    <a:p>
                      <a:endParaRPr lang="en-US" dirty="0"/>
                    </a:p>
                  </a:txBody>
                  <a:tcPr/>
                </a:tc>
                <a:tc hMerge="1">
                  <a:txBody>
                    <a:bodyPr/>
                    <a:lstStyle/>
                    <a:p>
                      <a:pPr algn="ctr"/>
                      <a:endParaRPr lang="en-US" sz="2400" dirty="0">
                        <a:solidFill>
                          <a:srgbClr val="FF0000"/>
                        </a:solidFill>
                        <a:highlight>
                          <a:srgbClr val="FFFF00"/>
                        </a:highlight>
                      </a:endParaRPr>
                    </a:p>
                  </a:txBody>
                  <a:tcPr marL="91620" marR="91620" marT="45810" marB="45810" anchor="ctr"/>
                </a:tc>
                <a:extLst>
                  <a:ext uri="{0D108BD9-81ED-4DB2-BD59-A6C34878D82A}">
                    <a16:rowId xmlns:a16="http://schemas.microsoft.com/office/drawing/2014/main" val="10000"/>
                  </a:ext>
                </a:extLst>
              </a:tr>
              <a:tr h="546747">
                <a:tc>
                  <a:txBody>
                    <a:bodyPr/>
                    <a:lstStyle/>
                    <a:p>
                      <a:endParaRPr lang="en-US" sz="2000" dirty="0">
                        <a:solidFill>
                          <a:schemeClr val="accent1">
                            <a:lumMod val="75000"/>
                          </a:schemeClr>
                        </a:solidFill>
                      </a:endParaRPr>
                    </a:p>
                  </a:txBody>
                  <a:tcPr marL="91620" marR="91620" marT="45810" marB="45810" anchor="ctr"/>
                </a:tc>
                <a:tc>
                  <a:txBody>
                    <a:bodyPr/>
                    <a:lstStyle/>
                    <a:p>
                      <a:pPr algn="ctr"/>
                      <a:r>
                        <a:rPr lang="en-US" sz="2000" b="1" dirty="0"/>
                        <a:t>Individual</a:t>
                      </a:r>
                      <a:r>
                        <a:rPr lang="en-US" sz="2000" b="1" baseline="0" dirty="0"/>
                        <a:t> </a:t>
                      </a:r>
                      <a:r>
                        <a:rPr lang="en-US" sz="2000" b="1" dirty="0"/>
                        <a:t>Applicant</a:t>
                      </a:r>
                      <a:endParaRPr lang="en-US" sz="2000" b="1" dirty="0">
                        <a:solidFill>
                          <a:schemeClr val="accent1">
                            <a:lumMod val="75000"/>
                          </a:schemeClr>
                        </a:solidFill>
                      </a:endParaRPr>
                    </a:p>
                  </a:txBody>
                  <a:tcPr marL="91620" marR="91620" marT="45810" marB="45810" anchor="ctr"/>
                </a:tc>
                <a:tc>
                  <a:txBody>
                    <a:bodyPr/>
                    <a:lstStyle/>
                    <a:p>
                      <a:pPr algn="ctr"/>
                      <a:r>
                        <a:rPr lang="en-US" sz="2000" b="1" dirty="0"/>
                        <a:t>Couple</a:t>
                      </a:r>
                      <a:endParaRPr lang="en-US" sz="2000" b="1" dirty="0">
                        <a:solidFill>
                          <a:schemeClr val="accent1">
                            <a:lumMod val="75000"/>
                          </a:schemeClr>
                        </a:solidFill>
                      </a:endParaRPr>
                    </a:p>
                  </a:txBody>
                  <a:tcPr marL="91620" marR="91620" marT="45810" marB="45810" anchor="ctr"/>
                </a:tc>
                <a:tc>
                  <a:txBody>
                    <a:bodyPr/>
                    <a:lstStyle/>
                    <a:p>
                      <a:pPr algn="ctr"/>
                      <a:r>
                        <a:rPr lang="en-US" sz="2000" b="1" dirty="0">
                          <a:solidFill>
                            <a:schemeClr val="tx1"/>
                          </a:solidFill>
                        </a:rPr>
                        <a:t>Spousal Budgeting</a:t>
                      </a:r>
                    </a:p>
                  </a:txBody>
                  <a:tcPr marL="91620" marR="91620" marT="45810" marB="45810" anchor="ctr"/>
                </a:tc>
                <a:extLst>
                  <a:ext uri="{0D108BD9-81ED-4DB2-BD59-A6C34878D82A}">
                    <a16:rowId xmlns:a16="http://schemas.microsoft.com/office/drawing/2014/main" val="10001"/>
                  </a:ext>
                </a:extLst>
              </a:tr>
              <a:tr h="480283">
                <a:tc>
                  <a:txBody>
                    <a:bodyPr/>
                    <a:lstStyle/>
                    <a:p>
                      <a:r>
                        <a:rPr lang="en-US" sz="2000" b="1" dirty="0"/>
                        <a:t>Income</a:t>
                      </a:r>
                      <a:endParaRPr lang="en-US" sz="2000" b="1" dirty="0">
                        <a:solidFill>
                          <a:schemeClr val="accent1">
                            <a:lumMod val="75000"/>
                          </a:schemeClr>
                        </a:solidFill>
                      </a:endParaRPr>
                    </a:p>
                  </a:txBody>
                  <a:tcPr marL="91620" marR="91620" marT="45810" marB="45810" anchor="ctr"/>
                </a:tc>
                <a:tc>
                  <a:txBody>
                    <a:bodyPr/>
                    <a:lstStyle/>
                    <a:p>
                      <a:pPr algn="ctr"/>
                      <a:r>
                        <a:rPr lang="en-US" sz="2000" dirty="0">
                          <a:solidFill>
                            <a:schemeClr val="tx1"/>
                          </a:solidFill>
                        </a:rPr>
                        <a:t>$1,677/</a:t>
                      </a:r>
                      <a:r>
                        <a:rPr lang="en-US" sz="2000" dirty="0" err="1">
                          <a:solidFill>
                            <a:schemeClr val="tx1"/>
                          </a:solidFill>
                        </a:rPr>
                        <a:t>mth</a:t>
                      </a:r>
                      <a:r>
                        <a:rPr lang="en-US" sz="2000" dirty="0">
                          <a:solidFill>
                            <a:schemeClr val="tx1"/>
                          </a:solidFill>
                        </a:rPr>
                        <a:t> (+$20)</a:t>
                      </a:r>
                    </a:p>
                  </a:txBody>
                  <a:tcPr marL="91620" marR="91620" marT="45810" marB="45810" anchor="ctr"/>
                </a:tc>
                <a:tc>
                  <a:txBody>
                    <a:bodyPr/>
                    <a:lstStyle/>
                    <a:p>
                      <a:pPr algn="ctr"/>
                      <a:r>
                        <a:rPr lang="en-US" sz="2000" dirty="0">
                          <a:solidFill>
                            <a:schemeClr val="tx1"/>
                          </a:solidFill>
                        </a:rPr>
                        <a:t>$2,178/</a:t>
                      </a:r>
                      <a:r>
                        <a:rPr lang="en-US" sz="2000" dirty="0" err="1">
                          <a:solidFill>
                            <a:schemeClr val="tx1"/>
                          </a:solidFill>
                        </a:rPr>
                        <a:t>mth</a:t>
                      </a:r>
                      <a:r>
                        <a:rPr lang="en-US" sz="2000" dirty="0">
                          <a:solidFill>
                            <a:schemeClr val="tx1"/>
                          </a:solidFill>
                        </a:rPr>
                        <a:t> (+$20)</a:t>
                      </a:r>
                    </a:p>
                  </a:txBody>
                  <a:tcPr marL="91620" marR="91620" marT="45810" marB="45810" anchor="ctr"/>
                </a:tc>
                <a:tc>
                  <a:txBody>
                    <a:bodyPr/>
                    <a:lstStyle/>
                    <a:p>
                      <a:pPr algn="ctr"/>
                      <a:r>
                        <a:rPr lang="en-US" sz="2000" dirty="0">
                          <a:solidFill>
                            <a:schemeClr val="tx1"/>
                          </a:solidFill>
                        </a:rPr>
                        <a:t>$3,715.50/</a:t>
                      </a:r>
                      <a:r>
                        <a:rPr lang="en-US" sz="2000" dirty="0" err="1">
                          <a:solidFill>
                            <a:schemeClr val="tx1"/>
                          </a:solidFill>
                        </a:rPr>
                        <a:t>mth</a:t>
                      </a:r>
                      <a:endParaRPr lang="en-US" sz="2000" dirty="0">
                        <a:solidFill>
                          <a:schemeClr val="tx1"/>
                        </a:solidFill>
                      </a:endParaRPr>
                    </a:p>
                  </a:txBody>
                  <a:tcPr marL="91620" marR="91620" marT="45810" marB="45810" anchor="ctr"/>
                </a:tc>
                <a:extLst>
                  <a:ext uri="{0D108BD9-81ED-4DB2-BD59-A6C34878D82A}">
                    <a16:rowId xmlns:a16="http://schemas.microsoft.com/office/drawing/2014/main" val="10002"/>
                  </a:ext>
                </a:extLst>
              </a:tr>
              <a:tr h="480283">
                <a:tc>
                  <a:txBody>
                    <a:bodyPr/>
                    <a:lstStyle/>
                    <a:p>
                      <a:r>
                        <a:rPr lang="en-US" sz="2000" b="1" dirty="0"/>
                        <a:t>Assets</a:t>
                      </a:r>
                      <a:endParaRPr lang="en-US" sz="2000" b="1" dirty="0">
                        <a:solidFill>
                          <a:schemeClr val="accent1">
                            <a:lumMod val="75000"/>
                          </a:schemeClr>
                        </a:solidFill>
                      </a:endParaRPr>
                    </a:p>
                  </a:txBody>
                  <a:tcPr marL="91620" marR="91620" marT="45810" marB="45810" anchor="ctr"/>
                </a:tc>
                <a:tc>
                  <a:txBody>
                    <a:bodyPr/>
                    <a:lstStyle/>
                    <a:p>
                      <a:pPr algn="ctr"/>
                      <a:r>
                        <a:rPr lang="en-US" sz="2000" dirty="0">
                          <a:solidFill>
                            <a:schemeClr val="tx1"/>
                          </a:solidFill>
                        </a:rPr>
                        <a:t>$30,182</a:t>
                      </a:r>
                    </a:p>
                  </a:txBody>
                  <a:tcPr marL="91620" marR="91620" marT="45810" marB="45810" anchor="ctr"/>
                </a:tc>
                <a:tc>
                  <a:txBody>
                    <a:bodyPr/>
                    <a:lstStyle/>
                    <a:p>
                      <a:pPr algn="ctr"/>
                      <a:r>
                        <a:rPr lang="en-US" sz="2000" dirty="0">
                          <a:solidFill>
                            <a:schemeClr val="tx1"/>
                          </a:solidFill>
                        </a:rPr>
                        <a:t>$40,821</a:t>
                      </a:r>
                    </a:p>
                  </a:txBody>
                  <a:tcPr marL="91620" marR="91620" marT="45810" marB="45810" anchor="ctr"/>
                </a:tc>
                <a:tc>
                  <a:txBody>
                    <a:bodyPr/>
                    <a:lstStyle/>
                    <a:p>
                      <a:pPr algn="ctr"/>
                      <a:r>
                        <a:rPr lang="en-US" sz="2000" dirty="0">
                          <a:solidFill>
                            <a:schemeClr val="tx1"/>
                          </a:solidFill>
                        </a:rPr>
                        <a:t>$74,820 min.</a:t>
                      </a:r>
                    </a:p>
                  </a:txBody>
                  <a:tcPr marL="91620" marR="91620" marT="45810" marB="4581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34841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40D2-A573-4867-A944-84C2C12532C9}"/>
              </a:ext>
            </a:extLst>
          </p:cNvPr>
          <p:cNvSpPr>
            <a:spLocks noGrp="1"/>
          </p:cNvSpPr>
          <p:nvPr>
            <p:ph type="title"/>
          </p:nvPr>
        </p:nvSpPr>
        <p:spPr>
          <a:xfrm>
            <a:off x="1653363" y="365760"/>
            <a:ext cx="9367203" cy="1188720"/>
          </a:xfrm>
        </p:spPr>
        <p:txBody>
          <a:bodyPr>
            <a:normAutofit/>
          </a:bodyPr>
          <a:lstStyle/>
          <a:p>
            <a:r>
              <a:rPr lang="en-US" sz="4400" dirty="0"/>
              <a:t>Exempt Assets</a:t>
            </a:r>
            <a:endParaRPr lang="en-US"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10FC188-67C6-4E7F-B374-9647EDC55EB8}"/>
              </a:ext>
            </a:extLst>
          </p:cNvPr>
          <p:cNvSpPr>
            <a:spLocks noGrp="1"/>
          </p:cNvSpPr>
          <p:nvPr>
            <p:ph idx="1"/>
          </p:nvPr>
        </p:nvSpPr>
        <p:spPr>
          <a:xfrm>
            <a:off x="1653363" y="2637692"/>
            <a:ext cx="5509437" cy="3580228"/>
          </a:xfrm>
        </p:spPr>
        <p:txBody>
          <a:bodyPr anchor="t">
            <a:normAutofit/>
          </a:bodyPr>
          <a:lstStyle/>
          <a:p>
            <a:pPr marL="396875" marR="0" lvl="0" indent="-3968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Principal Residence </a:t>
            </a:r>
          </a:p>
          <a:p>
            <a:pPr marL="396875" marR="0" lvl="0" indent="-3968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Burial Plot</a:t>
            </a:r>
          </a:p>
          <a:p>
            <a:pPr marL="396875" marR="0" lvl="0" indent="-3968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Pre-paid irrevocable burial contract</a:t>
            </a:r>
          </a:p>
          <a:p>
            <a:pPr marL="396875" marR="0" lvl="0" indent="-3968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Life Insurance Policy with a face value up to $1,500</a:t>
            </a:r>
          </a:p>
          <a:p>
            <a:pPr marL="396875" marR="0" lvl="0" indent="-3968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One automobile</a:t>
            </a:r>
          </a:p>
          <a:p>
            <a:pPr marL="396875" marR="0" lvl="0" indent="-396875"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Retirement Accounts in Periodic Payment Status</a:t>
            </a:r>
          </a:p>
          <a:p>
            <a:pPr marL="0" indent="0">
              <a:buNone/>
            </a:pPr>
            <a:endParaRPr lang="en-US" sz="2400" dirty="0"/>
          </a:p>
        </p:txBody>
      </p:sp>
      <p:pic>
        <p:nvPicPr>
          <p:cNvPr id="4" name="Picture 3" descr="Logo, company name&#10;&#10;Description automatically generated">
            <a:extLst>
              <a:ext uri="{FF2B5EF4-FFF2-40B4-BE49-F238E27FC236}">
                <a16:creationId xmlns:a16="http://schemas.microsoft.com/office/drawing/2014/main" id="{4528DCE8-5EF0-4E57-B1EC-F7D699429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96" y="5561046"/>
            <a:ext cx="1461887" cy="1461887"/>
          </a:xfrm>
          <a:prstGeom prst="rect">
            <a:avLst/>
          </a:prstGeom>
        </p:spPr>
      </p:pic>
      <p:pic>
        <p:nvPicPr>
          <p:cNvPr id="11" name="Picture 2" descr="C:\Users\33675.4002045\AppData\Local\Microsoft\Windows\Temporary Internet Files\Content.IE5\5OSULXFG\large-Small-House-0-5499[1].gif">
            <a:extLst>
              <a:ext uri="{FF2B5EF4-FFF2-40B4-BE49-F238E27FC236}">
                <a16:creationId xmlns:a16="http://schemas.microsoft.com/office/drawing/2014/main" id="{D086B6F4-7C02-4416-9BAA-AD6A6E3C1A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00" y="2562872"/>
            <a:ext cx="2209800" cy="1546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659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F40D2-A573-4867-A944-84C2C12532C9}"/>
              </a:ext>
            </a:extLst>
          </p:cNvPr>
          <p:cNvSpPr>
            <a:spLocks noGrp="1"/>
          </p:cNvSpPr>
          <p:nvPr>
            <p:ph type="title"/>
          </p:nvPr>
        </p:nvSpPr>
        <p:spPr>
          <a:xfrm>
            <a:off x="1653363" y="365760"/>
            <a:ext cx="9367203" cy="1188720"/>
          </a:xfrm>
        </p:spPr>
        <p:txBody>
          <a:bodyPr>
            <a:normAutofit/>
          </a:bodyPr>
          <a:lstStyle/>
          <a:p>
            <a:r>
              <a:rPr lang="en-US" sz="4400" dirty="0"/>
              <a:t>Financial Eligibility for Medicaid</a:t>
            </a:r>
            <a:endParaRPr lang="en-US" dirty="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10FC188-67C6-4E7F-B374-9647EDC55EB8}"/>
              </a:ext>
            </a:extLst>
          </p:cNvPr>
          <p:cNvSpPr>
            <a:spLocks noGrp="1"/>
          </p:cNvSpPr>
          <p:nvPr>
            <p:ph idx="1"/>
          </p:nvPr>
        </p:nvSpPr>
        <p:spPr>
          <a:xfrm>
            <a:off x="1653363" y="2637692"/>
            <a:ext cx="5509437" cy="3580228"/>
          </a:xfrm>
        </p:spPr>
        <p:txBody>
          <a:bodyPr anchor="t">
            <a:normAutofit fontScale="92500" lnSpcReduction="10000"/>
          </a:bodyPr>
          <a:lstStyle/>
          <a:p>
            <a:pPr marL="0" indent="0">
              <a:buNone/>
            </a:pPr>
            <a:r>
              <a:rPr lang="en-US" b="1" dirty="0"/>
              <a:t>What if your income or assets are too high?</a:t>
            </a:r>
            <a:br>
              <a:rPr lang="en-US" b="1" dirty="0"/>
            </a:br>
            <a:endParaRPr lang="en-US" b="1" dirty="0"/>
          </a:p>
          <a:p>
            <a:pPr marL="0" indent="0">
              <a:buNone/>
            </a:pPr>
            <a:r>
              <a:rPr lang="en-US" b="1" dirty="0"/>
              <a:t>Assets</a:t>
            </a:r>
          </a:p>
          <a:p>
            <a:pPr marL="685800" lvl="1" indent="-288925"/>
            <a:r>
              <a:rPr lang="en-US" dirty="0"/>
              <a:t>Exempt transfers of assets</a:t>
            </a:r>
          </a:p>
          <a:p>
            <a:pPr marL="685800" lvl="1" indent="-288925"/>
            <a:r>
              <a:rPr lang="en-US" dirty="0"/>
              <a:t>Transfer assets to trust</a:t>
            </a:r>
          </a:p>
          <a:p>
            <a:pPr marL="274320" lvl="1" indent="0">
              <a:buNone/>
            </a:pPr>
            <a:endParaRPr lang="en-US" b="1" dirty="0"/>
          </a:p>
          <a:p>
            <a:pPr marL="0" lvl="1" indent="0">
              <a:buNone/>
            </a:pPr>
            <a:r>
              <a:rPr lang="en-US" b="1" dirty="0"/>
              <a:t>Income</a:t>
            </a:r>
          </a:p>
          <a:p>
            <a:pPr marL="746125" lvl="1" indent="-288925"/>
            <a:r>
              <a:rPr lang="en-US" dirty="0"/>
              <a:t>Excess income - Pooled Supplemental Needs Trust</a:t>
            </a:r>
          </a:p>
          <a:p>
            <a:pPr marL="0" indent="0">
              <a:buNone/>
            </a:pPr>
            <a:endParaRPr lang="en-US" sz="2400" dirty="0"/>
          </a:p>
        </p:txBody>
      </p:sp>
      <p:pic>
        <p:nvPicPr>
          <p:cNvPr id="4" name="Picture 3" descr="Logo, company name&#10;&#10;Description automatically generated">
            <a:extLst>
              <a:ext uri="{FF2B5EF4-FFF2-40B4-BE49-F238E27FC236}">
                <a16:creationId xmlns:a16="http://schemas.microsoft.com/office/drawing/2014/main" id="{4528DCE8-5EF0-4E57-B1EC-F7D699429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96" y="5561046"/>
            <a:ext cx="1461887" cy="1461887"/>
          </a:xfrm>
          <a:prstGeom prst="rect">
            <a:avLst/>
          </a:prstGeom>
        </p:spPr>
      </p:pic>
      <p:pic>
        <p:nvPicPr>
          <p:cNvPr id="9" name="Picture 8" descr="One glowing light up arrow among other down arrows on green pastel color background">
            <a:extLst>
              <a:ext uri="{FF2B5EF4-FFF2-40B4-BE49-F238E27FC236}">
                <a16:creationId xmlns:a16="http://schemas.microsoft.com/office/drawing/2014/main" id="{5F50D05E-9787-429B-BC5D-67BCB3E913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6256" y="3017520"/>
            <a:ext cx="3044310" cy="2514600"/>
          </a:xfrm>
          <a:prstGeom prst="rect">
            <a:avLst/>
          </a:prstGeom>
        </p:spPr>
      </p:pic>
    </p:spTree>
    <p:extLst>
      <p:ext uri="{BB962C8B-B14F-4D97-AF65-F5344CB8AC3E}">
        <p14:creationId xmlns:p14="http://schemas.microsoft.com/office/powerpoint/2010/main" val="815177038"/>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685442"/>
      </a:dk2>
      <a:lt2>
        <a:srgbClr val="E7E6E6"/>
      </a:lt2>
      <a:accent1>
        <a:srgbClr val="1C6B57"/>
      </a:accent1>
      <a:accent2>
        <a:srgbClr val="8BC145"/>
      </a:accent2>
      <a:accent3>
        <a:srgbClr val="36AFCE"/>
      </a:accent3>
      <a:accent4>
        <a:srgbClr val="1C6B57"/>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rzog template.potx" id="{0FEF106A-B1F0-4525-A6E4-AEECF024DBD8}" vid="{16E6EB55-D455-4BD3-85C8-10827A7B04BB}"/>
    </a:ext>
  </a:extLst>
</a:theme>
</file>

<file path=ppt/theme/theme2.xml><?xml version="1.0" encoding="utf-8"?>
<a:theme xmlns:a="http://schemas.openxmlformats.org/drawingml/2006/main" name="Community Trust II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mmunity Trust II Theme" id="{1E0C84C7-DEA0-417F-9E10-73D132446927}" vid="{69B0D62B-F3DA-4A09-ABF7-7BF20DAD5160}"/>
    </a:ext>
  </a:extLst>
</a:theme>
</file>

<file path=ppt/theme/theme3.xml><?xml version="1.0" encoding="utf-8"?>
<a:theme xmlns:a="http://schemas.openxmlformats.org/drawingml/2006/main" name="1_Community Trust II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mmunity Trust II Theme" id="{1E0C84C7-DEA0-417F-9E10-73D132446927}" vid="{69B0D62B-F3DA-4A09-ABF7-7BF20DAD516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1231</TotalTime>
  <Words>1752</Words>
  <Application>Microsoft Office PowerPoint</Application>
  <PresentationFormat>Widescreen</PresentationFormat>
  <Paragraphs>268</Paragraphs>
  <Slides>30</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30</vt:i4>
      </vt:variant>
    </vt:vector>
  </HeadingPairs>
  <TitlesOfParts>
    <vt:vector size="40" baseType="lpstr">
      <vt:lpstr>Arial</vt:lpstr>
      <vt:lpstr>Calibri</vt:lpstr>
      <vt:lpstr>Calibri Light</vt:lpstr>
      <vt:lpstr>Century Gothic</vt:lpstr>
      <vt:lpstr>Courier New</vt:lpstr>
      <vt:lpstr>Lato</vt:lpstr>
      <vt:lpstr>Wingdings</vt:lpstr>
      <vt:lpstr>Office Theme</vt:lpstr>
      <vt:lpstr>Community Trust II Theme</vt:lpstr>
      <vt:lpstr>1_Community Trust II Theme</vt:lpstr>
      <vt:lpstr>Maximizing Benefits and Financial Solutions to Improve Quality of Life</vt:lpstr>
      <vt:lpstr>Long-Term Care Needs</vt:lpstr>
      <vt:lpstr>PowerPoint Presentation</vt:lpstr>
      <vt:lpstr>Medicaid</vt:lpstr>
      <vt:lpstr>What does Community Medicaid pay for? </vt:lpstr>
      <vt:lpstr>Types of Community Medicaid</vt:lpstr>
      <vt:lpstr>Community Medicaid 2022 Income and Asset Limits</vt:lpstr>
      <vt:lpstr>Exempt Assets</vt:lpstr>
      <vt:lpstr>Financial Eligibility for Medicaid</vt:lpstr>
      <vt:lpstr>Case Study: John Needs Medicaid</vt:lpstr>
      <vt:lpstr>John’s Income and Resources</vt:lpstr>
      <vt:lpstr>Transferring Assets to Qualify For Community Medicaid</vt:lpstr>
      <vt:lpstr>Irrevocable Trusts</vt:lpstr>
      <vt:lpstr>John’s Medicaid  Eligibility Plan</vt:lpstr>
      <vt:lpstr>Medicaid Application Process Changes</vt:lpstr>
      <vt:lpstr>What to do with excess income?</vt:lpstr>
      <vt:lpstr>What is a Medicaid Spend-down?</vt:lpstr>
      <vt:lpstr>John’s Income Spend-Down</vt:lpstr>
      <vt:lpstr>How to Spend-down Excess Income:</vt:lpstr>
      <vt:lpstr>What is a Pooled Trust?</vt:lpstr>
      <vt:lpstr>How it Works?</vt:lpstr>
      <vt:lpstr>John’s Pooled Trust</vt:lpstr>
      <vt:lpstr>Trust Administration</vt:lpstr>
      <vt:lpstr>What can the trust pay for?</vt:lpstr>
      <vt:lpstr>Common Disbursement Requests</vt:lpstr>
      <vt:lpstr>What can John’s trust pay for?</vt:lpstr>
      <vt:lpstr>Medicaid Recertifications Resume in 2023</vt:lpstr>
      <vt:lpstr>What to do to prepare?</vt:lpstr>
      <vt:lpstr>Resources from NYS DOH/Medicaid</vt:lpstr>
      <vt:lpstr>Questions? 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Herzog Webinar Title</dc:title>
  <dc:creator>Melissa Ward</dc:creator>
  <cp:lastModifiedBy>Sarah Grimes</cp:lastModifiedBy>
  <cp:revision>52</cp:revision>
  <dcterms:created xsi:type="dcterms:W3CDTF">2020-10-29T21:09:00Z</dcterms:created>
  <dcterms:modified xsi:type="dcterms:W3CDTF">2023-03-15T18:35:24Z</dcterms:modified>
</cp:coreProperties>
</file>