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1" r:id="rId5"/>
    <p:sldMasterId id="2147484462" r:id="rId6"/>
  </p:sldMasterIdLst>
  <p:notesMasterIdLst>
    <p:notesMasterId r:id="rId37"/>
  </p:notesMasterIdLst>
  <p:handoutMasterIdLst>
    <p:handoutMasterId r:id="rId38"/>
  </p:handoutMasterIdLst>
  <p:sldIdLst>
    <p:sldId id="564" r:id="rId7"/>
    <p:sldId id="565" r:id="rId8"/>
    <p:sldId id="726" r:id="rId9"/>
    <p:sldId id="727" r:id="rId10"/>
    <p:sldId id="725" r:id="rId11"/>
    <p:sldId id="721" r:id="rId12"/>
    <p:sldId id="724" r:id="rId13"/>
    <p:sldId id="728" r:id="rId14"/>
    <p:sldId id="713" r:id="rId15"/>
    <p:sldId id="597" r:id="rId16"/>
    <p:sldId id="716" r:id="rId17"/>
    <p:sldId id="572" r:id="rId18"/>
    <p:sldId id="729" r:id="rId19"/>
    <p:sldId id="714" r:id="rId20"/>
    <p:sldId id="568" r:id="rId21"/>
    <p:sldId id="730" r:id="rId22"/>
    <p:sldId id="575" r:id="rId23"/>
    <p:sldId id="569" r:id="rId24"/>
    <p:sldId id="573" r:id="rId25"/>
    <p:sldId id="577" r:id="rId26"/>
    <p:sldId id="589" r:id="rId27"/>
    <p:sldId id="594" r:id="rId28"/>
    <p:sldId id="590" r:id="rId29"/>
    <p:sldId id="593" r:id="rId30"/>
    <p:sldId id="592" r:id="rId31"/>
    <p:sldId id="591" r:id="rId32"/>
    <p:sldId id="717" r:id="rId33"/>
    <p:sldId id="596" r:id="rId34"/>
    <p:sldId id="579" r:id="rId35"/>
    <p:sldId id="563" r:id="rId36"/>
  </p:sldIdLst>
  <p:sldSz cx="12192000" cy="6858000"/>
  <p:notesSz cx="7010400" cy="92964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CCF"/>
    <a:srgbClr val="333399"/>
    <a:srgbClr val="000066"/>
    <a:srgbClr val="C0C0C0"/>
    <a:srgbClr val="DDDDDD"/>
    <a:srgbClr val="0000FF"/>
    <a:srgbClr val="96969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7719" autoAdjust="0"/>
  </p:normalViewPr>
  <p:slideViewPr>
    <p:cSldViewPr snapToGrid="0">
      <p:cViewPr varScale="1">
        <p:scale>
          <a:sx n="48" d="100"/>
          <a:sy n="48" d="100"/>
        </p:scale>
        <p:origin x="148" y="212"/>
      </p:cViewPr>
      <p:guideLst>
        <p:guide orient="horz" pos="2160"/>
        <p:guide pos="3840"/>
      </p:guideLst>
    </p:cSldViewPr>
  </p:slideViewPr>
  <p:outlineViewPr>
    <p:cViewPr>
      <p:scale>
        <a:sx n="33" d="100"/>
        <a:sy n="33" d="100"/>
      </p:scale>
      <p:origin x="0" y="1284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202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_rels/data2.xml.rels><?xml version="1.0" encoding="UTF-8" standalone="yes"?>
<Relationships xmlns="http://schemas.openxmlformats.org/package/2006/relationships"><Relationship Id="rId3" Type="http://schemas.openxmlformats.org/officeDocument/2006/relationships/hyperlink" Target="https://www.va.gov/vaforms/medical/pdf/1010EZ-fillable.pdf" TargetMode="External"/><Relationship Id="rId2" Type="http://schemas.openxmlformats.org/officeDocument/2006/relationships/hyperlink" Target="https://www.vets.gov/health-care/apply/" TargetMode="External"/><Relationship Id="rId1" Type="http://schemas.openxmlformats.org/officeDocument/2006/relationships/hyperlink" Target="https://www.albany.va.gov/patients/eligibility.asp" TargetMode="External"/></Relationships>
</file>

<file path=ppt/diagrams/_rels/data9.xml.rels><?xml version="1.0" encoding="UTF-8" standalone="yes"?>
<Relationships xmlns="http://schemas.openxmlformats.org/package/2006/relationships"><Relationship Id="rId3" Type="http://schemas.openxmlformats.org/officeDocument/2006/relationships/hyperlink" Target="mailto:Marykate.Monroe@va.gov" TargetMode="External"/><Relationship Id="rId2" Type="http://schemas.openxmlformats.org/officeDocument/2006/relationships/hyperlink" Target="mailto:Andrea.Hubalek@va.gov" TargetMode="External"/><Relationship Id="rId1" Type="http://schemas.openxmlformats.org/officeDocument/2006/relationships/hyperlink" Target="http://www.va.gov/"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va.gov/vaforms/medical/pdf/1010EZ-fillable.pdf" TargetMode="External"/><Relationship Id="rId2" Type="http://schemas.openxmlformats.org/officeDocument/2006/relationships/hyperlink" Target="https://www.vets.gov/health-care/apply/" TargetMode="External"/><Relationship Id="rId1" Type="http://schemas.openxmlformats.org/officeDocument/2006/relationships/hyperlink" Target="https://www.albany.va.gov/patients/eligibility.asp"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mailto:Marykate.Monroe@va.gov" TargetMode="External"/><Relationship Id="rId2" Type="http://schemas.openxmlformats.org/officeDocument/2006/relationships/hyperlink" Target="mailto:Andrea.Hubalek@va.gov" TargetMode="External"/><Relationship Id="rId1" Type="http://schemas.openxmlformats.org/officeDocument/2006/relationships/hyperlink" Target="http://www.va.gov/"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F032D-1040-4583-821E-750CA6BA75E9}"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09C9727E-34A7-45F4-B76A-4BB7D22C510B}">
      <dgm:prSet/>
      <dgm:spPr/>
      <dgm:t>
        <a:bodyPr/>
        <a:lstStyle/>
        <a:p>
          <a:r>
            <a:rPr lang="en-US"/>
            <a:t>Veterans Benefits Administration</a:t>
          </a:r>
        </a:p>
      </dgm:t>
    </dgm:pt>
    <dgm:pt modelId="{6AFA1A84-C82B-4DE5-9E95-E5794CCA1E7D}" type="parTrans" cxnId="{EE996C19-E7FE-45DE-A9B1-A266CE1F9AB5}">
      <dgm:prSet/>
      <dgm:spPr/>
      <dgm:t>
        <a:bodyPr/>
        <a:lstStyle/>
        <a:p>
          <a:endParaRPr lang="en-US"/>
        </a:p>
      </dgm:t>
    </dgm:pt>
    <dgm:pt modelId="{8F4AAC40-D5C5-49CF-BEDB-44EDA0C4CAFC}" type="sibTrans" cxnId="{EE996C19-E7FE-45DE-A9B1-A266CE1F9AB5}">
      <dgm:prSet/>
      <dgm:spPr/>
      <dgm:t>
        <a:bodyPr/>
        <a:lstStyle/>
        <a:p>
          <a:endParaRPr lang="en-US"/>
        </a:p>
      </dgm:t>
    </dgm:pt>
    <dgm:pt modelId="{C4FAFB79-11C4-4C86-A1F9-732F8CCC81D6}">
      <dgm:prSet/>
      <dgm:spPr/>
      <dgm:t>
        <a:bodyPr/>
        <a:lstStyle/>
        <a:p>
          <a:r>
            <a:rPr lang="en-US"/>
            <a:t>Veterans Health Administration</a:t>
          </a:r>
        </a:p>
      </dgm:t>
    </dgm:pt>
    <dgm:pt modelId="{D9347ABE-B348-4205-84C9-214E3A56653A}" type="parTrans" cxnId="{EA9461EC-7270-4C61-962E-306DA3439759}">
      <dgm:prSet/>
      <dgm:spPr/>
      <dgm:t>
        <a:bodyPr/>
        <a:lstStyle/>
        <a:p>
          <a:endParaRPr lang="en-US"/>
        </a:p>
      </dgm:t>
    </dgm:pt>
    <dgm:pt modelId="{CB402C7B-F3F6-4D44-8CDE-2D52B38084F1}" type="sibTrans" cxnId="{EA9461EC-7270-4C61-962E-306DA3439759}">
      <dgm:prSet/>
      <dgm:spPr/>
      <dgm:t>
        <a:bodyPr/>
        <a:lstStyle/>
        <a:p>
          <a:endParaRPr lang="en-US"/>
        </a:p>
      </dgm:t>
    </dgm:pt>
    <dgm:pt modelId="{420CEE79-8227-435E-B1D1-5A63EFAEE409}">
      <dgm:prSet/>
      <dgm:spPr/>
      <dgm:t>
        <a:bodyPr/>
        <a:lstStyle/>
        <a:p>
          <a:r>
            <a:rPr lang="en-US"/>
            <a:t>National Cemetery</a:t>
          </a:r>
        </a:p>
      </dgm:t>
    </dgm:pt>
    <dgm:pt modelId="{F2B1F1E4-2738-4A6E-AA58-DECE1C631C54}" type="parTrans" cxnId="{3438C220-8995-4452-A237-2C723A474CF2}">
      <dgm:prSet/>
      <dgm:spPr/>
      <dgm:t>
        <a:bodyPr/>
        <a:lstStyle/>
        <a:p>
          <a:endParaRPr lang="en-US"/>
        </a:p>
      </dgm:t>
    </dgm:pt>
    <dgm:pt modelId="{228FA782-59EB-4712-94E7-E7649FA8D540}" type="sibTrans" cxnId="{3438C220-8995-4452-A237-2C723A474CF2}">
      <dgm:prSet/>
      <dgm:spPr/>
      <dgm:t>
        <a:bodyPr/>
        <a:lstStyle/>
        <a:p>
          <a:endParaRPr lang="en-US"/>
        </a:p>
      </dgm:t>
    </dgm:pt>
    <dgm:pt modelId="{F3F1F4A9-5425-4026-A2E9-BF8320BCA105}" type="pres">
      <dgm:prSet presAssocID="{128F032D-1040-4583-821E-750CA6BA75E9}" presName="linear" presStyleCnt="0">
        <dgm:presLayoutVars>
          <dgm:animLvl val="lvl"/>
          <dgm:resizeHandles val="exact"/>
        </dgm:presLayoutVars>
      </dgm:prSet>
      <dgm:spPr/>
    </dgm:pt>
    <dgm:pt modelId="{F56C3204-B66C-4B59-8FBC-CC6679A5F043}" type="pres">
      <dgm:prSet presAssocID="{09C9727E-34A7-45F4-B76A-4BB7D22C510B}" presName="parentText" presStyleLbl="node1" presStyleIdx="0" presStyleCnt="3">
        <dgm:presLayoutVars>
          <dgm:chMax val="0"/>
          <dgm:bulletEnabled val="1"/>
        </dgm:presLayoutVars>
      </dgm:prSet>
      <dgm:spPr/>
    </dgm:pt>
    <dgm:pt modelId="{828FD264-71C5-4344-BC3C-E1A8AC867536}" type="pres">
      <dgm:prSet presAssocID="{8F4AAC40-D5C5-49CF-BEDB-44EDA0C4CAFC}" presName="spacer" presStyleCnt="0"/>
      <dgm:spPr/>
    </dgm:pt>
    <dgm:pt modelId="{2A60B309-1258-4F6C-8A71-DB31BAF1543F}" type="pres">
      <dgm:prSet presAssocID="{C4FAFB79-11C4-4C86-A1F9-732F8CCC81D6}" presName="parentText" presStyleLbl="node1" presStyleIdx="1" presStyleCnt="3">
        <dgm:presLayoutVars>
          <dgm:chMax val="0"/>
          <dgm:bulletEnabled val="1"/>
        </dgm:presLayoutVars>
      </dgm:prSet>
      <dgm:spPr/>
    </dgm:pt>
    <dgm:pt modelId="{16A0BFAC-F584-4FC7-B30E-2F93655BF752}" type="pres">
      <dgm:prSet presAssocID="{CB402C7B-F3F6-4D44-8CDE-2D52B38084F1}" presName="spacer" presStyleCnt="0"/>
      <dgm:spPr/>
    </dgm:pt>
    <dgm:pt modelId="{413B57CB-3722-4CB8-8BE0-86648569664E}" type="pres">
      <dgm:prSet presAssocID="{420CEE79-8227-435E-B1D1-5A63EFAEE409}" presName="parentText" presStyleLbl="node1" presStyleIdx="2" presStyleCnt="3">
        <dgm:presLayoutVars>
          <dgm:chMax val="0"/>
          <dgm:bulletEnabled val="1"/>
        </dgm:presLayoutVars>
      </dgm:prSet>
      <dgm:spPr/>
    </dgm:pt>
  </dgm:ptLst>
  <dgm:cxnLst>
    <dgm:cxn modelId="{EE996C19-E7FE-45DE-A9B1-A266CE1F9AB5}" srcId="{128F032D-1040-4583-821E-750CA6BA75E9}" destId="{09C9727E-34A7-45F4-B76A-4BB7D22C510B}" srcOrd="0" destOrd="0" parTransId="{6AFA1A84-C82B-4DE5-9E95-E5794CCA1E7D}" sibTransId="{8F4AAC40-D5C5-49CF-BEDB-44EDA0C4CAFC}"/>
    <dgm:cxn modelId="{3438C220-8995-4452-A237-2C723A474CF2}" srcId="{128F032D-1040-4583-821E-750CA6BA75E9}" destId="{420CEE79-8227-435E-B1D1-5A63EFAEE409}" srcOrd="2" destOrd="0" parTransId="{F2B1F1E4-2738-4A6E-AA58-DECE1C631C54}" sibTransId="{228FA782-59EB-4712-94E7-E7649FA8D540}"/>
    <dgm:cxn modelId="{82588268-33C7-4FF4-B8D0-1957D583490C}" type="presOf" srcId="{128F032D-1040-4583-821E-750CA6BA75E9}" destId="{F3F1F4A9-5425-4026-A2E9-BF8320BCA105}" srcOrd="0" destOrd="0" presId="urn:microsoft.com/office/officeart/2005/8/layout/vList2"/>
    <dgm:cxn modelId="{7B8A5871-63FF-4B52-898C-A45D8668A18B}" type="presOf" srcId="{09C9727E-34A7-45F4-B76A-4BB7D22C510B}" destId="{F56C3204-B66C-4B59-8FBC-CC6679A5F043}" srcOrd="0" destOrd="0" presId="urn:microsoft.com/office/officeart/2005/8/layout/vList2"/>
    <dgm:cxn modelId="{012D778C-D2A9-4A18-81BF-D0676D2E1B78}" type="presOf" srcId="{C4FAFB79-11C4-4C86-A1F9-732F8CCC81D6}" destId="{2A60B309-1258-4F6C-8A71-DB31BAF1543F}" srcOrd="0" destOrd="0" presId="urn:microsoft.com/office/officeart/2005/8/layout/vList2"/>
    <dgm:cxn modelId="{2B2EDD95-DACA-44AE-B3C0-4AD3CA84D63A}" type="presOf" srcId="{420CEE79-8227-435E-B1D1-5A63EFAEE409}" destId="{413B57CB-3722-4CB8-8BE0-86648569664E}" srcOrd="0" destOrd="0" presId="urn:microsoft.com/office/officeart/2005/8/layout/vList2"/>
    <dgm:cxn modelId="{EA9461EC-7270-4C61-962E-306DA3439759}" srcId="{128F032D-1040-4583-821E-750CA6BA75E9}" destId="{C4FAFB79-11C4-4C86-A1F9-732F8CCC81D6}" srcOrd="1" destOrd="0" parTransId="{D9347ABE-B348-4205-84C9-214E3A56653A}" sibTransId="{CB402C7B-F3F6-4D44-8CDE-2D52B38084F1}"/>
    <dgm:cxn modelId="{497FB8E5-0138-4C38-B0E5-CAABB17BC5DD}" type="presParOf" srcId="{F3F1F4A9-5425-4026-A2E9-BF8320BCA105}" destId="{F56C3204-B66C-4B59-8FBC-CC6679A5F043}" srcOrd="0" destOrd="0" presId="urn:microsoft.com/office/officeart/2005/8/layout/vList2"/>
    <dgm:cxn modelId="{946FB365-E7DC-43C3-81A8-6567ED60F87E}" type="presParOf" srcId="{F3F1F4A9-5425-4026-A2E9-BF8320BCA105}" destId="{828FD264-71C5-4344-BC3C-E1A8AC867536}" srcOrd="1" destOrd="0" presId="urn:microsoft.com/office/officeart/2005/8/layout/vList2"/>
    <dgm:cxn modelId="{1ED56B7C-0F08-4CA5-9744-0696B3A588F9}" type="presParOf" srcId="{F3F1F4A9-5425-4026-A2E9-BF8320BCA105}" destId="{2A60B309-1258-4F6C-8A71-DB31BAF1543F}" srcOrd="2" destOrd="0" presId="urn:microsoft.com/office/officeart/2005/8/layout/vList2"/>
    <dgm:cxn modelId="{611B09C8-E249-4810-BC42-1FC37B0FF003}" type="presParOf" srcId="{F3F1F4A9-5425-4026-A2E9-BF8320BCA105}" destId="{16A0BFAC-F584-4FC7-B30E-2F93655BF752}" srcOrd="3" destOrd="0" presId="urn:microsoft.com/office/officeart/2005/8/layout/vList2"/>
    <dgm:cxn modelId="{8742E338-1F07-46A2-AE3B-2727C4FB5B8D}" type="presParOf" srcId="{F3F1F4A9-5425-4026-A2E9-BF8320BCA105}" destId="{413B57CB-3722-4CB8-8BE0-8664856966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DB2737-8A30-40B3-A7FF-01F6DD4B437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7520377-9147-4504-B449-AD7DAA65AB64}">
      <dgm:prSet/>
      <dgm:spPr/>
      <dgm:t>
        <a:bodyPr/>
        <a:lstStyle/>
        <a:p>
          <a:r>
            <a:rPr lang="en-US"/>
            <a:t>How to become a patient at the Albany VA or Community Clinic </a:t>
          </a:r>
          <a:r>
            <a:rPr lang="en-US" u="sng">
              <a:hlinkClick xmlns:r="http://schemas.openxmlformats.org/officeDocument/2006/relationships" r:id="rId1"/>
            </a:rPr>
            <a:t>https://www.albany.va.gov/patients/eligibility.asp</a:t>
          </a:r>
          <a:endParaRPr lang="en-US"/>
        </a:p>
      </dgm:t>
    </dgm:pt>
    <dgm:pt modelId="{732F3F15-F8FA-4FA6-8FB8-A2ED335B3D88}" type="parTrans" cxnId="{D330D011-14CD-4D7D-B6FF-98A8C74D389B}">
      <dgm:prSet/>
      <dgm:spPr/>
      <dgm:t>
        <a:bodyPr/>
        <a:lstStyle/>
        <a:p>
          <a:endParaRPr lang="en-US"/>
        </a:p>
      </dgm:t>
    </dgm:pt>
    <dgm:pt modelId="{1D14F261-E485-4141-B495-DC9E8682C6BA}" type="sibTrans" cxnId="{D330D011-14CD-4D7D-B6FF-98A8C74D389B}">
      <dgm:prSet/>
      <dgm:spPr/>
      <dgm:t>
        <a:bodyPr/>
        <a:lstStyle/>
        <a:p>
          <a:endParaRPr lang="en-US"/>
        </a:p>
      </dgm:t>
    </dgm:pt>
    <dgm:pt modelId="{1AEA10DE-CCB9-412D-A4E6-F42454D1D161}">
      <dgm:prSet/>
      <dgm:spPr/>
      <dgm:t>
        <a:bodyPr/>
        <a:lstStyle/>
        <a:p>
          <a:r>
            <a:rPr lang="en-US"/>
            <a:t>Online Application </a:t>
          </a:r>
          <a:r>
            <a:rPr lang="en-US" u="sng">
              <a:hlinkClick xmlns:r="http://schemas.openxmlformats.org/officeDocument/2006/relationships" r:id="rId2"/>
            </a:rPr>
            <a:t>https://www.vets.gov/health-care/apply/</a:t>
          </a:r>
          <a:endParaRPr lang="en-US"/>
        </a:p>
      </dgm:t>
    </dgm:pt>
    <dgm:pt modelId="{62982FDA-A335-48C0-B6DE-C0F924E17855}" type="parTrans" cxnId="{8283F083-3893-4037-BD5F-F5F60E281E33}">
      <dgm:prSet/>
      <dgm:spPr/>
      <dgm:t>
        <a:bodyPr/>
        <a:lstStyle/>
        <a:p>
          <a:endParaRPr lang="en-US"/>
        </a:p>
      </dgm:t>
    </dgm:pt>
    <dgm:pt modelId="{9387AFAF-C8DB-46A4-AE78-1BE269DE24F3}" type="sibTrans" cxnId="{8283F083-3893-4037-BD5F-F5F60E281E33}">
      <dgm:prSet/>
      <dgm:spPr/>
      <dgm:t>
        <a:bodyPr/>
        <a:lstStyle/>
        <a:p>
          <a:endParaRPr lang="en-US"/>
        </a:p>
      </dgm:t>
    </dgm:pt>
    <dgm:pt modelId="{7CB977F9-A5AD-401A-B372-C9673748930B}">
      <dgm:prSet/>
      <dgm:spPr/>
      <dgm:t>
        <a:bodyPr/>
        <a:lstStyle/>
        <a:p>
          <a:r>
            <a:rPr lang="en-US"/>
            <a:t>Application Form </a:t>
          </a:r>
          <a:r>
            <a:rPr lang="en-US" u="sng">
              <a:hlinkClick xmlns:r="http://schemas.openxmlformats.org/officeDocument/2006/relationships" r:id="rId3"/>
            </a:rPr>
            <a:t>https://www.va.gov/vaforms/medical/pdf/1010EZ-fillable.pdf</a:t>
          </a:r>
          <a:endParaRPr lang="en-US"/>
        </a:p>
      </dgm:t>
    </dgm:pt>
    <dgm:pt modelId="{CC4B9B33-3D7C-41AA-B4DE-4744CEAD8A80}" type="parTrans" cxnId="{AEEFD033-9A9E-4E6C-9887-DEFB254D385A}">
      <dgm:prSet/>
      <dgm:spPr/>
      <dgm:t>
        <a:bodyPr/>
        <a:lstStyle/>
        <a:p>
          <a:endParaRPr lang="en-US"/>
        </a:p>
      </dgm:t>
    </dgm:pt>
    <dgm:pt modelId="{CD00BA7C-D9ED-4F98-9FA6-B7E29D03C9CA}" type="sibTrans" cxnId="{AEEFD033-9A9E-4E6C-9887-DEFB254D385A}">
      <dgm:prSet/>
      <dgm:spPr/>
      <dgm:t>
        <a:bodyPr/>
        <a:lstStyle/>
        <a:p>
          <a:endParaRPr lang="en-US"/>
        </a:p>
      </dgm:t>
    </dgm:pt>
    <dgm:pt modelId="{F418EC3C-E9DD-49C2-8C9A-7F2F81CF600C}">
      <dgm:prSet/>
      <dgm:spPr/>
      <dgm:t>
        <a:bodyPr/>
        <a:lstStyle/>
        <a:p>
          <a:r>
            <a:rPr lang="en-US" dirty="0"/>
            <a:t>Our local Veterans Service Center is located at 113 Holland Ave in Albany, NY (across from AMC) on the 1</a:t>
          </a:r>
          <a:r>
            <a:rPr lang="en-US" baseline="30000" dirty="0"/>
            <a:t>st</a:t>
          </a:r>
          <a:r>
            <a:rPr lang="en-US" dirty="0"/>
            <a:t> floor.</a:t>
          </a:r>
        </a:p>
        <a:p>
          <a:r>
            <a:rPr lang="en-US" dirty="0"/>
            <a:t>518-626-6745</a:t>
          </a:r>
        </a:p>
      </dgm:t>
    </dgm:pt>
    <dgm:pt modelId="{73EA104B-4DF1-4DC8-B9EA-918E6AA81D7F}" type="parTrans" cxnId="{F2B8EBE9-D2C8-4D36-AACF-B17AF1C9394F}">
      <dgm:prSet/>
      <dgm:spPr/>
      <dgm:t>
        <a:bodyPr/>
        <a:lstStyle/>
        <a:p>
          <a:endParaRPr lang="en-US"/>
        </a:p>
      </dgm:t>
    </dgm:pt>
    <dgm:pt modelId="{360F107C-8E9C-4933-A029-E3EB5DABD331}" type="sibTrans" cxnId="{F2B8EBE9-D2C8-4D36-AACF-B17AF1C9394F}">
      <dgm:prSet/>
      <dgm:spPr/>
      <dgm:t>
        <a:bodyPr/>
        <a:lstStyle/>
        <a:p>
          <a:endParaRPr lang="en-US"/>
        </a:p>
      </dgm:t>
    </dgm:pt>
    <dgm:pt modelId="{93C512CF-4171-4F70-AD5C-75AB9176D9A4}">
      <dgm:prSet/>
      <dgm:spPr/>
      <dgm:t>
        <a:bodyPr/>
        <a:lstStyle/>
        <a:p>
          <a:endParaRPr lang="en-US" dirty="0"/>
        </a:p>
      </dgm:t>
    </dgm:pt>
    <dgm:pt modelId="{C61168D8-785D-4DD8-A0C8-70D212121333}" type="parTrans" cxnId="{9C704842-CA8F-4163-8D53-34F2A7037911}">
      <dgm:prSet/>
      <dgm:spPr/>
      <dgm:t>
        <a:bodyPr/>
        <a:lstStyle/>
        <a:p>
          <a:endParaRPr lang="en-US"/>
        </a:p>
      </dgm:t>
    </dgm:pt>
    <dgm:pt modelId="{06157DD7-BD05-4EC4-BB19-0278FC771742}" type="sibTrans" cxnId="{9C704842-CA8F-4163-8D53-34F2A7037911}">
      <dgm:prSet/>
      <dgm:spPr/>
      <dgm:t>
        <a:bodyPr/>
        <a:lstStyle/>
        <a:p>
          <a:endParaRPr lang="en-US"/>
        </a:p>
      </dgm:t>
    </dgm:pt>
    <dgm:pt modelId="{4C055E30-7EC2-43C7-B032-88937C999E08}" type="pres">
      <dgm:prSet presAssocID="{2BDB2737-8A30-40B3-A7FF-01F6DD4B4378}" presName="linear" presStyleCnt="0">
        <dgm:presLayoutVars>
          <dgm:animLvl val="lvl"/>
          <dgm:resizeHandles val="exact"/>
        </dgm:presLayoutVars>
      </dgm:prSet>
      <dgm:spPr/>
    </dgm:pt>
    <dgm:pt modelId="{4C854546-FA41-4511-A7BD-B04F2E231B71}" type="pres">
      <dgm:prSet presAssocID="{17520377-9147-4504-B449-AD7DAA65AB64}" presName="parentText" presStyleLbl="node1" presStyleIdx="0" presStyleCnt="4">
        <dgm:presLayoutVars>
          <dgm:chMax val="0"/>
          <dgm:bulletEnabled val="1"/>
        </dgm:presLayoutVars>
      </dgm:prSet>
      <dgm:spPr/>
    </dgm:pt>
    <dgm:pt modelId="{601BE6D4-349B-4A39-AEED-8A89BA830FEF}" type="pres">
      <dgm:prSet presAssocID="{1D14F261-E485-4141-B495-DC9E8682C6BA}" presName="spacer" presStyleCnt="0"/>
      <dgm:spPr/>
    </dgm:pt>
    <dgm:pt modelId="{C2899152-ED69-4DBE-BC4A-DCF8A28A4AA8}" type="pres">
      <dgm:prSet presAssocID="{1AEA10DE-CCB9-412D-A4E6-F42454D1D161}" presName="parentText" presStyleLbl="node1" presStyleIdx="1" presStyleCnt="4">
        <dgm:presLayoutVars>
          <dgm:chMax val="0"/>
          <dgm:bulletEnabled val="1"/>
        </dgm:presLayoutVars>
      </dgm:prSet>
      <dgm:spPr/>
    </dgm:pt>
    <dgm:pt modelId="{8EE18627-8B3A-49C4-B1B4-348392FE8935}" type="pres">
      <dgm:prSet presAssocID="{9387AFAF-C8DB-46A4-AE78-1BE269DE24F3}" presName="spacer" presStyleCnt="0"/>
      <dgm:spPr/>
    </dgm:pt>
    <dgm:pt modelId="{7078EF1E-74B1-4A1F-9B5F-9248166D7ACE}" type="pres">
      <dgm:prSet presAssocID="{7CB977F9-A5AD-401A-B372-C9673748930B}" presName="parentText" presStyleLbl="node1" presStyleIdx="2" presStyleCnt="4">
        <dgm:presLayoutVars>
          <dgm:chMax val="0"/>
          <dgm:bulletEnabled val="1"/>
        </dgm:presLayoutVars>
      </dgm:prSet>
      <dgm:spPr/>
    </dgm:pt>
    <dgm:pt modelId="{D42B7390-E1AF-4A70-A5DC-DC674ADD6DB0}" type="pres">
      <dgm:prSet presAssocID="{CD00BA7C-D9ED-4F98-9FA6-B7E29D03C9CA}" presName="spacer" presStyleCnt="0"/>
      <dgm:spPr/>
    </dgm:pt>
    <dgm:pt modelId="{84599F16-D19D-4A7E-8EFE-D5857B2F8913}" type="pres">
      <dgm:prSet presAssocID="{F418EC3C-E9DD-49C2-8C9A-7F2F81CF600C}" presName="parentText" presStyleLbl="node1" presStyleIdx="3" presStyleCnt="4">
        <dgm:presLayoutVars>
          <dgm:chMax val="0"/>
          <dgm:bulletEnabled val="1"/>
        </dgm:presLayoutVars>
      </dgm:prSet>
      <dgm:spPr/>
    </dgm:pt>
    <dgm:pt modelId="{8E66DB22-093D-46C2-ACEA-A2C2ABD8A18C}" type="pres">
      <dgm:prSet presAssocID="{F418EC3C-E9DD-49C2-8C9A-7F2F81CF600C}" presName="childText" presStyleLbl="revTx" presStyleIdx="0" presStyleCnt="1">
        <dgm:presLayoutVars>
          <dgm:bulletEnabled val="1"/>
        </dgm:presLayoutVars>
      </dgm:prSet>
      <dgm:spPr/>
    </dgm:pt>
  </dgm:ptLst>
  <dgm:cxnLst>
    <dgm:cxn modelId="{D330D011-14CD-4D7D-B6FF-98A8C74D389B}" srcId="{2BDB2737-8A30-40B3-A7FF-01F6DD4B4378}" destId="{17520377-9147-4504-B449-AD7DAA65AB64}" srcOrd="0" destOrd="0" parTransId="{732F3F15-F8FA-4FA6-8FB8-A2ED335B3D88}" sibTransId="{1D14F261-E485-4141-B495-DC9E8682C6BA}"/>
    <dgm:cxn modelId="{80079424-78E2-4DD4-8DCA-4716887CA03C}" type="presOf" srcId="{1AEA10DE-CCB9-412D-A4E6-F42454D1D161}" destId="{C2899152-ED69-4DBE-BC4A-DCF8A28A4AA8}" srcOrd="0" destOrd="0" presId="urn:microsoft.com/office/officeart/2005/8/layout/vList2"/>
    <dgm:cxn modelId="{AEEFD033-9A9E-4E6C-9887-DEFB254D385A}" srcId="{2BDB2737-8A30-40B3-A7FF-01F6DD4B4378}" destId="{7CB977F9-A5AD-401A-B372-C9673748930B}" srcOrd="2" destOrd="0" parTransId="{CC4B9B33-3D7C-41AA-B4DE-4744CEAD8A80}" sibTransId="{CD00BA7C-D9ED-4F98-9FA6-B7E29D03C9CA}"/>
    <dgm:cxn modelId="{9C704842-CA8F-4163-8D53-34F2A7037911}" srcId="{F418EC3C-E9DD-49C2-8C9A-7F2F81CF600C}" destId="{93C512CF-4171-4F70-AD5C-75AB9176D9A4}" srcOrd="0" destOrd="0" parTransId="{C61168D8-785D-4DD8-A0C8-70D212121333}" sibTransId="{06157DD7-BD05-4EC4-BB19-0278FC771742}"/>
    <dgm:cxn modelId="{75D0C749-81F0-4B2A-83B8-D06148FCA315}" type="presOf" srcId="{7CB977F9-A5AD-401A-B372-C9673748930B}" destId="{7078EF1E-74B1-4A1F-9B5F-9248166D7ACE}" srcOrd="0" destOrd="0" presId="urn:microsoft.com/office/officeart/2005/8/layout/vList2"/>
    <dgm:cxn modelId="{A057056F-337C-47A3-B32B-3CFC6B86846D}" type="presOf" srcId="{93C512CF-4171-4F70-AD5C-75AB9176D9A4}" destId="{8E66DB22-093D-46C2-ACEA-A2C2ABD8A18C}" srcOrd="0" destOrd="0" presId="urn:microsoft.com/office/officeart/2005/8/layout/vList2"/>
    <dgm:cxn modelId="{8283F083-3893-4037-BD5F-F5F60E281E33}" srcId="{2BDB2737-8A30-40B3-A7FF-01F6DD4B4378}" destId="{1AEA10DE-CCB9-412D-A4E6-F42454D1D161}" srcOrd="1" destOrd="0" parTransId="{62982FDA-A335-48C0-B6DE-C0F924E17855}" sibTransId="{9387AFAF-C8DB-46A4-AE78-1BE269DE24F3}"/>
    <dgm:cxn modelId="{2E7FA9A7-ED25-4D92-AC6D-5D44D3E2E452}" type="presOf" srcId="{F418EC3C-E9DD-49C2-8C9A-7F2F81CF600C}" destId="{84599F16-D19D-4A7E-8EFE-D5857B2F8913}" srcOrd="0" destOrd="0" presId="urn:microsoft.com/office/officeart/2005/8/layout/vList2"/>
    <dgm:cxn modelId="{C13ABFC8-4DD2-4096-812A-76DB5FF0CEC4}" type="presOf" srcId="{2BDB2737-8A30-40B3-A7FF-01F6DD4B4378}" destId="{4C055E30-7EC2-43C7-B032-88937C999E08}" srcOrd="0" destOrd="0" presId="urn:microsoft.com/office/officeart/2005/8/layout/vList2"/>
    <dgm:cxn modelId="{8BD9ABE8-75E9-407E-AD6F-E873C744800E}" type="presOf" srcId="{17520377-9147-4504-B449-AD7DAA65AB64}" destId="{4C854546-FA41-4511-A7BD-B04F2E231B71}" srcOrd="0" destOrd="0" presId="urn:microsoft.com/office/officeart/2005/8/layout/vList2"/>
    <dgm:cxn modelId="{F2B8EBE9-D2C8-4D36-AACF-B17AF1C9394F}" srcId="{2BDB2737-8A30-40B3-A7FF-01F6DD4B4378}" destId="{F418EC3C-E9DD-49C2-8C9A-7F2F81CF600C}" srcOrd="3" destOrd="0" parTransId="{73EA104B-4DF1-4DC8-B9EA-918E6AA81D7F}" sibTransId="{360F107C-8E9C-4933-A029-E3EB5DABD331}"/>
    <dgm:cxn modelId="{CF5E4A84-EBCF-4EB9-A77A-0609E309B2CB}" type="presParOf" srcId="{4C055E30-7EC2-43C7-B032-88937C999E08}" destId="{4C854546-FA41-4511-A7BD-B04F2E231B71}" srcOrd="0" destOrd="0" presId="urn:microsoft.com/office/officeart/2005/8/layout/vList2"/>
    <dgm:cxn modelId="{0A656C02-D088-408B-AAA2-F1F4915EA491}" type="presParOf" srcId="{4C055E30-7EC2-43C7-B032-88937C999E08}" destId="{601BE6D4-349B-4A39-AEED-8A89BA830FEF}" srcOrd="1" destOrd="0" presId="urn:microsoft.com/office/officeart/2005/8/layout/vList2"/>
    <dgm:cxn modelId="{058DBDC9-6731-4AA3-90A5-68D651D3B1A9}" type="presParOf" srcId="{4C055E30-7EC2-43C7-B032-88937C999E08}" destId="{C2899152-ED69-4DBE-BC4A-DCF8A28A4AA8}" srcOrd="2" destOrd="0" presId="urn:microsoft.com/office/officeart/2005/8/layout/vList2"/>
    <dgm:cxn modelId="{C3A46C9A-7788-45E0-B5B2-69F5221DF2D2}" type="presParOf" srcId="{4C055E30-7EC2-43C7-B032-88937C999E08}" destId="{8EE18627-8B3A-49C4-B1B4-348392FE8935}" srcOrd="3" destOrd="0" presId="urn:microsoft.com/office/officeart/2005/8/layout/vList2"/>
    <dgm:cxn modelId="{87CB9169-D104-428F-89A4-A1F277AA9002}" type="presParOf" srcId="{4C055E30-7EC2-43C7-B032-88937C999E08}" destId="{7078EF1E-74B1-4A1F-9B5F-9248166D7ACE}" srcOrd="4" destOrd="0" presId="urn:microsoft.com/office/officeart/2005/8/layout/vList2"/>
    <dgm:cxn modelId="{C54B7693-B38E-4020-9DF6-239F79323A14}" type="presParOf" srcId="{4C055E30-7EC2-43C7-B032-88937C999E08}" destId="{D42B7390-E1AF-4A70-A5DC-DC674ADD6DB0}" srcOrd="5" destOrd="0" presId="urn:microsoft.com/office/officeart/2005/8/layout/vList2"/>
    <dgm:cxn modelId="{CE6CC19F-9AE4-4CA5-AF8C-4D2EE3CA4412}" type="presParOf" srcId="{4C055E30-7EC2-43C7-B032-88937C999E08}" destId="{84599F16-D19D-4A7E-8EFE-D5857B2F8913}" srcOrd="6" destOrd="0" presId="urn:microsoft.com/office/officeart/2005/8/layout/vList2"/>
    <dgm:cxn modelId="{E9127BD1-4DF7-4386-AE88-0CCBD8440681}" type="presParOf" srcId="{4C055E30-7EC2-43C7-B032-88937C999E08}" destId="{8E66DB22-093D-46C2-ACEA-A2C2ABD8A18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CF6D2-049B-4340-BF26-4710B13642C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4A4F2C5-D25A-4090-912B-9736AF357831}">
      <dgm:prSet/>
      <dgm:spPr/>
      <dgm:t>
        <a:bodyPr/>
        <a:lstStyle/>
        <a:p>
          <a:r>
            <a:rPr lang="en-US"/>
            <a:t>Walk In Clinic (Rapid Access Clinic)</a:t>
          </a:r>
        </a:p>
      </dgm:t>
    </dgm:pt>
    <dgm:pt modelId="{5B444155-DD75-460E-ABB4-B350076EEB30}" type="parTrans" cxnId="{68EA1D2C-2F4F-4EA0-A08C-15D6F6A14D06}">
      <dgm:prSet/>
      <dgm:spPr/>
      <dgm:t>
        <a:bodyPr/>
        <a:lstStyle/>
        <a:p>
          <a:endParaRPr lang="en-US"/>
        </a:p>
      </dgm:t>
    </dgm:pt>
    <dgm:pt modelId="{2962370E-73AC-45BE-9564-0E910261100B}" type="sibTrans" cxnId="{68EA1D2C-2F4F-4EA0-A08C-15D6F6A14D06}">
      <dgm:prSet/>
      <dgm:spPr/>
      <dgm:t>
        <a:bodyPr/>
        <a:lstStyle/>
        <a:p>
          <a:endParaRPr lang="en-US"/>
        </a:p>
      </dgm:t>
    </dgm:pt>
    <dgm:pt modelId="{E2FA95D5-AD9F-4330-A781-EA7A9A29F74C}">
      <dgm:prSet/>
      <dgm:spPr/>
      <dgm:t>
        <a:bodyPr/>
        <a:lstStyle/>
        <a:p>
          <a:r>
            <a:rPr lang="en-US"/>
            <a:t>Outpatient </a:t>
          </a:r>
        </a:p>
      </dgm:t>
    </dgm:pt>
    <dgm:pt modelId="{C0B321AE-C3A3-49C0-A8F5-AF0C9C310577}" type="parTrans" cxnId="{176F3C95-89A2-44BA-A277-7F1AB16C54CF}">
      <dgm:prSet/>
      <dgm:spPr/>
      <dgm:t>
        <a:bodyPr/>
        <a:lstStyle/>
        <a:p>
          <a:endParaRPr lang="en-US"/>
        </a:p>
      </dgm:t>
    </dgm:pt>
    <dgm:pt modelId="{2A698BCE-B29D-42BD-9355-3DFFB97D4480}" type="sibTrans" cxnId="{176F3C95-89A2-44BA-A277-7F1AB16C54CF}">
      <dgm:prSet/>
      <dgm:spPr/>
      <dgm:t>
        <a:bodyPr/>
        <a:lstStyle/>
        <a:p>
          <a:endParaRPr lang="en-US"/>
        </a:p>
      </dgm:t>
    </dgm:pt>
    <dgm:pt modelId="{DAD0EC24-8A78-4D71-AAB7-7ED67FEEA321}">
      <dgm:prSet/>
      <dgm:spPr/>
      <dgm:t>
        <a:bodyPr/>
        <a:lstStyle/>
        <a:p>
          <a:r>
            <a:rPr lang="en-US"/>
            <a:t>(Individual/Group, VJO, IPV, MST, PTSD, Family Therapy, etc)</a:t>
          </a:r>
        </a:p>
      </dgm:t>
    </dgm:pt>
    <dgm:pt modelId="{0D2BAACC-7A64-4D03-B4B2-5AD94C955467}" type="parTrans" cxnId="{3870F4E8-6DC2-4F69-9CE7-DE6370F7651D}">
      <dgm:prSet/>
      <dgm:spPr/>
      <dgm:t>
        <a:bodyPr/>
        <a:lstStyle/>
        <a:p>
          <a:endParaRPr lang="en-US"/>
        </a:p>
      </dgm:t>
    </dgm:pt>
    <dgm:pt modelId="{1477C29C-7743-4A96-BC7B-68047DAAE9F2}" type="sibTrans" cxnId="{3870F4E8-6DC2-4F69-9CE7-DE6370F7651D}">
      <dgm:prSet/>
      <dgm:spPr/>
      <dgm:t>
        <a:bodyPr/>
        <a:lstStyle/>
        <a:p>
          <a:endParaRPr lang="en-US"/>
        </a:p>
      </dgm:t>
    </dgm:pt>
    <dgm:pt modelId="{49424EB9-4A94-4BA4-8E55-4D926A25D791}">
      <dgm:prSet/>
      <dgm:spPr/>
      <dgm:t>
        <a:bodyPr/>
        <a:lstStyle/>
        <a:p>
          <a:r>
            <a:rPr lang="en-US"/>
            <a:t>Inpatient Mental Health Unit </a:t>
          </a:r>
        </a:p>
      </dgm:t>
    </dgm:pt>
    <dgm:pt modelId="{6F1211EB-9E1F-40B3-909C-AC2A433913A4}" type="parTrans" cxnId="{CB6C4690-F459-4483-9693-5BEEA9D59DC3}">
      <dgm:prSet/>
      <dgm:spPr/>
      <dgm:t>
        <a:bodyPr/>
        <a:lstStyle/>
        <a:p>
          <a:endParaRPr lang="en-US"/>
        </a:p>
      </dgm:t>
    </dgm:pt>
    <dgm:pt modelId="{90B78EC4-8885-4619-8904-E7B4C72A7090}" type="sibTrans" cxnId="{CB6C4690-F459-4483-9693-5BEEA9D59DC3}">
      <dgm:prSet/>
      <dgm:spPr/>
      <dgm:t>
        <a:bodyPr/>
        <a:lstStyle/>
        <a:p>
          <a:endParaRPr lang="en-US"/>
        </a:p>
      </dgm:t>
    </dgm:pt>
    <dgm:pt modelId="{7979AEF4-B7FB-4E05-A3D4-9ACB4109B928}">
      <dgm:prSet/>
      <dgm:spPr/>
      <dgm:t>
        <a:bodyPr/>
        <a:lstStyle/>
        <a:p>
          <a:r>
            <a:rPr lang="en-US"/>
            <a:t>Behavioral Health Recovery Center</a:t>
          </a:r>
        </a:p>
      </dgm:t>
    </dgm:pt>
    <dgm:pt modelId="{8BB88C76-B98A-4E44-AEBD-49D2E26F2A7F}" type="parTrans" cxnId="{8B7E72BA-6D3A-4FC9-9A32-ECABB3D015CC}">
      <dgm:prSet/>
      <dgm:spPr/>
      <dgm:t>
        <a:bodyPr/>
        <a:lstStyle/>
        <a:p>
          <a:endParaRPr lang="en-US"/>
        </a:p>
      </dgm:t>
    </dgm:pt>
    <dgm:pt modelId="{6AB864EB-3E0B-4C8A-B710-5517CF8D6173}" type="sibTrans" cxnId="{8B7E72BA-6D3A-4FC9-9A32-ECABB3D015CC}">
      <dgm:prSet/>
      <dgm:spPr/>
      <dgm:t>
        <a:bodyPr/>
        <a:lstStyle/>
        <a:p>
          <a:endParaRPr lang="en-US"/>
        </a:p>
      </dgm:t>
    </dgm:pt>
    <dgm:pt modelId="{B4DCF8B3-E867-4218-A9DC-3BA4A50C4060}">
      <dgm:prSet/>
      <dgm:spPr/>
      <dgm:t>
        <a:bodyPr/>
        <a:lstStyle/>
        <a:p>
          <a:r>
            <a:rPr lang="en-US"/>
            <a:t>Substance Abuse Rehab </a:t>
          </a:r>
        </a:p>
      </dgm:t>
    </dgm:pt>
    <dgm:pt modelId="{E47BD966-81B8-4C1C-A52B-DB803E725FF5}" type="parTrans" cxnId="{B9D0723D-1D37-43AA-9AF6-2B164EC9A5D3}">
      <dgm:prSet/>
      <dgm:spPr/>
      <dgm:t>
        <a:bodyPr/>
        <a:lstStyle/>
        <a:p>
          <a:endParaRPr lang="en-US"/>
        </a:p>
      </dgm:t>
    </dgm:pt>
    <dgm:pt modelId="{776B677B-B23F-4D5B-8032-5F9A045BDB97}" type="sibTrans" cxnId="{B9D0723D-1D37-43AA-9AF6-2B164EC9A5D3}">
      <dgm:prSet/>
      <dgm:spPr/>
      <dgm:t>
        <a:bodyPr/>
        <a:lstStyle/>
        <a:p>
          <a:endParaRPr lang="en-US"/>
        </a:p>
      </dgm:t>
    </dgm:pt>
    <dgm:pt modelId="{5CA7D9B1-85F0-4361-91F9-2688F14C75DB}">
      <dgm:prSet/>
      <dgm:spPr/>
      <dgm:t>
        <a:bodyPr/>
        <a:lstStyle/>
        <a:p>
          <a:r>
            <a:rPr lang="en-US"/>
            <a:t>Healthcare for Homeless Veterans</a:t>
          </a:r>
        </a:p>
      </dgm:t>
    </dgm:pt>
    <dgm:pt modelId="{49EDB8E8-514E-4E85-BD1A-2FE70B5FBD45}" type="parTrans" cxnId="{B9F38EDA-41F4-4FB6-AF16-6C6069DDFF98}">
      <dgm:prSet/>
      <dgm:spPr/>
      <dgm:t>
        <a:bodyPr/>
        <a:lstStyle/>
        <a:p>
          <a:endParaRPr lang="en-US"/>
        </a:p>
      </dgm:t>
    </dgm:pt>
    <dgm:pt modelId="{F96510CD-2877-4AE6-862C-4A5E14CA9F6E}" type="sibTrans" cxnId="{B9F38EDA-41F4-4FB6-AF16-6C6069DDFF98}">
      <dgm:prSet/>
      <dgm:spPr/>
      <dgm:t>
        <a:bodyPr/>
        <a:lstStyle/>
        <a:p>
          <a:endParaRPr lang="en-US"/>
        </a:p>
      </dgm:t>
    </dgm:pt>
    <dgm:pt modelId="{A4B2079D-C58D-45DF-AA78-04010CC32992}">
      <dgm:prSet/>
      <dgm:spPr/>
      <dgm:t>
        <a:bodyPr/>
        <a:lstStyle/>
        <a:p>
          <a:r>
            <a:rPr lang="en-US"/>
            <a:t>Vocational </a:t>
          </a:r>
        </a:p>
      </dgm:t>
    </dgm:pt>
    <dgm:pt modelId="{4F8C7D91-48DB-467E-9D65-28DE6D7FFADC}" type="parTrans" cxnId="{FE7F5B8E-0B39-4652-B671-535FD919148E}">
      <dgm:prSet/>
      <dgm:spPr/>
      <dgm:t>
        <a:bodyPr/>
        <a:lstStyle/>
        <a:p>
          <a:endParaRPr lang="en-US"/>
        </a:p>
      </dgm:t>
    </dgm:pt>
    <dgm:pt modelId="{CBC804AE-936C-4250-B43D-B1133876307E}" type="sibTrans" cxnId="{FE7F5B8E-0B39-4652-B671-535FD919148E}">
      <dgm:prSet/>
      <dgm:spPr/>
      <dgm:t>
        <a:bodyPr/>
        <a:lstStyle/>
        <a:p>
          <a:endParaRPr lang="en-US"/>
        </a:p>
      </dgm:t>
    </dgm:pt>
    <dgm:pt modelId="{00E9BAA9-DBA8-4E10-8ABE-7C08CC66F631}" type="pres">
      <dgm:prSet presAssocID="{195CF6D2-049B-4340-BF26-4710B13642C2}" presName="linear" presStyleCnt="0">
        <dgm:presLayoutVars>
          <dgm:animLvl val="lvl"/>
          <dgm:resizeHandles val="exact"/>
        </dgm:presLayoutVars>
      </dgm:prSet>
      <dgm:spPr/>
    </dgm:pt>
    <dgm:pt modelId="{4A293D62-28B2-491A-B0FE-7244477811CA}" type="pres">
      <dgm:prSet presAssocID="{64A4F2C5-D25A-4090-912B-9736AF357831}" presName="parentText" presStyleLbl="node1" presStyleIdx="0" presStyleCnt="7">
        <dgm:presLayoutVars>
          <dgm:chMax val="0"/>
          <dgm:bulletEnabled val="1"/>
        </dgm:presLayoutVars>
      </dgm:prSet>
      <dgm:spPr/>
    </dgm:pt>
    <dgm:pt modelId="{440DC9C3-9E9B-4A3B-9603-C1BC6AAC7CD0}" type="pres">
      <dgm:prSet presAssocID="{2962370E-73AC-45BE-9564-0E910261100B}" presName="spacer" presStyleCnt="0"/>
      <dgm:spPr/>
    </dgm:pt>
    <dgm:pt modelId="{CC2B00BC-8003-48B1-B06A-54FACF827421}" type="pres">
      <dgm:prSet presAssocID="{E2FA95D5-AD9F-4330-A781-EA7A9A29F74C}" presName="parentText" presStyleLbl="node1" presStyleIdx="1" presStyleCnt="7">
        <dgm:presLayoutVars>
          <dgm:chMax val="0"/>
          <dgm:bulletEnabled val="1"/>
        </dgm:presLayoutVars>
      </dgm:prSet>
      <dgm:spPr/>
    </dgm:pt>
    <dgm:pt modelId="{ACEF987B-86D9-4A1A-AB28-6DD08AB51449}" type="pres">
      <dgm:prSet presAssocID="{E2FA95D5-AD9F-4330-A781-EA7A9A29F74C}" presName="childText" presStyleLbl="revTx" presStyleIdx="0" presStyleCnt="1">
        <dgm:presLayoutVars>
          <dgm:bulletEnabled val="1"/>
        </dgm:presLayoutVars>
      </dgm:prSet>
      <dgm:spPr/>
    </dgm:pt>
    <dgm:pt modelId="{86CDFE2E-1D3D-4BA8-9445-A695698EB815}" type="pres">
      <dgm:prSet presAssocID="{49424EB9-4A94-4BA4-8E55-4D926A25D791}" presName="parentText" presStyleLbl="node1" presStyleIdx="2" presStyleCnt="7">
        <dgm:presLayoutVars>
          <dgm:chMax val="0"/>
          <dgm:bulletEnabled val="1"/>
        </dgm:presLayoutVars>
      </dgm:prSet>
      <dgm:spPr/>
    </dgm:pt>
    <dgm:pt modelId="{673AB535-1C75-44B2-A4EF-27682C1F31D4}" type="pres">
      <dgm:prSet presAssocID="{90B78EC4-8885-4619-8904-E7B4C72A7090}" presName="spacer" presStyleCnt="0"/>
      <dgm:spPr/>
    </dgm:pt>
    <dgm:pt modelId="{9E93FA30-6C21-46D7-8B5E-F724411A04FA}" type="pres">
      <dgm:prSet presAssocID="{7979AEF4-B7FB-4E05-A3D4-9ACB4109B928}" presName="parentText" presStyleLbl="node1" presStyleIdx="3" presStyleCnt="7">
        <dgm:presLayoutVars>
          <dgm:chMax val="0"/>
          <dgm:bulletEnabled val="1"/>
        </dgm:presLayoutVars>
      </dgm:prSet>
      <dgm:spPr/>
    </dgm:pt>
    <dgm:pt modelId="{5CA10B28-6113-4E12-A890-E39EA9967987}" type="pres">
      <dgm:prSet presAssocID="{6AB864EB-3E0B-4C8A-B710-5517CF8D6173}" presName="spacer" presStyleCnt="0"/>
      <dgm:spPr/>
    </dgm:pt>
    <dgm:pt modelId="{3661F6FF-EC15-40CD-928E-D7AC4F9F0E3D}" type="pres">
      <dgm:prSet presAssocID="{B4DCF8B3-E867-4218-A9DC-3BA4A50C4060}" presName="parentText" presStyleLbl="node1" presStyleIdx="4" presStyleCnt="7">
        <dgm:presLayoutVars>
          <dgm:chMax val="0"/>
          <dgm:bulletEnabled val="1"/>
        </dgm:presLayoutVars>
      </dgm:prSet>
      <dgm:spPr/>
    </dgm:pt>
    <dgm:pt modelId="{6696C611-98AA-4496-BDFD-C7B1E02B7430}" type="pres">
      <dgm:prSet presAssocID="{776B677B-B23F-4D5B-8032-5F9A045BDB97}" presName="spacer" presStyleCnt="0"/>
      <dgm:spPr/>
    </dgm:pt>
    <dgm:pt modelId="{94BA0E2F-11FF-4EC8-8D46-4D0A826D3AA0}" type="pres">
      <dgm:prSet presAssocID="{5CA7D9B1-85F0-4361-91F9-2688F14C75DB}" presName="parentText" presStyleLbl="node1" presStyleIdx="5" presStyleCnt="7">
        <dgm:presLayoutVars>
          <dgm:chMax val="0"/>
          <dgm:bulletEnabled val="1"/>
        </dgm:presLayoutVars>
      </dgm:prSet>
      <dgm:spPr/>
    </dgm:pt>
    <dgm:pt modelId="{277F620A-D1CD-41F2-8A58-831C68B9E64A}" type="pres">
      <dgm:prSet presAssocID="{F96510CD-2877-4AE6-862C-4A5E14CA9F6E}" presName="spacer" presStyleCnt="0"/>
      <dgm:spPr/>
    </dgm:pt>
    <dgm:pt modelId="{A7279D4F-37EF-4E87-8BDD-F544DFC6A0BC}" type="pres">
      <dgm:prSet presAssocID="{A4B2079D-C58D-45DF-AA78-04010CC32992}" presName="parentText" presStyleLbl="node1" presStyleIdx="6" presStyleCnt="7">
        <dgm:presLayoutVars>
          <dgm:chMax val="0"/>
          <dgm:bulletEnabled val="1"/>
        </dgm:presLayoutVars>
      </dgm:prSet>
      <dgm:spPr/>
    </dgm:pt>
  </dgm:ptLst>
  <dgm:cxnLst>
    <dgm:cxn modelId="{05683814-FECB-474C-89D9-43B49D279863}" type="presOf" srcId="{A4B2079D-C58D-45DF-AA78-04010CC32992}" destId="{A7279D4F-37EF-4E87-8BDD-F544DFC6A0BC}" srcOrd="0" destOrd="0" presId="urn:microsoft.com/office/officeart/2005/8/layout/vList2"/>
    <dgm:cxn modelId="{26D6C52A-ED41-42A1-877A-7492165E60B0}" type="presOf" srcId="{E2FA95D5-AD9F-4330-A781-EA7A9A29F74C}" destId="{CC2B00BC-8003-48B1-B06A-54FACF827421}" srcOrd="0" destOrd="0" presId="urn:microsoft.com/office/officeart/2005/8/layout/vList2"/>
    <dgm:cxn modelId="{68EA1D2C-2F4F-4EA0-A08C-15D6F6A14D06}" srcId="{195CF6D2-049B-4340-BF26-4710B13642C2}" destId="{64A4F2C5-D25A-4090-912B-9736AF357831}" srcOrd="0" destOrd="0" parTransId="{5B444155-DD75-460E-ABB4-B350076EEB30}" sibTransId="{2962370E-73AC-45BE-9564-0E910261100B}"/>
    <dgm:cxn modelId="{B9D0723D-1D37-43AA-9AF6-2B164EC9A5D3}" srcId="{195CF6D2-049B-4340-BF26-4710B13642C2}" destId="{B4DCF8B3-E867-4218-A9DC-3BA4A50C4060}" srcOrd="4" destOrd="0" parTransId="{E47BD966-81B8-4C1C-A52B-DB803E725FF5}" sibTransId="{776B677B-B23F-4D5B-8032-5F9A045BDB97}"/>
    <dgm:cxn modelId="{C532D93F-443D-4E73-9624-026DF69CAE8C}" type="presOf" srcId="{DAD0EC24-8A78-4D71-AAB7-7ED67FEEA321}" destId="{ACEF987B-86D9-4A1A-AB28-6DD08AB51449}" srcOrd="0" destOrd="0" presId="urn:microsoft.com/office/officeart/2005/8/layout/vList2"/>
    <dgm:cxn modelId="{89C5586D-68C1-4FDC-B681-8524F684E9A4}" type="presOf" srcId="{49424EB9-4A94-4BA4-8E55-4D926A25D791}" destId="{86CDFE2E-1D3D-4BA8-9445-A695698EB815}" srcOrd="0" destOrd="0" presId="urn:microsoft.com/office/officeart/2005/8/layout/vList2"/>
    <dgm:cxn modelId="{41670A88-AB68-420A-A02F-76B66358C6D1}" type="presOf" srcId="{64A4F2C5-D25A-4090-912B-9736AF357831}" destId="{4A293D62-28B2-491A-B0FE-7244477811CA}" srcOrd="0" destOrd="0" presId="urn:microsoft.com/office/officeart/2005/8/layout/vList2"/>
    <dgm:cxn modelId="{FE7F5B8E-0B39-4652-B671-535FD919148E}" srcId="{195CF6D2-049B-4340-BF26-4710B13642C2}" destId="{A4B2079D-C58D-45DF-AA78-04010CC32992}" srcOrd="6" destOrd="0" parTransId="{4F8C7D91-48DB-467E-9D65-28DE6D7FFADC}" sibTransId="{CBC804AE-936C-4250-B43D-B1133876307E}"/>
    <dgm:cxn modelId="{BD40B58F-C544-428F-BA2E-7C65A451A2AC}" type="presOf" srcId="{7979AEF4-B7FB-4E05-A3D4-9ACB4109B928}" destId="{9E93FA30-6C21-46D7-8B5E-F724411A04FA}" srcOrd="0" destOrd="0" presId="urn:microsoft.com/office/officeart/2005/8/layout/vList2"/>
    <dgm:cxn modelId="{CB6C4690-F459-4483-9693-5BEEA9D59DC3}" srcId="{195CF6D2-049B-4340-BF26-4710B13642C2}" destId="{49424EB9-4A94-4BA4-8E55-4D926A25D791}" srcOrd="2" destOrd="0" parTransId="{6F1211EB-9E1F-40B3-909C-AC2A433913A4}" sibTransId="{90B78EC4-8885-4619-8904-E7B4C72A7090}"/>
    <dgm:cxn modelId="{176F3C95-89A2-44BA-A277-7F1AB16C54CF}" srcId="{195CF6D2-049B-4340-BF26-4710B13642C2}" destId="{E2FA95D5-AD9F-4330-A781-EA7A9A29F74C}" srcOrd="1" destOrd="0" parTransId="{C0B321AE-C3A3-49C0-A8F5-AF0C9C310577}" sibTransId="{2A698BCE-B29D-42BD-9355-3DFFB97D4480}"/>
    <dgm:cxn modelId="{2E6410B4-BF59-40E6-ADF8-D246F08DB859}" type="presOf" srcId="{5CA7D9B1-85F0-4361-91F9-2688F14C75DB}" destId="{94BA0E2F-11FF-4EC8-8D46-4D0A826D3AA0}" srcOrd="0" destOrd="0" presId="urn:microsoft.com/office/officeart/2005/8/layout/vList2"/>
    <dgm:cxn modelId="{2C1C9AB7-F027-4A30-AB57-4DE328785EB8}" type="presOf" srcId="{195CF6D2-049B-4340-BF26-4710B13642C2}" destId="{00E9BAA9-DBA8-4E10-8ABE-7C08CC66F631}" srcOrd="0" destOrd="0" presId="urn:microsoft.com/office/officeart/2005/8/layout/vList2"/>
    <dgm:cxn modelId="{8B7E72BA-6D3A-4FC9-9A32-ECABB3D015CC}" srcId="{195CF6D2-049B-4340-BF26-4710B13642C2}" destId="{7979AEF4-B7FB-4E05-A3D4-9ACB4109B928}" srcOrd="3" destOrd="0" parTransId="{8BB88C76-B98A-4E44-AEBD-49D2E26F2A7F}" sibTransId="{6AB864EB-3E0B-4C8A-B710-5517CF8D6173}"/>
    <dgm:cxn modelId="{B9F38EDA-41F4-4FB6-AF16-6C6069DDFF98}" srcId="{195CF6D2-049B-4340-BF26-4710B13642C2}" destId="{5CA7D9B1-85F0-4361-91F9-2688F14C75DB}" srcOrd="5" destOrd="0" parTransId="{49EDB8E8-514E-4E85-BD1A-2FE70B5FBD45}" sibTransId="{F96510CD-2877-4AE6-862C-4A5E14CA9F6E}"/>
    <dgm:cxn modelId="{3870F4E8-6DC2-4F69-9CE7-DE6370F7651D}" srcId="{E2FA95D5-AD9F-4330-A781-EA7A9A29F74C}" destId="{DAD0EC24-8A78-4D71-AAB7-7ED67FEEA321}" srcOrd="0" destOrd="0" parTransId="{0D2BAACC-7A64-4D03-B4B2-5AD94C955467}" sibTransId="{1477C29C-7743-4A96-BC7B-68047DAAE9F2}"/>
    <dgm:cxn modelId="{AD32DAF8-1A37-414D-86A4-1273E2D5BA5B}" type="presOf" srcId="{B4DCF8B3-E867-4218-A9DC-3BA4A50C4060}" destId="{3661F6FF-EC15-40CD-928E-D7AC4F9F0E3D}" srcOrd="0" destOrd="0" presId="urn:microsoft.com/office/officeart/2005/8/layout/vList2"/>
    <dgm:cxn modelId="{9A571E47-7006-4502-8366-0700ADEDF89B}" type="presParOf" srcId="{00E9BAA9-DBA8-4E10-8ABE-7C08CC66F631}" destId="{4A293D62-28B2-491A-B0FE-7244477811CA}" srcOrd="0" destOrd="0" presId="urn:microsoft.com/office/officeart/2005/8/layout/vList2"/>
    <dgm:cxn modelId="{C321EB0A-FFB3-4881-BB00-494F3600CAF6}" type="presParOf" srcId="{00E9BAA9-DBA8-4E10-8ABE-7C08CC66F631}" destId="{440DC9C3-9E9B-4A3B-9603-C1BC6AAC7CD0}" srcOrd="1" destOrd="0" presId="urn:microsoft.com/office/officeart/2005/8/layout/vList2"/>
    <dgm:cxn modelId="{8108126C-9B2D-45FF-B18D-3DE6590AEA4C}" type="presParOf" srcId="{00E9BAA9-DBA8-4E10-8ABE-7C08CC66F631}" destId="{CC2B00BC-8003-48B1-B06A-54FACF827421}" srcOrd="2" destOrd="0" presId="urn:microsoft.com/office/officeart/2005/8/layout/vList2"/>
    <dgm:cxn modelId="{6E4EC923-A4D9-4D65-9AF4-24895A7EFA3D}" type="presParOf" srcId="{00E9BAA9-DBA8-4E10-8ABE-7C08CC66F631}" destId="{ACEF987B-86D9-4A1A-AB28-6DD08AB51449}" srcOrd="3" destOrd="0" presId="urn:microsoft.com/office/officeart/2005/8/layout/vList2"/>
    <dgm:cxn modelId="{DC77C407-4680-428A-B3EC-FCB8B907EE74}" type="presParOf" srcId="{00E9BAA9-DBA8-4E10-8ABE-7C08CC66F631}" destId="{86CDFE2E-1D3D-4BA8-9445-A695698EB815}" srcOrd="4" destOrd="0" presId="urn:microsoft.com/office/officeart/2005/8/layout/vList2"/>
    <dgm:cxn modelId="{6EF2C607-48AF-41F3-90CD-A85337DA0268}" type="presParOf" srcId="{00E9BAA9-DBA8-4E10-8ABE-7C08CC66F631}" destId="{673AB535-1C75-44B2-A4EF-27682C1F31D4}" srcOrd="5" destOrd="0" presId="urn:microsoft.com/office/officeart/2005/8/layout/vList2"/>
    <dgm:cxn modelId="{7748006E-252E-4838-AE04-CCD07A8D2F2C}" type="presParOf" srcId="{00E9BAA9-DBA8-4E10-8ABE-7C08CC66F631}" destId="{9E93FA30-6C21-46D7-8B5E-F724411A04FA}" srcOrd="6" destOrd="0" presId="urn:microsoft.com/office/officeart/2005/8/layout/vList2"/>
    <dgm:cxn modelId="{3455CB9E-DB72-4F4F-9C54-4D841FF9E012}" type="presParOf" srcId="{00E9BAA9-DBA8-4E10-8ABE-7C08CC66F631}" destId="{5CA10B28-6113-4E12-A890-E39EA9967987}" srcOrd="7" destOrd="0" presId="urn:microsoft.com/office/officeart/2005/8/layout/vList2"/>
    <dgm:cxn modelId="{0E843B76-E21E-42E5-A0EA-4EA414AED931}" type="presParOf" srcId="{00E9BAA9-DBA8-4E10-8ABE-7C08CC66F631}" destId="{3661F6FF-EC15-40CD-928E-D7AC4F9F0E3D}" srcOrd="8" destOrd="0" presId="urn:microsoft.com/office/officeart/2005/8/layout/vList2"/>
    <dgm:cxn modelId="{2C3BA19B-C126-4A13-B829-C17D30B73D4D}" type="presParOf" srcId="{00E9BAA9-DBA8-4E10-8ABE-7C08CC66F631}" destId="{6696C611-98AA-4496-BDFD-C7B1E02B7430}" srcOrd="9" destOrd="0" presId="urn:microsoft.com/office/officeart/2005/8/layout/vList2"/>
    <dgm:cxn modelId="{FD7797CC-99F1-44FF-9060-992FDF395AB0}" type="presParOf" srcId="{00E9BAA9-DBA8-4E10-8ABE-7C08CC66F631}" destId="{94BA0E2F-11FF-4EC8-8D46-4D0A826D3AA0}" srcOrd="10" destOrd="0" presId="urn:microsoft.com/office/officeart/2005/8/layout/vList2"/>
    <dgm:cxn modelId="{7FE83032-C42E-46CA-B7E4-F37F5CD58B40}" type="presParOf" srcId="{00E9BAA9-DBA8-4E10-8ABE-7C08CC66F631}" destId="{277F620A-D1CD-41F2-8A58-831C68B9E64A}" srcOrd="11" destOrd="0" presId="urn:microsoft.com/office/officeart/2005/8/layout/vList2"/>
    <dgm:cxn modelId="{CF5131B4-D25E-45ED-95DE-076466901115}" type="presParOf" srcId="{00E9BAA9-DBA8-4E10-8ABE-7C08CC66F631}" destId="{A7279D4F-37EF-4E87-8BDD-F544DFC6A0B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5CF6D2-049B-4340-BF26-4710B13642C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16D90B7-3AD0-46D6-A1E7-F3EC52048516}">
      <dgm:prSet/>
      <dgm:spPr/>
      <dgm:t>
        <a:bodyPr/>
        <a:lstStyle/>
        <a:p>
          <a:r>
            <a:rPr lang="en-US"/>
            <a:t>Preventive Care </a:t>
          </a:r>
          <a:endParaRPr lang="en-US" dirty="0"/>
        </a:p>
      </dgm:t>
    </dgm:pt>
    <dgm:pt modelId="{50C6F3CE-3D04-4D65-B430-25F9FC661DCD}" type="parTrans" cxnId="{326B1BD0-9717-4BDB-8CAA-3A51D3182D96}">
      <dgm:prSet/>
      <dgm:spPr/>
      <dgm:t>
        <a:bodyPr/>
        <a:lstStyle/>
        <a:p>
          <a:endParaRPr lang="en-US"/>
        </a:p>
      </dgm:t>
    </dgm:pt>
    <dgm:pt modelId="{9B9640CD-FCA0-46CC-A204-462742283022}" type="sibTrans" cxnId="{326B1BD0-9717-4BDB-8CAA-3A51D3182D96}">
      <dgm:prSet/>
      <dgm:spPr/>
      <dgm:t>
        <a:bodyPr/>
        <a:lstStyle/>
        <a:p>
          <a:endParaRPr lang="en-US"/>
        </a:p>
      </dgm:t>
    </dgm:pt>
    <dgm:pt modelId="{4239DBC6-9B47-4AE7-A960-22E09FEAE329}">
      <dgm:prSet/>
      <dgm:spPr/>
      <dgm:t>
        <a:bodyPr/>
        <a:lstStyle/>
        <a:p>
          <a:r>
            <a:rPr lang="en-US"/>
            <a:t>Immunizations, Annual exams, Vision and Hearing exams, Screening tests, Health Education Programs, etc.)</a:t>
          </a:r>
          <a:endParaRPr lang="en-US" dirty="0"/>
        </a:p>
      </dgm:t>
    </dgm:pt>
    <dgm:pt modelId="{90A65F4F-565A-4FA6-B1B3-908EDD141303}" type="parTrans" cxnId="{F5FF681C-4E42-462C-9F44-823279A182E9}">
      <dgm:prSet/>
      <dgm:spPr/>
      <dgm:t>
        <a:bodyPr/>
        <a:lstStyle/>
        <a:p>
          <a:endParaRPr lang="en-US"/>
        </a:p>
      </dgm:t>
    </dgm:pt>
    <dgm:pt modelId="{35816A1F-5C2C-4051-ABA5-0A0CE0881352}" type="sibTrans" cxnId="{F5FF681C-4E42-462C-9F44-823279A182E9}">
      <dgm:prSet/>
      <dgm:spPr/>
      <dgm:t>
        <a:bodyPr/>
        <a:lstStyle/>
        <a:p>
          <a:endParaRPr lang="en-US"/>
        </a:p>
      </dgm:t>
    </dgm:pt>
    <dgm:pt modelId="{A7C6DA37-CAE3-404E-912A-60A0299969FD}">
      <dgm:prSet/>
      <dgm:spPr/>
      <dgm:t>
        <a:bodyPr/>
        <a:lstStyle/>
        <a:p>
          <a:r>
            <a:rPr lang="en-US"/>
            <a:t>Inpatient &amp; Outpatient Diagnostic &amp; Treatment Services</a:t>
          </a:r>
          <a:endParaRPr lang="en-US" dirty="0"/>
        </a:p>
      </dgm:t>
    </dgm:pt>
    <dgm:pt modelId="{548DFEBA-A9FB-4FB2-815F-731368AFFDD0}" type="parTrans" cxnId="{CD895FE2-E027-4F63-A34F-7583870021B0}">
      <dgm:prSet/>
      <dgm:spPr/>
      <dgm:t>
        <a:bodyPr/>
        <a:lstStyle/>
        <a:p>
          <a:endParaRPr lang="en-US"/>
        </a:p>
      </dgm:t>
    </dgm:pt>
    <dgm:pt modelId="{ABA80B73-2ABD-429E-8BE3-7CF562186DA1}" type="sibTrans" cxnId="{CD895FE2-E027-4F63-A34F-7583870021B0}">
      <dgm:prSet/>
      <dgm:spPr/>
      <dgm:t>
        <a:bodyPr/>
        <a:lstStyle/>
        <a:p>
          <a:endParaRPr lang="en-US"/>
        </a:p>
      </dgm:t>
    </dgm:pt>
    <dgm:pt modelId="{49F81289-8699-4EF2-AF36-77CCE2FC039A}">
      <dgm:prSet/>
      <dgm:spPr/>
      <dgm:t>
        <a:bodyPr/>
        <a:lstStyle/>
        <a:p>
          <a:r>
            <a:rPr lang="en-US"/>
            <a:t>Prescriptions</a:t>
          </a:r>
          <a:endParaRPr lang="en-US" dirty="0"/>
        </a:p>
      </dgm:t>
    </dgm:pt>
    <dgm:pt modelId="{FD60E637-93A9-44CF-AD8E-EB1BB305906D}" type="parTrans" cxnId="{291685C2-97FB-4E7D-9099-0DEF0E2FDAFC}">
      <dgm:prSet/>
      <dgm:spPr/>
      <dgm:t>
        <a:bodyPr/>
        <a:lstStyle/>
        <a:p>
          <a:endParaRPr lang="en-US"/>
        </a:p>
      </dgm:t>
    </dgm:pt>
    <dgm:pt modelId="{046E584A-2B72-4C63-9D9C-9E5535ABAA4D}" type="sibTrans" cxnId="{291685C2-97FB-4E7D-9099-0DEF0E2FDAFC}">
      <dgm:prSet/>
      <dgm:spPr/>
      <dgm:t>
        <a:bodyPr/>
        <a:lstStyle/>
        <a:p>
          <a:endParaRPr lang="en-US"/>
        </a:p>
      </dgm:t>
    </dgm:pt>
    <dgm:pt modelId="{52FB172C-17BC-4AD7-B74D-A13C6ECE9073}">
      <dgm:prSet/>
      <dgm:spPr/>
      <dgm:t>
        <a:bodyPr/>
        <a:lstStyle/>
        <a:p>
          <a:r>
            <a:rPr lang="en-US"/>
            <a:t>Prosthetics and Rehabilitative Devices</a:t>
          </a:r>
          <a:endParaRPr lang="en-US" dirty="0"/>
        </a:p>
      </dgm:t>
    </dgm:pt>
    <dgm:pt modelId="{34C0A2F1-2E19-43A7-96EA-8E62818D8666}" type="parTrans" cxnId="{5E13A54E-DAFC-4182-A7C2-B7BA924B7E2A}">
      <dgm:prSet/>
      <dgm:spPr/>
      <dgm:t>
        <a:bodyPr/>
        <a:lstStyle/>
        <a:p>
          <a:endParaRPr lang="en-US"/>
        </a:p>
      </dgm:t>
    </dgm:pt>
    <dgm:pt modelId="{E5FA81D4-CBF9-4B2E-8996-D1FFB462763E}" type="sibTrans" cxnId="{5E13A54E-DAFC-4182-A7C2-B7BA924B7E2A}">
      <dgm:prSet/>
      <dgm:spPr/>
      <dgm:t>
        <a:bodyPr/>
        <a:lstStyle/>
        <a:p>
          <a:endParaRPr lang="en-US"/>
        </a:p>
      </dgm:t>
    </dgm:pt>
    <dgm:pt modelId="{4B8964B8-40E5-4333-A752-E830476D9D99}">
      <dgm:prSet/>
      <dgm:spPr/>
      <dgm:t>
        <a:bodyPr/>
        <a:lstStyle/>
        <a:p>
          <a:r>
            <a:rPr lang="en-US"/>
            <a:t>Dental (limited)  </a:t>
          </a:r>
          <a:endParaRPr lang="en-US" dirty="0"/>
        </a:p>
      </dgm:t>
    </dgm:pt>
    <dgm:pt modelId="{E5E2F09F-D9A0-44E9-BFA6-278427C081E2}" type="parTrans" cxnId="{90424A31-68B2-472F-81F0-E2029802CCBF}">
      <dgm:prSet/>
      <dgm:spPr/>
      <dgm:t>
        <a:bodyPr/>
        <a:lstStyle/>
        <a:p>
          <a:endParaRPr lang="en-US"/>
        </a:p>
      </dgm:t>
    </dgm:pt>
    <dgm:pt modelId="{91951B80-2CF3-4269-8976-B8CA52204CDD}" type="sibTrans" cxnId="{90424A31-68B2-472F-81F0-E2029802CCBF}">
      <dgm:prSet/>
      <dgm:spPr/>
      <dgm:t>
        <a:bodyPr/>
        <a:lstStyle/>
        <a:p>
          <a:endParaRPr lang="en-US"/>
        </a:p>
      </dgm:t>
    </dgm:pt>
    <dgm:pt modelId="{00E9BAA9-DBA8-4E10-8ABE-7C08CC66F631}" type="pres">
      <dgm:prSet presAssocID="{195CF6D2-049B-4340-BF26-4710B13642C2}" presName="linear" presStyleCnt="0">
        <dgm:presLayoutVars>
          <dgm:animLvl val="lvl"/>
          <dgm:resizeHandles val="exact"/>
        </dgm:presLayoutVars>
      </dgm:prSet>
      <dgm:spPr/>
    </dgm:pt>
    <dgm:pt modelId="{B3711C71-EF0A-4F8E-A009-A89A983C562C}" type="pres">
      <dgm:prSet presAssocID="{916D90B7-3AD0-46D6-A1E7-F3EC52048516}" presName="parentText" presStyleLbl="node1" presStyleIdx="0" presStyleCnt="5">
        <dgm:presLayoutVars>
          <dgm:chMax val="0"/>
          <dgm:bulletEnabled val="1"/>
        </dgm:presLayoutVars>
      </dgm:prSet>
      <dgm:spPr/>
    </dgm:pt>
    <dgm:pt modelId="{990509D3-828F-413D-A0F2-DD45F396ABB8}" type="pres">
      <dgm:prSet presAssocID="{916D90B7-3AD0-46D6-A1E7-F3EC52048516}" presName="childText" presStyleLbl="revTx" presStyleIdx="0" presStyleCnt="1">
        <dgm:presLayoutVars>
          <dgm:bulletEnabled val="1"/>
        </dgm:presLayoutVars>
      </dgm:prSet>
      <dgm:spPr/>
    </dgm:pt>
    <dgm:pt modelId="{E6C15713-BF2A-4A2C-9896-C118518D7370}" type="pres">
      <dgm:prSet presAssocID="{A7C6DA37-CAE3-404E-912A-60A0299969FD}" presName="parentText" presStyleLbl="node1" presStyleIdx="1" presStyleCnt="5">
        <dgm:presLayoutVars>
          <dgm:chMax val="0"/>
          <dgm:bulletEnabled val="1"/>
        </dgm:presLayoutVars>
      </dgm:prSet>
      <dgm:spPr/>
    </dgm:pt>
    <dgm:pt modelId="{A21E7536-FAC3-4DBB-BABA-A9F5494D5EB0}" type="pres">
      <dgm:prSet presAssocID="{ABA80B73-2ABD-429E-8BE3-7CF562186DA1}" presName="spacer" presStyleCnt="0"/>
      <dgm:spPr/>
    </dgm:pt>
    <dgm:pt modelId="{26BC66C3-BB51-4F4D-A7E7-F644361B7555}" type="pres">
      <dgm:prSet presAssocID="{49F81289-8699-4EF2-AF36-77CCE2FC039A}" presName="parentText" presStyleLbl="node1" presStyleIdx="2" presStyleCnt="5">
        <dgm:presLayoutVars>
          <dgm:chMax val="0"/>
          <dgm:bulletEnabled val="1"/>
        </dgm:presLayoutVars>
      </dgm:prSet>
      <dgm:spPr/>
    </dgm:pt>
    <dgm:pt modelId="{D64D5D1B-8F63-4F94-9789-C7DEF0190976}" type="pres">
      <dgm:prSet presAssocID="{046E584A-2B72-4C63-9D9C-9E5535ABAA4D}" presName="spacer" presStyleCnt="0"/>
      <dgm:spPr/>
    </dgm:pt>
    <dgm:pt modelId="{EEBA3AE1-7182-4363-8325-347919111488}" type="pres">
      <dgm:prSet presAssocID="{52FB172C-17BC-4AD7-B74D-A13C6ECE9073}" presName="parentText" presStyleLbl="node1" presStyleIdx="3" presStyleCnt="5">
        <dgm:presLayoutVars>
          <dgm:chMax val="0"/>
          <dgm:bulletEnabled val="1"/>
        </dgm:presLayoutVars>
      </dgm:prSet>
      <dgm:spPr/>
    </dgm:pt>
    <dgm:pt modelId="{52D4940A-9150-4756-9A67-4FFCA84602E1}" type="pres">
      <dgm:prSet presAssocID="{E5FA81D4-CBF9-4B2E-8996-D1FFB462763E}" presName="spacer" presStyleCnt="0"/>
      <dgm:spPr/>
    </dgm:pt>
    <dgm:pt modelId="{4C9E3583-463C-426E-8DEB-F9E28B3B954E}" type="pres">
      <dgm:prSet presAssocID="{4B8964B8-40E5-4333-A752-E830476D9D99}" presName="parentText" presStyleLbl="node1" presStyleIdx="4" presStyleCnt="5">
        <dgm:presLayoutVars>
          <dgm:chMax val="0"/>
          <dgm:bulletEnabled val="1"/>
        </dgm:presLayoutVars>
      </dgm:prSet>
      <dgm:spPr/>
    </dgm:pt>
  </dgm:ptLst>
  <dgm:cxnLst>
    <dgm:cxn modelId="{EE3D230F-A537-402F-837E-75A411AE7A1F}" type="presOf" srcId="{A7C6DA37-CAE3-404E-912A-60A0299969FD}" destId="{E6C15713-BF2A-4A2C-9896-C118518D7370}" srcOrd="0" destOrd="0" presId="urn:microsoft.com/office/officeart/2005/8/layout/vList2"/>
    <dgm:cxn modelId="{F5FF681C-4E42-462C-9F44-823279A182E9}" srcId="{916D90B7-3AD0-46D6-A1E7-F3EC52048516}" destId="{4239DBC6-9B47-4AE7-A960-22E09FEAE329}" srcOrd="0" destOrd="0" parTransId="{90A65F4F-565A-4FA6-B1B3-908EDD141303}" sibTransId="{35816A1F-5C2C-4051-ABA5-0A0CE0881352}"/>
    <dgm:cxn modelId="{90424A31-68B2-472F-81F0-E2029802CCBF}" srcId="{195CF6D2-049B-4340-BF26-4710B13642C2}" destId="{4B8964B8-40E5-4333-A752-E830476D9D99}" srcOrd="4" destOrd="0" parTransId="{E5E2F09F-D9A0-44E9-BFA6-278427C081E2}" sibTransId="{91951B80-2CF3-4269-8976-B8CA52204CDD}"/>
    <dgm:cxn modelId="{C610BB3B-2802-4F83-A89D-5A70A68304F7}" type="presOf" srcId="{4239DBC6-9B47-4AE7-A960-22E09FEAE329}" destId="{990509D3-828F-413D-A0F2-DD45F396ABB8}" srcOrd="0" destOrd="0" presId="urn:microsoft.com/office/officeart/2005/8/layout/vList2"/>
    <dgm:cxn modelId="{5E13A54E-DAFC-4182-A7C2-B7BA924B7E2A}" srcId="{195CF6D2-049B-4340-BF26-4710B13642C2}" destId="{52FB172C-17BC-4AD7-B74D-A13C6ECE9073}" srcOrd="3" destOrd="0" parTransId="{34C0A2F1-2E19-43A7-96EA-8E62818D8666}" sibTransId="{E5FA81D4-CBF9-4B2E-8996-D1FFB462763E}"/>
    <dgm:cxn modelId="{2CC29D8E-1646-4563-AA9B-CCF7ADB56179}" type="presOf" srcId="{4B8964B8-40E5-4333-A752-E830476D9D99}" destId="{4C9E3583-463C-426E-8DEB-F9E28B3B954E}" srcOrd="0" destOrd="0" presId="urn:microsoft.com/office/officeart/2005/8/layout/vList2"/>
    <dgm:cxn modelId="{55FEF492-87F3-4143-8781-69ACF9463D2C}" type="presOf" srcId="{52FB172C-17BC-4AD7-B74D-A13C6ECE9073}" destId="{EEBA3AE1-7182-4363-8325-347919111488}" srcOrd="0" destOrd="0" presId="urn:microsoft.com/office/officeart/2005/8/layout/vList2"/>
    <dgm:cxn modelId="{2562CCA0-D7FE-42D8-B0E2-BFD2B5CE7EDC}" type="presOf" srcId="{916D90B7-3AD0-46D6-A1E7-F3EC52048516}" destId="{B3711C71-EF0A-4F8E-A009-A89A983C562C}" srcOrd="0" destOrd="0" presId="urn:microsoft.com/office/officeart/2005/8/layout/vList2"/>
    <dgm:cxn modelId="{61FD7AA4-09AB-4078-9470-4B504E15C65E}" type="presOf" srcId="{49F81289-8699-4EF2-AF36-77CCE2FC039A}" destId="{26BC66C3-BB51-4F4D-A7E7-F644361B7555}" srcOrd="0" destOrd="0" presId="urn:microsoft.com/office/officeart/2005/8/layout/vList2"/>
    <dgm:cxn modelId="{2C1C9AB7-F027-4A30-AB57-4DE328785EB8}" type="presOf" srcId="{195CF6D2-049B-4340-BF26-4710B13642C2}" destId="{00E9BAA9-DBA8-4E10-8ABE-7C08CC66F631}" srcOrd="0" destOrd="0" presId="urn:microsoft.com/office/officeart/2005/8/layout/vList2"/>
    <dgm:cxn modelId="{291685C2-97FB-4E7D-9099-0DEF0E2FDAFC}" srcId="{195CF6D2-049B-4340-BF26-4710B13642C2}" destId="{49F81289-8699-4EF2-AF36-77CCE2FC039A}" srcOrd="2" destOrd="0" parTransId="{FD60E637-93A9-44CF-AD8E-EB1BB305906D}" sibTransId="{046E584A-2B72-4C63-9D9C-9E5535ABAA4D}"/>
    <dgm:cxn modelId="{326B1BD0-9717-4BDB-8CAA-3A51D3182D96}" srcId="{195CF6D2-049B-4340-BF26-4710B13642C2}" destId="{916D90B7-3AD0-46D6-A1E7-F3EC52048516}" srcOrd="0" destOrd="0" parTransId="{50C6F3CE-3D04-4D65-B430-25F9FC661DCD}" sibTransId="{9B9640CD-FCA0-46CC-A204-462742283022}"/>
    <dgm:cxn modelId="{CD895FE2-E027-4F63-A34F-7583870021B0}" srcId="{195CF6D2-049B-4340-BF26-4710B13642C2}" destId="{A7C6DA37-CAE3-404E-912A-60A0299969FD}" srcOrd="1" destOrd="0" parTransId="{548DFEBA-A9FB-4FB2-815F-731368AFFDD0}" sibTransId="{ABA80B73-2ABD-429E-8BE3-7CF562186DA1}"/>
    <dgm:cxn modelId="{3325250B-82DA-4BBB-B06C-9F9F56D3756B}" type="presParOf" srcId="{00E9BAA9-DBA8-4E10-8ABE-7C08CC66F631}" destId="{B3711C71-EF0A-4F8E-A009-A89A983C562C}" srcOrd="0" destOrd="0" presId="urn:microsoft.com/office/officeart/2005/8/layout/vList2"/>
    <dgm:cxn modelId="{E21F98E8-6D4C-40EB-8C2B-37DCC1BB3ACF}" type="presParOf" srcId="{00E9BAA9-DBA8-4E10-8ABE-7C08CC66F631}" destId="{990509D3-828F-413D-A0F2-DD45F396ABB8}" srcOrd="1" destOrd="0" presId="urn:microsoft.com/office/officeart/2005/8/layout/vList2"/>
    <dgm:cxn modelId="{8D24EF6F-349A-4C7D-A6E8-ADD96B190007}" type="presParOf" srcId="{00E9BAA9-DBA8-4E10-8ABE-7C08CC66F631}" destId="{E6C15713-BF2A-4A2C-9896-C118518D7370}" srcOrd="2" destOrd="0" presId="urn:microsoft.com/office/officeart/2005/8/layout/vList2"/>
    <dgm:cxn modelId="{91109634-51A2-4E7B-AFF7-4346446F20F9}" type="presParOf" srcId="{00E9BAA9-DBA8-4E10-8ABE-7C08CC66F631}" destId="{A21E7536-FAC3-4DBB-BABA-A9F5494D5EB0}" srcOrd="3" destOrd="0" presId="urn:microsoft.com/office/officeart/2005/8/layout/vList2"/>
    <dgm:cxn modelId="{5C6F5AF0-F050-4EBC-AC76-2023496CA485}" type="presParOf" srcId="{00E9BAA9-DBA8-4E10-8ABE-7C08CC66F631}" destId="{26BC66C3-BB51-4F4D-A7E7-F644361B7555}" srcOrd="4" destOrd="0" presId="urn:microsoft.com/office/officeart/2005/8/layout/vList2"/>
    <dgm:cxn modelId="{B1CD8265-47B6-42CA-B568-2BA890EADDF7}" type="presParOf" srcId="{00E9BAA9-DBA8-4E10-8ABE-7C08CC66F631}" destId="{D64D5D1B-8F63-4F94-9789-C7DEF0190976}" srcOrd="5" destOrd="0" presId="urn:microsoft.com/office/officeart/2005/8/layout/vList2"/>
    <dgm:cxn modelId="{18128B13-5507-4E78-A94E-2285FB99C15A}" type="presParOf" srcId="{00E9BAA9-DBA8-4E10-8ABE-7C08CC66F631}" destId="{EEBA3AE1-7182-4363-8325-347919111488}" srcOrd="6" destOrd="0" presId="urn:microsoft.com/office/officeart/2005/8/layout/vList2"/>
    <dgm:cxn modelId="{AE11EE35-28B3-462D-87B7-344B4DA224E3}" type="presParOf" srcId="{00E9BAA9-DBA8-4E10-8ABE-7C08CC66F631}" destId="{52D4940A-9150-4756-9A67-4FFCA84602E1}" srcOrd="7" destOrd="0" presId="urn:microsoft.com/office/officeart/2005/8/layout/vList2"/>
    <dgm:cxn modelId="{5FEA8A5D-31B9-4E17-8F34-6AF1CA474C2B}" type="presParOf" srcId="{00E9BAA9-DBA8-4E10-8ABE-7C08CC66F631}" destId="{4C9E3583-463C-426E-8DEB-F9E28B3B954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78119C-3396-4F75-BF4C-40A2D57A5859}"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95DADA4B-D413-4464-A9F1-DB4C9279E959}">
      <dgm:prSet/>
      <dgm:spPr/>
      <dgm:t>
        <a:bodyPr/>
        <a:lstStyle/>
        <a:p>
          <a:r>
            <a:rPr lang="en-US"/>
            <a:t>My Healthy Vet</a:t>
          </a:r>
        </a:p>
      </dgm:t>
    </dgm:pt>
    <dgm:pt modelId="{E69B48BF-DBB3-4271-86BD-847258D87F86}" type="parTrans" cxnId="{E33EE80F-0139-4852-86E0-0BFBF302E64F}">
      <dgm:prSet/>
      <dgm:spPr/>
      <dgm:t>
        <a:bodyPr/>
        <a:lstStyle/>
        <a:p>
          <a:endParaRPr lang="en-US"/>
        </a:p>
      </dgm:t>
    </dgm:pt>
    <dgm:pt modelId="{69F9D21F-0C3F-435B-82CD-3C4B722C1F44}" type="sibTrans" cxnId="{E33EE80F-0139-4852-86E0-0BFBF302E64F}">
      <dgm:prSet/>
      <dgm:spPr/>
      <dgm:t>
        <a:bodyPr/>
        <a:lstStyle/>
        <a:p>
          <a:endParaRPr lang="en-US"/>
        </a:p>
      </dgm:t>
    </dgm:pt>
    <dgm:pt modelId="{4241FD5F-D6BC-4228-B51D-29EE2351D75F}">
      <dgm:prSet/>
      <dgm:spPr/>
      <dgm:t>
        <a:bodyPr/>
        <a:lstStyle/>
        <a:p>
          <a:r>
            <a:rPr lang="en-US"/>
            <a:t>Apps</a:t>
          </a:r>
        </a:p>
      </dgm:t>
    </dgm:pt>
    <dgm:pt modelId="{42ABF22B-44FF-452C-A0D1-0CC42E1DAE85}" type="parTrans" cxnId="{F78CCC41-4D11-46FA-AA3E-82E84E5348FA}">
      <dgm:prSet/>
      <dgm:spPr/>
      <dgm:t>
        <a:bodyPr/>
        <a:lstStyle/>
        <a:p>
          <a:endParaRPr lang="en-US"/>
        </a:p>
      </dgm:t>
    </dgm:pt>
    <dgm:pt modelId="{B95B667C-29B8-4D05-82D9-54F591F1CB56}" type="sibTrans" cxnId="{F78CCC41-4D11-46FA-AA3E-82E84E5348FA}">
      <dgm:prSet/>
      <dgm:spPr/>
      <dgm:t>
        <a:bodyPr/>
        <a:lstStyle/>
        <a:p>
          <a:endParaRPr lang="en-US"/>
        </a:p>
      </dgm:t>
    </dgm:pt>
    <dgm:pt modelId="{3F1AA0D2-8FCF-4861-8DAE-75D2C7D91F1E}">
      <dgm:prSet/>
      <dgm:spPr/>
      <dgm:t>
        <a:bodyPr/>
        <a:lstStyle/>
        <a:p>
          <a:r>
            <a:rPr lang="en-US"/>
            <a:t>Secure Messaging</a:t>
          </a:r>
        </a:p>
      </dgm:t>
    </dgm:pt>
    <dgm:pt modelId="{B14E9E89-FABD-47F9-896F-9028C0A14623}" type="parTrans" cxnId="{874A6717-FC0E-4D12-BA95-84D2A8EF67A2}">
      <dgm:prSet/>
      <dgm:spPr/>
      <dgm:t>
        <a:bodyPr/>
        <a:lstStyle/>
        <a:p>
          <a:endParaRPr lang="en-US"/>
        </a:p>
      </dgm:t>
    </dgm:pt>
    <dgm:pt modelId="{0526E5CE-0579-4577-82F8-F8AE3D965993}" type="sibTrans" cxnId="{874A6717-FC0E-4D12-BA95-84D2A8EF67A2}">
      <dgm:prSet/>
      <dgm:spPr/>
      <dgm:t>
        <a:bodyPr/>
        <a:lstStyle/>
        <a:p>
          <a:endParaRPr lang="en-US"/>
        </a:p>
      </dgm:t>
    </dgm:pt>
    <dgm:pt modelId="{8D31672D-FD9B-4C1B-AFDD-275022E4CF4C}">
      <dgm:prSet/>
      <dgm:spPr/>
      <dgm:t>
        <a:bodyPr/>
        <a:lstStyle/>
        <a:p>
          <a:r>
            <a:rPr lang="en-US"/>
            <a:t>Telehealth, Telemedicine, Telepsychiatry</a:t>
          </a:r>
        </a:p>
      </dgm:t>
    </dgm:pt>
    <dgm:pt modelId="{B3C641C5-1167-4BA7-A1C3-419E257999D9}" type="parTrans" cxnId="{993F8764-BED1-4F81-87AE-1C7EE69C70D9}">
      <dgm:prSet/>
      <dgm:spPr/>
      <dgm:t>
        <a:bodyPr/>
        <a:lstStyle/>
        <a:p>
          <a:endParaRPr lang="en-US"/>
        </a:p>
      </dgm:t>
    </dgm:pt>
    <dgm:pt modelId="{956207E5-3E43-45CB-BD6E-00878D9A5590}" type="sibTrans" cxnId="{993F8764-BED1-4F81-87AE-1C7EE69C70D9}">
      <dgm:prSet/>
      <dgm:spPr/>
      <dgm:t>
        <a:bodyPr/>
        <a:lstStyle/>
        <a:p>
          <a:endParaRPr lang="en-US"/>
        </a:p>
      </dgm:t>
    </dgm:pt>
    <dgm:pt modelId="{194DFDEC-E217-4639-9C57-594E13431928}">
      <dgm:prSet/>
      <dgm:spPr/>
      <dgm:t>
        <a:bodyPr/>
        <a:lstStyle/>
        <a:p>
          <a:r>
            <a:rPr lang="en-US"/>
            <a:t>Social Networking </a:t>
          </a:r>
        </a:p>
      </dgm:t>
    </dgm:pt>
    <dgm:pt modelId="{259186D8-47FB-4611-BE8D-A4BF5F39FF2A}" type="parTrans" cxnId="{F3C97441-D08F-49C8-8647-6344EE28BAAF}">
      <dgm:prSet/>
      <dgm:spPr/>
      <dgm:t>
        <a:bodyPr/>
        <a:lstStyle/>
        <a:p>
          <a:endParaRPr lang="en-US"/>
        </a:p>
      </dgm:t>
    </dgm:pt>
    <dgm:pt modelId="{2DF6E8F4-987F-4A99-87A6-DB4B9B97EA3A}" type="sibTrans" cxnId="{F3C97441-D08F-49C8-8647-6344EE28BAAF}">
      <dgm:prSet/>
      <dgm:spPr/>
      <dgm:t>
        <a:bodyPr/>
        <a:lstStyle/>
        <a:p>
          <a:endParaRPr lang="en-US"/>
        </a:p>
      </dgm:t>
    </dgm:pt>
    <dgm:pt modelId="{18B24E52-4E77-47BD-8153-4EAF99438483}">
      <dgm:prSet/>
      <dgm:spPr/>
      <dgm:t>
        <a:bodyPr/>
        <a:lstStyle/>
        <a:p>
          <a:r>
            <a:rPr lang="en-US"/>
            <a:t>Family Services </a:t>
          </a:r>
        </a:p>
      </dgm:t>
    </dgm:pt>
    <dgm:pt modelId="{5BE076DD-2634-42B3-99E7-B9BE35684E6B}" type="parTrans" cxnId="{0EAC2841-CD20-4EE8-AB48-56A5D764467A}">
      <dgm:prSet/>
      <dgm:spPr/>
      <dgm:t>
        <a:bodyPr/>
        <a:lstStyle/>
        <a:p>
          <a:endParaRPr lang="en-US"/>
        </a:p>
      </dgm:t>
    </dgm:pt>
    <dgm:pt modelId="{10FF9B35-7F19-4055-B287-BCA154F6DFAD}" type="sibTrans" cxnId="{0EAC2841-CD20-4EE8-AB48-56A5D764467A}">
      <dgm:prSet/>
      <dgm:spPr/>
      <dgm:t>
        <a:bodyPr/>
        <a:lstStyle/>
        <a:p>
          <a:endParaRPr lang="en-US"/>
        </a:p>
      </dgm:t>
    </dgm:pt>
    <dgm:pt modelId="{029E703D-F774-4211-AB23-B9BBE6E6DFE8}">
      <dgm:prSet/>
      <dgm:spPr/>
      <dgm:t>
        <a:bodyPr/>
        <a:lstStyle/>
        <a:p>
          <a:r>
            <a:rPr lang="en-US"/>
            <a:t>Computerized Patient Record System </a:t>
          </a:r>
        </a:p>
      </dgm:t>
    </dgm:pt>
    <dgm:pt modelId="{7D25E7A8-FD6C-43BB-A2A4-9416717E5E35}" type="parTrans" cxnId="{1EED5EEA-FA21-49E3-A41A-B951E1B71C10}">
      <dgm:prSet/>
      <dgm:spPr/>
      <dgm:t>
        <a:bodyPr/>
        <a:lstStyle/>
        <a:p>
          <a:endParaRPr lang="en-US"/>
        </a:p>
      </dgm:t>
    </dgm:pt>
    <dgm:pt modelId="{06CA7689-8B16-4BEC-A701-DEEFB3B7BAA1}" type="sibTrans" cxnId="{1EED5EEA-FA21-49E3-A41A-B951E1B71C10}">
      <dgm:prSet/>
      <dgm:spPr/>
      <dgm:t>
        <a:bodyPr/>
        <a:lstStyle/>
        <a:p>
          <a:endParaRPr lang="en-US"/>
        </a:p>
      </dgm:t>
    </dgm:pt>
    <dgm:pt modelId="{87C76296-03BE-4D06-9A09-80B7DBE66319}">
      <dgm:prSet/>
      <dgm:spPr/>
      <dgm:t>
        <a:bodyPr/>
        <a:lstStyle/>
        <a:p>
          <a:r>
            <a:rPr lang="en-US"/>
            <a:t>Caregiver Line (1-855-260-3274) </a:t>
          </a:r>
        </a:p>
      </dgm:t>
    </dgm:pt>
    <dgm:pt modelId="{4425A5F2-F6B7-4DF6-95E7-B84BDA1CC3B0}" type="parTrans" cxnId="{4D0D427B-58D8-430E-9F20-7CFDBC4CA8A4}">
      <dgm:prSet/>
      <dgm:spPr/>
      <dgm:t>
        <a:bodyPr/>
        <a:lstStyle/>
        <a:p>
          <a:endParaRPr lang="en-US"/>
        </a:p>
      </dgm:t>
    </dgm:pt>
    <dgm:pt modelId="{A302F1AE-6180-48E7-A828-3DADA13B5681}" type="sibTrans" cxnId="{4D0D427B-58D8-430E-9F20-7CFDBC4CA8A4}">
      <dgm:prSet/>
      <dgm:spPr/>
      <dgm:t>
        <a:bodyPr/>
        <a:lstStyle/>
        <a:p>
          <a:endParaRPr lang="en-US"/>
        </a:p>
      </dgm:t>
    </dgm:pt>
    <dgm:pt modelId="{16D3B2AE-EB60-474C-BCC9-ECF17DDA2F35}">
      <dgm:prSet/>
      <dgm:spPr/>
      <dgm:t>
        <a:bodyPr/>
        <a:lstStyle/>
        <a:p>
          <a:r>
            <a:rPr lang="en-US"/>
            <a:t>Crisis Line (1-800-273-8255 and Press 1)</a:t>
          </a:r>
        </a:p>
      </dgm:t>
    </dgm:pt>
    <dgm:pt modelId="{12784990-0720-43D5-A16D-E9FB2C145E79}" type="parTrans" cxnId="{051561C9-11AF-40F1-A768-BD5B8948B81A}">
      <dgm:prSet/>
      <dgm:spPr/>
      <dgm:t>
        <a:bodyPr/>
        <a:lstStyle/>
        <a:p>
          <a:endParaRPr lang="en-US"/>
        </a:p>
      </dgm:t>
    </dgm:pt>
    <dgm:pt modelId="{FB1EB985-9B6A-460A-BFA5-61ABE8ABE7F5}" type="sibTrans" cxnId="{051561C9-11AF-40F1-A768-BD5B8948B81A}">
      <dgm:prSet/>
      <dgm:spPr/>
      <dgm:t>
        <a:bodyPr/>
        <a:lstStyle/>
        <a:p>
          <a:endParaRPr lang="en-US"/>
        </a:p>
      </dgm:t>
    </dgm:pt>
    <dgm:pt modelId="{A46E9E3A-0B33-48D9-AD58-A36C8374F086}" type="pres">
      <dgm:prSet presAssocID="{1B78119C-3396-4F75-BF4C-40A2D57A5859}" presName="diagram" presStyleCnt="0">
        <dgm:presLayoutVars>
          <dgm:dir/>
          <dgm:resizeHandles val="exact"/>
        </dgm:presLayoutVars>
      </dgm:prSet>
      <dgm:spPr/>
    </dgm:pt>
    <dgm:pt modelId="{F52DFDD8-47D9-49AF-B79D-6F5AE5B7C6BE}" type="pres">
      <dgm:prSet presAssocID="{95DADA4B-D413-4464-A9F1-DB4C9279E959}" presName="node" presStyleLbl="node1" presStyleIdx="0" presStyleCnt="9">
        <dgm:presLayoutVars>
          <dgm:bulletEnabled val="1"/>
        </dgm:presLayoutVars>
      </dgm:prSet>
      <dgm:spPr/>
    </dgm:pt>
    <dgm:pt modelId="{017178C6-C648-4ABE-8EBA-AC6B9DF8575A}" type="pres">
      <dgm:prSet presAssocID="{69F9D21F-0C3F-435B-82CD-3C4B722C1F44}" presName="sibTrans" presStyleCnt="0"/>
      <dgm:spPr/>
    </dgm:pt>
    <dgm:pt modelId="{4529379B-6DB1-4092-82B8-661CBCEE4D58}" type="pres">
      <dgm:prSet presAssocID="{4241FD5F-D6BC-4228-B51D-29EE2351D75F}" presName="node" presStyleLbl="node1" presStyleIdx="1" presStyleCnt="9">
        <dgm:presLayoutVars>
          <dgm:bulletEnabled val="1"/>
        </dgm:presLayoutVars>
      </dgm:prSet>
      <dgm:spPr/>
    </dgm:pt>
    <dgm:pt modelId="{46D96471-DAD2-4C60-8E76-1528E9676AE3}" type="pres">
      <dgm:prSet presAssocID="{B95B667C-29B8-4D05-82D9-54F591F1CB56}" presName="sibTrans" presStyleCnt="0"/>
      <dgm:spPr/>
    </dgm:pt>
    <dgm:pt modelId="{40028B46-ACA3-4C3D-BDAB-6AD32DE95AF5}" type="pres">
      <dgm:prSet presAssocID="{3F1AA0D2-8FCF-4861-8DAE-75D2C7D91F1E}" presName="node" presStyleLbl="node1" presStyleIdx="2" presStyleCnt="9">
        <dgm:presLayoutVars>
          <dgm:bulletEnabled val="1"/>
        </dgm:presLayoutVars>
      </dgm:prSet>
      <dgm:spPr/>
    </dgm:pt>
    <dgm:pt modelId="{8973ACDB-C09C-4B02-9106-7526352BF2B3}" type="pres">
      <dgm:prSet presAssocID="{0526E5CE-0579-4577-82F8-F8AE3D965993}" presName="sibTrans" presStyleCnt="0"/>
      <dgm:spPr/>
    </dgm:pt>
    <dgm:pt modelId="{B2B0A8EA-2FDE-4714-B0B3-B5865C7CCF83}" type="pres">
      <dgm:prSet presAssocID="{8D31672D-FD9B-4C1B-AFDD-275022E4CF4C}" presName="node" presStyleLbl="node1" presStyleIdx="3" presStyleCnt="9">
        <dgm:presLayoutVars>
          <dgm:bulletEnabled val="1"/>
        </dgm:presLayoutVars>
      </dgm:prSet>
      <dgm:spPr/>
    </dgm:pt>
    <dgm:pt modelId="{BAA6CB20-8636-4FEB-8A78-B21101532AE0}" type="pres">
      <dgm:prSet presAssocID="{956207E5-3E43-45CB-BD6E-00878D9A5590}" presName="sibTrans" presStyleCnt="0"/>
      <dgm:spPr/>
    </dgm:pt>
    <dgm:pt modelId="{8D72EF25-EA10-4DDD-8B29-63A505653ACB}" type="pres">
      <dgm:prSet presAssocID="{194DFDEC-E217-4639-9C57-594E13431928}" presName="node" presStyleLbl="node1" presStyleIdx="4" presStyleCnt="9">
        <dgm:presLayoutVars>
          <dgm:bulletEnabled val="1"/>
        </dgm:presLayoutVars>
      </dgm:prSet>
      <dgm:spPr/>
    </dgm:pt>
    <dgm:pt modelId="{5DF93C77-DCE4-42D4-8551-CDE5525BEB64}" type="pres">
      <dgm:prSet presAssocID="{2DF6E8F4-987F-4A99-87A6-DB4B9B97EA3A}" presName="sibTrans" presStyleCnt="0"/>
      <dgm:spPr/>
    </dgm:pt>
    <dgm:pt modelId="{E88D3438-B882-49D8-B60C-E5BC683E6A3C}" type="pres">
      <dgm:prSet presAssocID="{18B24E52-4E77-47BD-8153-4EAF99438483}" presName="node" presStyleLbl="node1" presStyleIdx="5" presStyleCnt="9">
        <dgm:presLayoutVars>
          <dgm:bulletEnabled val="1"/>
        </dgm:presLayoutVars>
      </dgm:prSet>
      <dgm:spPr/>
    </dgm:pt>
    <dgm:pt modelId="{7A3911F3-74F4-4401-8422-9DDE9D512BCB}" type="pres">
      <dgm:prSet presAssocID="{10FF9B35-7F19-4055-B287-BCA154F6DFAD}" presName="sibTrans" presStyleCnt="0"/>
      <dgm:spPr/>
    </dgm:pt>
    <dgm:pt modelId="{D350889A-2795-4D76-86A7-6CD60795660D}" type="pres">
      <dgm:prSet presAssocID="{029E703D-F774-4211-AB23-B9BBE6E6DFE8}" presName="node" presStyleLbl="node1" presStyleIdx="6" presStyleCnt="9">
        <dgm:presLayoutVars>
          <dgm:bulletEnabled val="1"/>
        </dgm:presLayoutVars>
      </dgm:prSet>
      <dgm:spPr/>
    </dgm:pt>
    <dgm:pt modelId="{DADFA69F-C06D-462D-A3C5-161688295AAB}" type="pres">
      <dgm:prSet presAssocID="{06CA7689-8B16-4BEC-A701-DEEFB3B7BAA1}" presName="sibTrans" presStyleCnt="0"/>
      <dgm:spPr/>
    </dgm:pt>
    <dgm:pt modelId="{E8549306-A594-4035-A87F-DE5DEA3E0300}" type="pres">
      <dgm:prSet presAssocID="{87C76296-03BE-4D06-9A09-80B7DBE66319}" presName="node" presStyleLbl="node1" presStyleIdx="7" presStyleCnt="9">
        <dgm:presLayoutVars>
          <dgm:bulletEnabled val="1"/>
        </dgm:presLayoutVars>
      </dgm:prSet>
      <dgm:spPr/>
    </dgm:pt>
    <dgm:pt modelId="{E8E0BAA3-D950-4D16-A830-F04A757636EE}" type="pres">
      <dgm:prSet presAssocID="{A302F1AE-6180-48E7-A828-3DADA13B5681}" presName="sibTrans" presStyleCnt="0"/>
      <dgm:spPr/>
    </dgm:pt>
    <dgm:pt modelId="{12A0A9DB-94D8-4A70-8D79-C149C4CEB07B}" type="pres">
      <dgm:prSet presAssocID="{16D3B2AE-EB60-474C-BCC9-ECF17DDA2F35}" presName="node" presStyleLbl="node1" presStyleIdx="8" presStyleCnt="9">
        <dgm:presLayoutVars>
          <dgm:bulletEnabled val="1"/>
        </dgm:presLayoutVars>
      </dgm:prSet>
      <dgm:spPr/>
    </dgm:pt>
  </dgm:ptLst>
  <dgm:cxnLst>
    <dgm:cxn modelId="{FA217A00-DAA7-40C1-B15F-36A400B2A5CB}" type="presOf" srcId="{95DADA4B-D413-4464-A9F1-DB4C9279E959}" destId="{F52DFDD8-47D9-49AF-B79D-6F5AE5B7C6BE}" srcOrd="0" destOrd="0" presId="urn:microsoft.com/office/officeart/2005/8/layout/default"/>
    <dgm:cxn modelId="{E33EE80F-0139-4852-86E0-0BFBF302E64F}" srcId="{1B78119C-3396-4F75-BF4C-40A2D57A5859}" destId="{95DADA4B-D413-4464-A9F1-DB4C9279E959}" srcOrd="0" destOrd="0" parTransId="{E69B48BF-DBB3-4271-86BD-847258D87F86}" sibTransId="{69F9D21F-0C3F-435B-82CD-3C4B722C1F44}"/>
    <dgm:cxn modelId="{874A6717-FC0E-4D12-BA95-84D2A8EF67A2}" srcId="{1B78119C-3396-4F75-BF4C-40A2D57A5859}" destId="{3F1AA0D2-8FCF-4861-8DAE-75D2C7D91F1E}" srcOrd="2" destOrd="0" parTransId="{B14E9E89-FABD-47F9-896F-9028C0A14623}" sibTransId="{0526E5CE-0579-4577-82F8-F8AE3D965993}"/>
    <dgm:cxn modelId="{F77EE720-3D4F-40BF-AEDB-E354A0AAF665}" type="presOf" srcId="{18B24E52-4E77-47BD-8153-4EAF99438483}" destId="{E88D3438-B882-49D8-B60C-E5BC683E6A3C}" srcOrd="0" destOrd="0" presId="urn:microsoft.com/office/officeart/2005/8/layout/default"/>
    <dgm:cxn modelId="{53DB1824-AC7D-4874-8A98-45DAD421FF70}" type="presOf" srcId="{87C76296-03BE-4D06-9A09-80B7DBE66319}" destId="{E8549306-A594-4035-A87F-DE5DEA3E0300}" srcOrd="0" destOrd="0" presId="urn:microsoft.com/office/officeart/2005/8/layout/default"/>
    <dgm:cxn modelId="{75FF8332-A310-4619-8AD7-917EEA98CA88}" type="presOf" srcId="{8D31672D-FD9B-4C1B-AFDD-275022E4CF4C}" destId="{B2B0A8EA-2FDE-4714-B0B3-B5865C7CCF83}" srcOrd="0" destOrd="0" presId="urn:microsoft.com/office/officeart/2005/8/layout/default"/>
    <dgm:cxn modelId="{0EAC2841-CD20-4EE8-AB48-56A5D764467A}" srcId="{1B78119C-3396-4F75-BF4C-40A2D57A5859}" destId="{18B24E52-4E77-47BD-8153-4EAF99438483}" srcOrd="5" destOrd="0" parTransId="{5BE076DD-2634-42B3-99E7-B9BE35684E6B}" sibTransId="{10FF9B35-7F19-4055-B287-BCA154F6DFAD}"/>
    <dgm:cxn modelId="{F3C97441-D08F-49C8-8647-6344EE28BAAF}" srcId="{1B78119C-3396-4F75-BF4C-40A2D57A5859}" destId="{194DFDEC-E217-4639-9C57-594E13431928}" srcOrd="4" destOrd="0" parTransId="{259186D8-47FB-4611-BE8D-A4BF5F39FF2A}" sibTransId="{2DF6E8F4-987F-4A99-87A6-DB4B9B97EA3A}"/>
    <dgm:cxn modelId="{F78CCC41-4D11-46FA-AA3E-82E84E5348FA}" srcId="{1B78119C-3396-4F75-BF4C-40A2D57A5859}" destId="{4241FD5F-D6BC-4228-B51D-29EE2351D75F}" srcOrd="1" destOrd="0" parTransId="{42ABF22B-44FF-452C-A0D1-0CC42E1DAE85}" sibTransId="{B95B667C-29B8-4D05-82D9-54F591F1CB56}"/>
    <dgm:cxn modelId="{91B3DE61-F8B0-4EB9-9A4A-CFDADAC6FC83}" type="presOf" srcId="{194DFDEC-E217-4639-9C57-594E13431928}" destId="{8D72EF25-EA10-4DDD-8B29-63A505653ACB}" srcOrd="0" destOrd="0" presId="urn:microsoft.com/office/officeart/2005/8/layout/default"/>
    <dgm:cxn modelId="{993F8764-BED1-4F81-87AE-1C7EE69C70D9}" srcId="{1B78119C-3396-4F75-BF4C-40A2D57A5859}" destId="{8D31672D-FD9B-4C1B-AFDD-275022E4CF4C}" srcOrd="3" destOrd="0" parTransId="{B3C641C5-1167-4BA7-A1C3-419E257999D9}" sibTransId="{956207E5-3E43-45CB-BD6E-00878D9A5590}"/>
    <dgm:cxn modelId="{4D0D427B-58D8-430E-9F20-7CFDBC4CA8A4}" srcId="{1B78119C-3396-4F75-BF4C-40A2D57A5859}" destId="{87C76296-03BE-4D06-9A09-80B7DBE66319}" srcOrd="7" destOrd="0" parTransId="{4425A5F2-F6B7-4DF6-95E7-B84BDA1CC3B0}" sibTransId="{A302F1AE-6180-48E7-A828-3DADA13B5681}"/>
    <dgm:cxn modelId="{E4C74C95-A56E-4454-93E7-3A866B1CB4D6}" type="presOf" srcId="{3F1AA0D2-8FCF-4861-8DAE-75D2C7D91F1E}" destId="{40028B46-ACA3-4C3D-BDAB-6AD32DE95AF5}" srcOrd="0" destOrd="0" presId="urn:microsoft.com/office/officeart/2005/8/layout/default"/>
    <dgm:cxn modelId="{E89A4697-935A-4802-9D37-0B479CF02BB3}" type="presOf" srcId="{1B78119C-3396-4F75-BF4C-40A2D57A5859}" destId="{A46E9E3A-0B33-48D9-AD58-A36C8374F086}" srcOrd="0" destOrd="0" presId="urn:microsoft.com/office/officeart/2005/8/layout/default"/>
    <dgm:cxn modelId="{06E9999B-3EC9-4480-BF47-7F2E5F08CA32}" type="presOf" srcId="{029E703D-F774-4211-AB23-B9BBE6E6DFE8}" destId="{D350889A-2795-4D76-86A7-6CD60795660D}" srcOrd="0" destOrd="0" presId="urn:microsoft.com/office/officeart/2005/8/layout/default"/>
    <dgm:cxn modelId="{051561C9-11AF-40F1-A768-BD5B8948B81A}" srcId="{1B78119C-3396-4F75-BF4C-40A2D57A5859}" destId="{16D3B2AE-EB60-474C-BCC9-ECF17DDA2F35}" srcOrd="8" destOrd="0" parTransId="{12784990-0720-43D5-A16D-E9FB2C145E79}" sibTransId="{FB1EB985-9B6A-460A-BFA5-61ABE8ABE7F5}"/>
    <dgm:cxn modelId="{4674D5D2-EEF3-4470-9545-0A1A789AB768}" type="presOf" srcId="{16D3B2AE-EB60-474C-BCC9-ECF17DDA2F35}" destId="{12A0A9DB-94D8-4A70-8D79-C149C4CEB07B}" srcOrd="0" destOrd="0" presId="urn:microsoft.com/office/officeart/2005/8/layout/default"/>
    <dgm:cxn modelId="{B78209E1-98BE-4FFD-888A-25EDCCF6FB42}" type="presOf" srcId="{4241FD5F-D6BC-4228-B51D-29EE2351D75F}" destId="{4529379B-6DB1-4092-82B8-661CBCEE4D58}" srcOrd="0" destOrd="0" presId="urn:microsoft.com/office/officeart/2005/8/layout/default"/>
    <dgm:cxn modelId="{1EED5EEA-FA21-49E3-A41A-B951E1B71C10}" srcId="{1B78119C-3396-4F75-BF4C-40A2D57A5859}" destId="{029E703D-F774-4211-AB23-B9BBE6E6DFE8}" srcOrd="6" destOrd="0" parTransId="{7D25E7A8-FD6C-43BB-A2A4-9416717E5E35}" sibTransId="{06CA7689-8B16-4BEC-A701-DEEFB3B7BAA1}"/>
    <dgm:cxn modelId="{D784502C-B2A6-4204-86A0-ECE8F8609431}" type="presParOf" srcId="{A46E9E3A-0B33-48D9-AD58-A36C8374F086}" destId="{F52DFDD8-47D9-49AF-B79D-6F5AE5B7C6BE}" srcOrd="0" destOrd="0" presId="urn:microsoft.com/office/officeart/2005/8/layout/default"/>
    <dgm:cxn modelId="{01816AB7-C5B6-42CD-8181-F565902857EC}" type="presParOf" srcId="{A46E9E3A-0B33-48D9-AD58-A36C8374F086}" destId="{017178C6-C648-4ABE-8EBA-AC6B9DF8575A}" srcOrd="1" destOrd="0" presId="urn:microsoft.com/office/officeart/2005/8/layout/default"/>
    <dgm:cxn modelId="{08796D93-AAD0-459A-A071-9A06CDD7B648}" type="presParOf" srcId="{A46E9E3A-0B33-48D9-AD58-A36C8374F086}" destId="{4529379B-6DB1-4092-82B8-661CBCEE4D58}" srcOrd="2" destOrd="0" presId="urn:microsoft.com/office/officeart/2005/8/layout/default"/>
    <dgm:cxn modelId="{3B786C6E-0EAC-477C-8D0A-C6B66311501A}" type="presParOf" srcId="{A46E9E3A-0B33-48D9-AD58-A36C8374F086}" destId="{46D96471-DAD2-4C60-8E76-1528E9676AE3}" srcOrd="3" destOrd="0" presId="urn:microsoft.com/office/officeart/2005/8/layout/default"/>
    <dgm:cxn modelId="{4E561000-E83C-4361-A148-CFBAA4832E7B}" type="presParOf" srcId="{A46E9E3A-0B33-48D9-AD58-A36C8374F086}" destId="{40028B46-ACA3-4C3D-BDAB-6AD32DE95AF5}" srcOrd="4" destOrd="0" presId="urn:microsoft.com/office/officeart/2005/8/layout/default"/>
    <dgm:cxn modelId="{60A9AD83-6235-4A9B-9704-1A8B0FA5998E}" type="presParOf" srcId="{A46E9E3A-0B33-48D9-AD58-A36C8374F086}" destId="{8973ACDB-C09C-4B02-9106-7526352BF2B3}" srcOrd="5" destOrd="0" presId="urn:microsoft.com/office/officeart/2005/8/layout/default"/>
    <dgm:cxn modelId="{0A175AC2-349F-4847-83EC-AA7BBE3149F0}" type="presParOf" srcId="{A46E9E3A-0B33-48D9-AD58-A36C8374F086}" destId="{B2B0A8EA-2FDE-4714-B0B3-B5865C7CCF83}" srcOrd="6" destOrd="0" presId="urn:microsoft.com/office/officeart/2005/8/layout/default"/>
    <dgm:cxn modelId="{CB741609-C814-45D6-BB99-CD042D759802}" type="presParOf" srcId="{A46E9E3A-0B33-48D9-AD58-A36C8374F086}" destId="{BAA6CB20-8636-4FEB-8A78-B21101532AE0}" srcOrd="7" destOrd="0" presId="urn:microsoft.com/office/officeart/2005/8/layout/default"/>
    <dgm:cxn modelId="{1F0CB15F-4FD3-4E7D-A3A6-6262A197018A}" type="presParOf" srcId="{A46E9E3A-0B33-48D9-AD58-A36C8374F086}" destId="{8D72EF25-EA10-4DDD-8B29-63A505653ACB}" srcOrd="8" destOrd="0" presId="urn:microsoft.com/office/officeart/2005/8/layout/default"/>
    <dgm:cxn modelId="{FA124CCE-46CC-4402-AEB6-553BBF87B6F7}" type="presParOf" srcId="{A46E9E3A-0B33-48D9-AD58-A36C8374F086}" destId="{5DF93C77-DCE4-42D4-8551-CDE5525BEB64}" srcOrd="9" destOrd="0" presId="urn:microsoft.com/office/officeart/2005/8/layout/default"/>
    <dgm:cxn modelId="{FCFBA6F1-0712-450B-AE21-21FE3899686C}" type="presParOf" srcId="{A46E9E3A-0B33-48D9-AD58-A36C8374F086}" destId="{E88D3438-B882-49D8-B60C-E5BC683E6A3C}" srcOrd="10" destOrd="0" presId="urn:microsoft.com/office/officeart/2005/8/layout/default"/>
    <dgm:cxn modelId="{4E15793B-1372-4C27-B0CA-5DAB4634B654}" type="presParOf" srcId="{A46E9E3A-0B33-48D9-AD58-A36C8374F086}" destId="{7A3911F3-74F4-4401-8422-9DDE9D512BCB}" srcOrd="11" destOrd="0" presId="urn:microsoft.com/office/officeart/2005/8/layout/default"/>
    <dgm:cxn modelId="{0BD082F3-CD3B-449B-B221-D8A4DAD09754}" type="presParOf" srcId="{A46E9E3A-0B33-48D9-AD58-A36C8374F086}" destId="{D350889A-2795-4D76-86A7-6CD60795660D}" srcOrd="12" destOrd="0" presId="urn:microsoft.com/office/officeart/2005/8/layout/default"/>
    <dgm:cxn modelId="{329604D4-B0AB-4A27-8A07-FD6FB1095921}" type="presParOf" srcId="{A46E9E3A-0B33-48D9-AD58-A36C8374F086}" destId="{DADFA69F-C06D-462D-A3C5-161688295AAB}" srcOrd="13" destOrd="0" presId="urn:microsoft.com/office/officeart/2005/8/layout/default"/>
    <dgm:cxn modelId="{10C16C72-CCF2-47EF-96F2-2AD543061ADD}" type="presParOf" srcId="{A46E9E3A-0B33-48D9-AD58-A36C8374F086}" destId="{E8549306-A594-4035-A87F-DE5DEA3E0300}" srcOrd="14" destOrd="0" presId="urn:microsoft.com/office/officeart/2005/8/layout/default"/>
    <dgm:cxn modelId="{B55A173A-1CDE-4633-9866-21374FD2A4D2}" type="presParOf" srcId="{A46E9E3A-0B33-48D9-AD58-A36C8374F086}" destId="{E8E0BAA3-D950-4D16-A830-F04A757636EE}" srcOrd="15" destOrd="0" presId="urn:microsoft.com/office/officeart/2005/8/layout/default"/>
    <dgm:cxn modelId="{872443F0-69B2-4CDD-B8D2-08CF2BED3B4D}" type="presParOf" srcId="{A46E9E3A-0B33-48D9-AD58-A36C8374F086}" destId="{12A0A9DB-94D8-4A70-8D79-C149C4CEB07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AF2804-CD74-474A-B1CD-D2A800D2005A}"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DE3A346D-A040-4D65-AFF6-761637AFCF64}">
      <dgm:prSet/>
      <dgm:spPr/>
      <dgm:t>
        <a:bodyPr/>
        <a:lstStyle/>
        <a:p>
          <a:r>
            <a:rPr lang="en-US"/>
            <a:t>Support team members with challenging patient-care situations</a:t>
          </a:r>
        </a:p>
      </dgm:t>
    </dgm:pt>
    <dgm:pt modelId="{D3815CE9-544C-445E-A915-B41B07EA1FB7}" type="parTrans" cxnId="{703ADABE-1ED0-4883-8E89-525C621374BB}">
      <dgm:prSet/>
      <dgm:spPr/>
      <dgm:t>
        <a:bodyPr/>
        <a:lstStyle/>
        <a:p>
          <a:endParaRPr lang="en-US"/>
        </a:p>
      </dgm:t>
    </dgm:pt>
    <dgm:pt modelId="{7B2C0B34-658E-448E-9B4F-8A2B2BD6DA0B}" type="sibTrans" cxnId="{703ADABE-1ED0-4883-8E89-525C621374BB}">
      <dgm:prSet/>
      <dgm:spPr/>
      <dgm:t>
        <a:bodyPr/>
        <a:lstStyle/>
        <a:p>
          <a:endParaRPr lang="en-US"/>
        </a:p>
      </dgm:t>
    </dgm:pt>
    <dgm:pt modelId="{1FC66E14-345A-4B73-8A4D-20E5D614D60E}">
      <dgm:prSet/>
      <dgm:spPr/>
      <dgm:t>
        <a:bodyPr/>
        <a:lstStyle/>
        <a:p>
          <a:r>
            <a:rPr lang="en-US"/>
            <a:t>Eliminate barriers to health care interventions</a:t>
          </a:r>
        </a:p>
      </dgm:t>
    </dgm:pt>
    <dgm:pt modelId="{FC12B11D-FC68-4B4F-992D-A76BD41E8609}" type="parTrans" cxnId="{EB239448-A3D6-4E6D-ACE3-C0D849096F52}">
      <dgm:prSet/>
      <dgm:spPr/>
      <dgm:t>
        <a:bodyPr/>
        <a:lstStyle/>
        <a:p>
          <a:endParaRPr lang="en-US"/>
        </a:p>
      </dgm:t>
    </dgm:pt>
    <dgm:pt modelId="{175C4AC9-F514-46F7-9CC9-964432D27476}" type="sibTrans" cxnId="{EB239448-A3D6-4E6D-ACE3-C0D849096F52}">
      <dgm:prSet/>
      <dgm:spPr/>
      <dgm:t>
        <a:bodyPr/>
        <a:lstStyle/>
        <a:p>
          <a:endParaRPr lang="en-US"/>
        </a:p>
      </dgm:t>
    </dgm:pt>
    <dgm:pt modelId="{9DA210CF-72B8-452B-A45D-D011E6F70D47}">
      <dgm:prSet/>
      <dgm:spPr/>
      <dgm:t>
        <a:bodyPr/>
        <a:lstStyle/>
        <a:p>
          <a:r>
            <a:rPr lang="en-US"/>
            <a:t>Build upon and promote strengths and abilities</a:t>
          </a:r>
        </a:p>
      </dgm:t>
    </dgm:pt>
    <dgm:pt modelId="{83250B25-F148-468F-8059-04A5DB127697}" type="parTrans" cxnId="{E0752B8F-3789-4716-8A71-7EAC31EBD3B8}">
      <dgm:prSet/>
      <dgm:spPr/>
      <dgm:t>
        <a:bodyPr/>
        <a:lstStyle/>
        <a:p>
          <a:endParaRPr lang="en-US"/>
        </a:p>
      </dgm:t>
    </dgm:pt>
    <dgm:pt modelId="{ED1FFF48-5540-45BC-9350-A9C7E91DEBE9}" type="sibTrans" cxnId="{E0752B8F-3789-4716-8A71-7EAC31EBD3B8}">
      <dgm:prSet/>
      <dgm:spPr/>
      <dgm:t>
        <a:bodyPr/>
        <a:lstStyle/>
        <a:p>
          <a:endParaRPr lang="en-US"/>
        </a:p>
      </dgm:t>
    </dgm:pt>
    <dgm:pt modelId="{C23ED9CC-60F0-41FA-B151-FC00B25021E1}">
      <dgm:prSet/>
      <dgm:spPr/>
      <dgm:t>
        <a:bodyPr/>
        <a:lstStyle/>
        <a:p>
          <a:r>
            <a:rPr lang="en-US"/>
            <a:t>Educate and motivate Veteran toward health promotion, disease prevention and management of self</a:t>
          </a:r>
        </a:p>
      </dgm:t>
    </dgm:pt>
    <dgm:pt modelId="{2BC0C9EF-2974-4C7C-A794-18D28A696750}" type="parTrans" cxnId="{DDEA0BA9-73A8-49CD-8760-9FEF84AABE14}">
      <dgm:prSet/>
      <dgm:spPr/>
      <dgm:t>
        <a:bodyPr/>
        <a:lstStyle/>
        <a:p>
          <a:endParaRPr lang="en-US"/>
        </a:p>
      </dgm:t>
    </dgm:pt>
    <dgm:pt modelId="{1675266E-2124-4121-9BC5-29D23D25248C}" type="sibTrans" cxnId="{DDEA0BA9-73A8-49CD-8760-9FEF84AABE14}">
      <dgm:prSet/>
      <dgm:spPr/>
      <dgm:t>
        <a:bodyPr/>
        <a:lstStyle/>
        <a:p>
          <a:endParaRPr lang="en-US"/>
        </a:p>
      </dgm:t>
    </dgm:pt>
    <dgm:pt modelId="{2371B991-FD38-4BCC-ABA1-B093A60E8C6A}">
      <dgm:prSet/>
      <dgm:spPr/>
      <dgm:t>
        <a:bodyPr/>
        <a:lstStyle/>
        <a:p>
          <a:r>
            <a:rPr lang="en-US"/>
            <a:t>Offer strategies to resolve underlying causal factors</a:t>
          </a:r>
        </a:p>
      </dgm:t>
    </dgm:pt>
    <dgm:pt modelId="{FA7BDBC0-097A-454D-BBBD-167D90864F0C}" type="parTrans" cxnId="{7AE1AD50-1F4E-455E-9931-52573FB95980}">
      <dgm:prSet/>
      <dgm:spPr/>
      <dgm:t>
        <a:bodyPr/>
        <a:lstStyle/>
        <a:p>
          <a:endParaRPr lang="en-US"/>
        </a:p>
      </dgm:t>
    </dgm:pt>
    <dgm:pt modelId="{AA101304-9938-4380-B466-58D95EF57B6A}" type="sibTrans" cxnId="{7AE1AD50-1F4E-455E-9931-52573FB95980}">
      <dgm:prSet/>
      <dgm:spPr/>
      <dgm:t>
        <a:bodyPr/>
        <a:lstStyle/>
        <a:p>
          <a:endParaRPr lang="en-US"/>
        </a:p>
      </dgm:t>
    </dgm:pt>
    <dgm:pt modelId="{3F6CF0A1-2C56-48FE-9951-7B82D2ED811F}">
      <dgm:prSet/>
      <dgm:spPr/>
      <dgm:t>
        <a:bodyPr/>
        <a:lstStyle/>
        <a:p>
          <a:r>
            <a:rPr lang="en-US"/>
            <a:t>Follow Veteran through continuum of health care</a:t>
          </a:r>
        </a:p>
      </dgm:t>
    </dgm:pt>
    <dgm:pt modelId="{03345DF5-3BDB-4244-8E66-50423CD302E0}" type="parTrans" cxnId="{F779BEC3-40B0-4669-A9FB-6FD58FB0EFD7}">
      <dgm:prSet/>
      <dgm:spPr/>
      <dgm:t>
        <a:bodyPr/>
        <a:lstStyle/>
        <a:p>
          <a:endParaRPr lang="en-US"/>
        </a:p>
      </dgm:t>
    </dgm:pt>
    <dgm:pt modelId="{00C556A7-8907-4344-84F3-0953BE95AC61}" type="sibTrans" cxnId="{F779BEC3-40B0-4669-A9FB-6FD58FB0EFD7}">
      <dgm:prSet/>
      <dgm:spPr/>
      <dgm:t>
        <a:bodyPr/>
        <a:lstStyle/>
        <a:p>
          <a:endParaRPr lang="en-US"/>
        </a:p>
      </dgm:t>
    </dgm:pt>
    <dgm:pt modelId="{8A1E08C2-0E66-4FED-94EA-AEE0B8BE9066}">
      <dgm:prSet/>
      <dgm:spPr/>
      <dgm:t>
        <a:bodyPr/>
        <a:lstStyle/>
        <a:p>
          <a:r>
            <a:rPr lang="en-US"/>
            <a:t>Eliminate barriers to care</a:t>
          </a:r>
        </a:p>
      </dgm:t>
    </dgm:pt>
    <dgm:pt modelId="{FD42B97F-9FA0-424A-8D28-CA0CC0D0BC90}" type="parTrans" cxnId="{587F1AE5-64B0-45FC-83CA-5FF4E6753CA5}">
      <dgm:prSet/>
      <dgm:spPr/>
      <dgm:t>
        <a:bodyPr/>
        <a:lstStyle/>
        <a:p>
          <a:endParaRPr lang="en-US"/>
        </a:p>
      </dgm:t>
    </dgm:pt>
    <dgm:pt modelId="{CF93AD99-B1CB-42CB-9A4C-F06C6396928F}" type="sibTrans" cxnId="{587F1AE5-64B0-45FC-83CA-5FF4E6753CA5}">
      <dgm:prSet/>
      <dgm:spPr/>
      <dgm:t>
        <a:bodyPr/>
        <a:lstStyle/>
        <a:p>
          <a:endParaRPr lang="en-US"/>
        </a:p>
      </dgm:t>
    </dgm:pt>
    <dgm:pt modelId="{2A228A97-5D25-4D54-9A4E-659734F0689A}">
      <dgm:prSet/>
      <dgm:spPr/>
      <dgm:t>
        <a:bodyPr/>
        <a:lstStyle/>
        <a:p>
          <a:r>
            <a:rPr lang="en-US"/>
            <a:t>Reach out to high risk cohorts</a:t>
          </a:r>
        </a:p>
      </dgm:t>
    </dgm:pt>
    <dgm:pt modelId="{2F50B3B2-C95C-432C-A18D-2842C50EF0EB}" type="parTrans" cxnId="{8C31EF51-4E46-4ECB-87AA-58EE0A7EE8C3}">
      <dgm:prSet/>
      <dgm:spPr/>
      <dgm:t>
        <a:bodyPr/>
        <a:lstStyle/>
        <a:p>
          <a:endParaRPr lang="en-US"/>
        </a:p>
      </dgm:t>
    </dgm:pt>
    <dgm:pt modelId="{FF39E64F-AE72-415C-AFE1-4AD62DB5D732}" type="sibTrans" cxnId="{8C31EF51-4E46-4ECB-87AA-58EE0A7EE8C3}">
      <dgm:prSet/>
      <dgm:spPr/>
      <dgm:t>
        <a:bodyPr/>
        <a:lstStyle/>
        <a:p>
          <a:endParaRPr lang="en-US"/>
        </a:p>
      </dgm:t>
    </dgm:pt>
    <dgm:pt modelId="{9CB95422-0F16-48BF-8A6E-FB73ED7D515B}">
      <dgm:prSet/>
      <dgm:spPr/>
      <dgm:t>
        <a:bodyPr/>
        <a:lstStyle/>
        <a:p>
          <a:r>
            <a:rPr lang="en-US"/>
            <a:t>Assess underlying causal factors leading to presenting concern</a:t>
          </a:r>
        </a:p>
      </dgm:t>
    </dgm:pt>
    <dgm:pt modelId="{4441DF2D-EA2A-48D4-B125-25399ACC1237}" type="parTrans" cxnId="{8FA73106-C146-4EEC-B9DD-ED8D2AA81C8B}">
      <dgm:prSet/>
      <dgm:spPr/>
      <dgm:t>
        <a:bodyPr/>
        <a:lstStyle/>
        <a:p>
          <a:endParaRPr lang="en-US"/>
        </a:p>
      </dgm:t>
    </dgm:pt>
    <dgm:pt modelId="{7697A7CC-C785-4B96-9C5B-B17F5D245E07}" type="sibTrans" cxnId="{8FA73106-C146-4EEC-B9DD-ED8D2AA81C8B}">
      <dgm:prSet/>
      <dgm:spPr/>
      <dgm:t>
        <a:bodyPr/>
        <a:lstStyle/>
        <a:p>
          <a:endParaRPr lang="en-US"/>
        </a:p>
      </dgm:t>
    </dgm:pt>
    <dgm:pt modelId="{5147E076-9DDD-4EE1-B50D-F1ED30B16EFA}">
      <dgm:prSet/>
      <dgm:spPr/>
      <dgm:t>
        <a:bodyPr/>
        <a:lstStyle/>
        <a:p>
          <a:r>
            <a:rPr lang="en-US"/>
            <a:t>Using short-term and long-term interventions in treatment plans</a:t>
          </a:r>
        </a:p>
      </dgm:t>
    </dgm:pt>
    <dgm:pt modelId="{E0245CB4-0FC7-4567-B1D7-0140D6D43798}" type="parTrans" cxnId="{B5C12524-EA5E-4110-8E46-A62BC4151C71}">
      <dgm:prSet/>
      <dgm:spPr/>
      <dgm:t>
        <a:bodyPr/>
        <a:lstStyle/>
        <a:p>
          <a:endParaRPr lang="en-US"/>
        </a:p>
      </dgm:t>
    </dgm:pt>
    <dgm:pt modelId="{7A23C0E1-5974-446D-95E2-049B714740BF}" type="sibTrans" cxnId="{B5C12524-EA5E-4110-8E46-A62BC4151C71}">
      <dgm:prSet/>
      <dgm:spPr/>
      <dgm:t>
        <a:bodyPr/>
        <a:lstStyle/>
        <a:p>
          <a:endParaRPr lang="en-US"/>
        </a:p>
      </dgm:t>
    </dgm:pt>
    <dgm:pt modelId="{16A01BC2-90EC-4D9C-800D-A3AFADB6E022}">
      <dgm:prSet/>
      <dgm:spPr/>
      <dgm:t>
        <a:bodyPr/>
        <a:lstStyle/>
        <a:p>
          <a:r>
            <a:rPr lang="en-US"/>
            <a:t>Monitor high risk discharges to avoid readmission</a:t>
          </a:r>
        </a:p>
      </dgm:t>
    </dgm:pt>
    <dgm:pt modelId="{561B9FB3-3C8E-487A-99B6-C8FEFE982AE2}" type="parTrans" cxnId="{F2DAEA47-C9EB-4BC9-AE8F-0211D696513D}">
      <dgm:prSet/>
      <dgm:spPr/>
      <dgm:t>
        <a:bodyPr/>
        <a:lstStyle/>
        <a:p>
          <a:endParaRPr lang="en-US"/>
        </a:p>
      </dgm:t>
    </dgm:pt>
    <dgm:pt modelId="{12AD62C9-CE70-4ACC-B171-CD3E5A521E00}" type="sibTrans" cxnId="{F2DAEA47-C9EB-4BC9-AE8F-0211D696513D}">
      <dgm:prSet/>
      <dgm:spPr/>
      <dgm:t>
        <a:bodyPr/>
        <a:lstStyle/>
        <a:p>
          <a:endParaRPr lang="en-US"/>
        </a:p>
      </dgm:t>
    </dgm:pt>
    <dgm:pt modelId="{F6FBCFE4-8050-4284-B019-0328831BFEFA}" type="pres">
      <dgm:prSet presAssocID="{C1AF2804-CD74-474A-B1CD-D2A800D2005A}" presName="vert0" presStyleCnt="0">
        <dgm:presLayoutVars>
          <dgm:dir/>
          <dgm:animOne val="branch"/>
          <dgm:animLvl val="lvl"/>
        </dgm:presLayoutVars>
      </dgm:prSet>
      <dgm:spPr/>
    </dgm:pt>
    <dgm:pt modelId="{51686208-2B8A-4D22-A52A-0BE992A751CE}" type="pres">
      <dgm:prSet presAssocID="{DE3A346D-A040-4D65-AFF6-761637AFCF64}" presName="thickLine" presStyleLbl="alignNode1" presStyleIdx="0" presStyleCnt="11"/>
      <dgm:spPr/>
    </dgm:pt>
    <dgm:pt modelId="{AFC072D8-8E2C-4138-BC8D-0C6697D8BA69}" type="pres">
      <dgm:prSet presAssocID="{DE3A346D-A040-4D65-AFF6-761637AFCF64}" presName="horz1" presStyleCnt="0"/>
      <dgm:spPr/>
    </dgm:pt>
    <dgm:pt modelId="{7FEAC1EC-80C0-4FC7-B4E1-9E248348217C}" type="pres">
      <dgm:prSet presAssocID="{DE3A346D-A040-4D65-AFF6-761637AFCF64}" presName="tx1" presStyleLbl="revTx" presStyleIdx="0" presStyleCnt="11"/>
      <dgm:spPr/>
    </dgm:pt>
    <dgm:pt modelId="{67FB318B-6BB3-4A69-953B-EDC9CA9C6AAE}" type="pres">
      <dgm:prSet presAssocID="{DE3A346D-A040-4D65-AFF6-761637AFCF64}" presName="vert1" presStyleCnt="0"/>
      <dgm:spPr/>
    </dgm:pt>
    <dgm:pt modelId="{0823A838-A88A-43D2-9148-1CE9CA934B4B}" type="pres">
      <dgm:prSet presAssocID="{1FC66E14-345A-4B73-8A4D-20E5D614D60E}" presName="thickLine" presStyleLbl="alignNode1" presStyleIdx="1" presStyleCnt="11"/>
      <dgm:spPr/>
    </dgm:pt>
    <dgm:pt modelId="{A379A81A-4FAF-4750-BFF1-45DD40B048DF}" type="pres">
      <dgm:prSet presAssocID="{1FC66E14-345A-4B73-8A4D-20E5D614D60E}" presName="horz1" presStyleCnt="0"/>
      <dgm:spPr/>
    </dgm:pt>
    <dgm:pt modelId="{F2FCAF64-79E9-4648-BB2D-E584144D21DD}" type="pres">
      <dgm:prSet presAssocID="{1FC66E14-345A-4B73-8A4D-20E5D614D60E}" presName="tx1" presStyleLbl="revTx" presStyleIdx="1" presStyleCnt="11"/>
      <dgm:spPr/>
    </dgm:pt>
    <dgm:pt modelId="{BCD9CE4A-B86F-425C-B353-CE535DC9F2D7}" type="pres">
      <dgm:prSet presAssocID="{1FC66E14-345A-4B73-8A4D-20E5D614D60E}" presName="vert1" presStyleCnt="0"/>
      <dgm:spPr/>
    </dgm:pt>
    <dgm:pt modelId="{9C7FC0C0-B92B-47EC-A721-95E2CE2A9D98}" type="pres">
      <dgm:prSet presAssocID="{9DA210CF-72B8-452B-A45D-D011E6F70D47}" presName="thickLine" presStyleLbl="alignNode1" presStyleIdx="2" presStyleCnt="11"/>
      <dgm:spPr/>
    </dgm:pt>
    <dgm:pt modelId="{20AECEF3-CD3F-4EFD-95A1-BBE23BF85775}" type="pres">
      <dgm:prSet presAssocID="{9DA210CF-72B8-452B-A45D-D011E6F70D47}" presName="horz1" presStyleCnt="0"/>
      <dgm:spPr/>
    </dgm:pt>
    <dgm:pt modelId="{D39A1A44-D8B8-48B6-9C93-B09E2398EFE7}" type="pres">
      <dgm:prSet presAssocID="{9DA210CF-72B8-452B-A45D-D011E6F70D47}" presName="tx1" presStyleLbl="revTx" presStyleIdx="2" presStyleCnt="11"/>
      <dgm:spPr/>
    </dgm:pt>
    <dgm:pt modelId="{707FF5D8-1DC1-4F0D-BE7B-AF20A395FE6F}" type="pres">
      <dgm:prSet presAssocID="{9DA210CF-72B8-452B-A45D-D011E6F70D47}" presName="vert1" presStyleCnt="0"/>
      <dgm:spPr/>
    </dgm:pt>
    <dgm:pt modelId="{E9028364-DE03-464E-B7D9-7B4C16DA984C}" type="pres">
      <dgm:prSet presAssocID="{C23ED9CC-60F0-41FA-B151-FC00B25021E1}" presName="thickLine" presStyleLbl="alignNode1" presStyleIdx="3" presStyleCnt="11"/>
      <dgm:spPr/>
    </dgm:pt>
    <dgm:pt modelId="{CFD0501D-F1AE-4E2B-A8E2-A6D84657828E}" type="pres">
      <dgm:prSet presAssocID="{C23ED9CC-60F0-41FA-B151-FC00B25021E1}" presName="horz1" presStyleCnt="0"/>
      <dgm:spPr/>
    </dgm:pt>
    <dgm:pt modelId="{49D44F7E-07FF-4349-B2AB-6A297C83C439}" type="pres">
      <dgm:prSet presAssocID="{C23ED9CC-60F0-41FA-B151-FC00B25021E1}" presName="tx1" presStyleLbl="revTx" presStyleIdx="3" presStyleCnt="11"/>
      <dgm:spPr/>
    </dgm:pt>
    <dgm:pt modelId="{B721C405-AF0A-45C6-A41A-73764F565363}" type="pres">
      <dgm:prSet presAssocID="{C23ED9CC-60F0-41FA-B151-FC00B25021E1}" presName="vert1" presStyleCnt="0"/>
      <dgm:spPr/>
    </dgm:pt>
    <dgm:pt modelId="{3ACBFC6D-0130-480A-A7FF-426F4682DA79}" type="pres">
      <dgm:prSet presAssocID="{2371B991-FD38-4BCC-ABA1-B093A60E8C6A}" presName="thickLine" presStyleLbl="alignNode1" presStyleIdx="4" presStyleCnt="11"/>
      <dgm:spPr/>
    </dgm:pt>
    <dgm:pt modelId="{8B88127A-B6F3-4386-9AA0-E37B35ADAE13}" type="pres">
      <dgm:prSet presAssocID="{2371B991-FD38-4BCC-ABA1-B093A60E8C6A}" presName="horz1" presStyleCnt="0"/>
      <dgm:spPr/>
    </dgm:pt>
    <dgm:pt modelId="{F1A84E53-5BFC-4A74-8CED-F99C8DB48FE5}" type="pres">
      <dgm:prSet presAssocID="{2371B991-FD38-4BCC-ABA1-B093A60E8C6A}" presName="tx1" presStyleLbl="revTx" presStyleIdx="4" presStyleCnt="11"/>
      <dgm:spPr/>
    </dgm:pt>
    <dgm:pt modelId="{2B32F422-353A-4302-BF3C-69D5E7E264C9}" type="pres">
      <dgm:prSet presAssocID="{2371B991-FD38-4BCC-ABA1-B093A60E8C6A}" presName="vert1" presStyleCnt="0"/>
      <dgm:spPr/>
    </dgm:pt>
    <dgm:pt modelId="{262D369E-861A-49D9-B9F0-6ED7D15898C4}" type="pres">
      <dgm:prSet presAssocID="{3F6CF0A1-2C56-48FE-9951-7B82D2ED811F}" presName="thickLine" presStyleLbl="alignNode1" presStyleIdx="5" presStyleCnt="11"/>
      <dgm:spPr/>
    </dgm:pt>
    <dgm:pt modelId="{D91E1E8A-244B-459A-9719-04E7CDCF8DCF}" type="pres">
      <dgm:prSet presAssocID="{3F6CF0A1-2C56-48FE-9951-7B82D2ED811F}" presName="horz1" presStyleCnt="0"/>
      <dgm:spPr/>
    </dgm:pt>
    <dgm:pt modelId="{AE27BE57-B655-4FA5-B7AC-2664E55F1F82}" type="pres">
      <dgm:prSet presAssocID="{3F6CF0A1-2C56-48FE-9951-7B82D2ED811F}" presName="tx1" presStyleLbl="revTx" presStyleIdx="5" presStyleCnt="11"/>
      <dgm:spPr/>
    </dgm:pt>
    <dgm:pt modelId="{1004C7B3-31C2-482F-8637-675AC6B7293A}" type="pres">
      <dgm:prSet presAssocID="{3F6CF0A1-2C56-48FE-9951-7B82D2ED811F}" presName="vert1" presStyleCnt="0"/>
      <dgm:spPr/>
    </dgm:pt>
    <dgm:pt modelId="{925271E3-0047-4CF2-8857-DB692A3A7AF9}" type="pres">
      <dgm:prSet presAssocID="{8A1E08C2-0E66-4FED-94EA-AEE0B8BE9066}" presName="thickLine" presStyleLbl="alignNode1" presStyleIdx="6" presStyleCnt="11"/>
      <dgm:spPr/>
    </dgm:pt>
    <dgm:pt modelId="{D85CB7DB-0747-4D66-A543-3ECC5D6F27C6}" type="pres">
      <dgm:prSet presAssocID="{8A1E08C2-0E66-4FED-94EA-AEE0B8BE9066}" presName="horz1" presStyleCnt="0"/>
      <dgm:spPr/>
    </dgm:pt>
    <dgm:pt modelId="{6186C46C-DE42-4B1F-9728-CAAAE6C9DFAC}" type="pres">
      <dgm:prSet presAssocID="{8A1E08C2-0E66-4FED-94EA-AEE0B8BE9066}" presName="tx1" presStyleLbl="revTx" presStyleIdx="6" presStyleCnt="11"/>
      <dgm:spPr/>
    </dgm:pt>
    <dgm:pt modelId="{64FBECF0-FED1-4992-BB87-D13DFFDC1561}" type="pres">
      <dgm:prSet presAssocID="{8A1E08C2-0E66-4FED-94EA-AEE0B8BE9066}" presName="vert1" presStyleCnt="0"/>
      <dgm:spPr/>
    </dgm:pt>
    <dgm:pt modelId="{F85DD4CA-D157-4CDF-ACF2-707859F3286A}" type="pres">
      <dgm:prSet presAssocID="{2A228A97-5D25-4D54-9A4E-659734F0689A}" presName="thickLine" presStyleLbl="alignNode1" presStyleIdx="7" presStyleCnt="11"/>
      <dgm:spPr/>
    </dgm:pt>
    <dgm:pt modelId="{D99B35B9-D5D6-401C-AAEE-A00D69EB888C}" type="pres">
      <dgm:prSet presAssocID="{2A228A97-5D25-4D54-9A4E-659734F0689A}" presName="horz1" presStyleCnt="0"/>
      <dgm:spPr/>
    </dgm:pt>
    <dgm:pt modelId="{720C2495-142F-48C5-9C5F-3625F28E8EA8}" type="pres">
      <dgm:prSet presAssocID="{2A228A97-5D25-4D54-9A4E-659734F0689A}" presName="tx1" presStyleLbl="revTx" presStyleIdx="7" presStyleCnt="11"/>
      <dgm:spPr/>
    </dgm:pt>
    <dgm:pt modelId="{B7FA88CD-065A-4A68-9A70-0FF484FE1DE4}" type="pres">
      <dgm:prSet presAssocID="{2A228A97-5D25-4D54-9A4E-659734F0689A}" presName="vert1" presStyleCnt="0"/>
      <dgm:spPr/>
    </dgm:pt>
    <dgm:pt modelId="{BD600B10-3807-4C72-9241-9E9A2095389C}" type="pres">
      <dgm:prSet presAssocID="{9CB95422-0F16-48BF-8A6E-FB73ED7D515B}" presName="thickLine" presStyleLbl="alignNode1" presStyleIdx="8" presStyleCnt="11"/>
      <dgm:spPr/>
    </dgm:pt>
    <dgm:pt modelId="{BDAA72D3-E9C8-444A-B1B9-8F8E467CAD91}" type="pres">
      <dgm:prSet presAssocID="{9CB95422-0F16-48BF-8A6E-FB73ED7D515B}" presName="horz1" presStyleCnt="0"/>
      <dgm:spPr/>
    </dgm:pt>
    <dgm:pt modelId="{8A98635E-F90C-47AE-852E-4149AD4EC4F4}" type="pres">
      <dgm:prSet presAssocID="{9CB95422-0F16-48BF-8A6E-FB73ED7D515B}" presName="tx1" presStyleLbl="revTx" presStyleIdx="8" presStyleCnt="11"/>
      <dgm:spPr/>
    </dgm:pt>
    <dgm:pt modelId="{CD48079B-EB3C-4F41-A5C2-315BB29ABF10}" type="pres">
      <dgm:prSet presAssocID="{9CB95422-0F16-48BF-8A6E-FB73ED7D515B}" presName="vert1" presStyleCnt="0"/>
      <dgm:spPr/>
    </dgm:pt>
    <dgm:pt modelId="{3F65BE12-C83E-422B-9864-3763F8CB3304}" type="pres">
      <dgm:prSet presAssocID="{5147E076-9DDD-4EE1-B50D-F1ED30B16EFA}" presName="thickLine" presStyleLbl="alignNode1" presStyleIdx="9" presStyleCnt="11"/>
      <dgm:spPr/>
    </dgm:pt>
    <dgm:pt modelId="{75A54BEE-CD15-4132-9001-8543A9E93F19}" type="pres">
      <dgm:prSet presAssocID="{5147E076-9DDD-4EE1-B50D-F1ED30B16EFA}" presName="horz1" presStyleCnt="0"/>
      <dgm:spPr/>
    </dgm:pt>
    <dgm:pt modelId="{2F712DD9-3EDB-4B7D-93AD-69C654E8A8D7}" type="pres">
      <dgm:prSet presAssocID="{5147E076-9DDD-4EE1-B50D-F1ED30B16EFA}" presName="tx1" presStyleLbl="revTx" presStyleIdx="9" presStyleCnt="11"/>
      <dgm:spPr/>
    </dgm:pt>
    <dgm:pt modelId="{041F2E6E-3D0E-495D-95C5-62B88AF8BEFB}" type="pres">
      <dgm:prSet presAssocID="{5147E076-9DDD-4EE1-B50D-F1ED30B16EFA}" presName="vert1" presStyleCnt="0"/>
      <dgm:spPr/>
    </dgm:pt>
    <dgm:pt modelId="{34D97EA4-F7EE-401B-B488-EF7C1355E991}" type="pres">
      <dgm:prSet presAssocID="{16A01BC2-90EC-4D9C-800D-A3AFADB6E022}" presName="thickLine" presStyleLbl="alignNode1" presStyleIdx="10" presStyleCnt="11"/>
      <dgm:spPr/>
    </dgm:pt>
    <dgm:pt modelId="{AC45D4CF-B0AB-46EE-9F7B-B821B84650A8}" type="pres">
      <dgm:prSet presAssocID="{16A01BC2-90EC-4D9C-800D-A3AFADB6E022}" presName="horz1" presStyleCnt="0"/>
      <dgm:spPr/>
    </dgm:pt>
    <dgm:pt modelId="{BA98C293-3749-4249-9F3A-EDF3CBF009A2}" type="pres">
      <dgm:prSet presAssocID="{16A01BC2-90EC-4D9C-800D-A3AFADB6E022}" presName="tx1" presStyleLbl="revTx" presStyleIdx="10" presStyleCnt="11"/>
      <dgm:spPr/>
    </dgm:pt>
    <dgm:pt modelId="{E2E95CA4-0B3E-4A40-8D53-AEAFDD395E69}" type="pres">
      <dgm:prSet presAssocID="{16A01BC2-90EC-4D9C-800D-A3AFADB6E022}" presName="vert1" presStyleCnt="0"/>
      <dgm:spPr/>
    </dgm:pt>
  </dgm:ptLst>
  <dgm:cxnLst>
    <dgm:cxn modelId="{8FA73106-C146-4EEC-B9DD-ED8D2AA81C8B}" srcId="{C1AF2804-CD74-474A-B1CD-D2A800D2005A}" destId="{9CB95422-0F16-48BF-8A6E-FB73ED7D515B}" srcOrd="8" destOrd="0" parTransId="{4441DF2D-EA2A-48D4-B125-25399ACC1237}" sibTransId="{7697A7CC-C785-4B96-9C5B-B17F5D245E07}"/>
    <dgm:cxn modelId="{140CE117-89CA-42A7-AF11-A4E98FE906AF}" type="presOf" srcId="{8A1E08C2-0E66-4FED-94EA-AEE0B8BE9066}" destId="{6186C46C-DE42-4B1F-9728-CAAAE6C9DFAC}" srcOrd="0" destOrd="0" presId="urn:microsoft.com/office/officeart/2008/layout/LinedList"/>
    <dgm:cxn modelId="{0424B918-70FB-44A0-BA68-75A2F37AB998}" type="presOf" srcId="{2A228A97-5D25-4D54-9A4E-659734F0689A}" destId="{720C2495-142F-48C5-9C5F-3625F28E8EA8}" srcOrd="0" destOrd="0" presId="urn:microsoft.com/office/officeart/2008/layout/LinedList"/>
    <dgm:cxn modelId="{B5C12524-EA5E-4110-8E46-A62BC4151C71}" srcId="{C1AF2804-CD74-474A-B1CD-D2A800D2005A}" destId="{5147E076-9DDD-4EE1-B50D-F1ED30B16EFA}" srcOrd="9" destOrd="0" parTransId="{E0245CB4-0FC7-4567-B1D7-0140D6D43798}" sibTransId="{7A23C0E1-5974-446D-95E2-049B714740BF}"/>
    <dgm:cxn modelId="{D1BB1941-72B1-4229-87A1-0821283C624E}" type="presOf" srcId="{2371B991-FD38-4BCC-ABA1-B093A60E8C6A}" destId="{F1A84E53-5BFC-4A74-8CED-F99C8DB48FE5}" srcOrd="0" destOrd="0" presId="urn:microsoft.com/office/officeart/2008/layout/LinedList"/>
    <dgm:cxn modelId="{DAFE0862-DF83-4FA5-8131-7A04F4AFDBEA}" type="presOf" srcId="{5147E076-9DDD-4EE1-B50D-F1ED30B16EFA}" destId="{2F712DD9-3EDB-4B7D-93AD-69C654E8A8D7}" srcOrd="0" destOrd="0" presId="urn:microsoft.com/office/officeart/2008/layout/LinedList"/>
    <dgm:cxn modelId="{F2DAEA47-C9EB-4BC9-AE8F-0211D696513D}" srcId="{C1AF2804-CD74-474A-B1CD-D2A800D2005A}" destId="{16A01BC2-90EC-4D9C-800D-A3AFADB6E022}" srcOrd="10" destOrd="0" parTransId="{561B9FB3-3C8E-487A-99B6-C8FEFE982AE2}" sibTransId="{12AD62C9-CE70-4ACC-B171-CD3E5A521E00}"/>
    <dgm:cxn modelId="{EB239448-A3D6-4E6D-ACE3-C0D849096F52}" srcId="{C1AF2804-CD74-474A-B1CD-D2A800D2005A}" destId="{1FC66E14-345A-4B73-8A4D-20E5D614D60E}" srcOrd="1" destOrd="0" parTransId="{FC12B11D-FC68-4B4F-992D-A76BD41E8609}" sibTransId="{175C4AC9-F514-46F7-9CC9-964432D27476}"/>
    <dgm:cxn modelId="{7AE1AD50-1F4E-455E-9931-52573FB95980}" srcId="{C1AF2804-CD74-474A-B1CD-D2A800D2005A}" destId="{2371B991-FD38-4BCC-ABA1-B093A60E8C6A}" srcOrd="4" destOrd="0" parTransId="{FA7BDBC0-097A-454D-BBBD-167D90864F0C}" sibTransId="{AA101304-9938-4380-B466-58D95EF57B6A}"/>
    <dgm:cxn modelId="{8C31EF51-4E46-4ECB-87AA-58EE0A7EE8C3}" srcId="{C1AF2804-CD74-474A-B1CD-D2A800D2005A}" destId="{2A228A97-5D25-4D54-9A4E-659734F0689A}" srcOrd="7" destOrd="0" parTransId="{2F50B3B2-C95C-432C-A18D-2842C50EF0EB}" sibTransId="{FF39E64F-AE72-415C-AFE1-4AD62DB5D732}"/>
    <dgm:cxn modelId="{44CBC47A-6EA3-47AF-A148-6B7EC15BBAEB}" type="presOf" srcId="{C23ED9CC-60F0-41FA-B151-FC00B25021E1}" destId="{49D44F7E-07FF-4349-B2AB-6A297C83C439}" srcOrd="0" destOrd="0" presId="urn:microsoft.com/office/officeart/2008/layout/LinedList"/>
    <dgm:cxn modelId="{E1ADBB7C-CEE8-402B-B3D5-84071CDC1D33}" type="presOf" srcId="{DE3A346D-A040-4D65-AFF6-761637AFCF64}" destId="{7FEAC1EC-80C0-4FC7-B4E1-9E248348217C}" srcOrd="0" destOrd="0" presId="urn:microsoft.com/office/officeart/2008/layout/LinedList"/>
    <dgm:cxn modelId="{E0752B8F-3789-4716-8A71-7EAC31EBD3B8}" srcId="{C1AF2804-CD74-474A-B1CD-D2A800D2005A}" destId="{9DA210CF-72B8-452B-A45D-D011E6F70D47}" srcOrd="2" destOrd="0" parTransId="{83250B25-F148-468F-8059-04A5DB127697}" sibTransId="{ED1FFF48-5540-45BC-9350-A9C7E91DEBE9}"/>
    <dgm:cxn modelId="{C24BB29F-8F68-42B1-B996-B27F96F1A6F0}" type="presOf" srcId="{9CB95422-0F16-48BF-8A6E-FB73ED7D515B}" destId="{8A98635E-F90C-47AE-852E-4149AD4EC4F4}" srcOrd="0" destOrd="0" presId="urn:microsoft.com/office/officeart/2008/layout/LinedList"/>
    <dgm:cxn modelId="{DDEA0BA9-73A8-49CD-8760-9FEF84AABE14}" srcId="{C1AF2804-CD74-474A-B1CD-D2A800D2005A}" destId="{C23ED9CC-60F0-41FA-B151-FC00B25021E1}" srcOrd="3" destOrd="0" parTransId="{2BC0C9EF-2974-4C7C-A794-18D28A696750}" sibTransId="{1675266E-2124-4121-9BC5-29D23D25248C}"/>
    <dgm:cxn modelId="{49E341BE-C25A-4A00-8DBB-83FC9EE67F40}" type="presOf" srcId="{9DA210CF-72B8-452B-A45D-D011E6F70D47}" destId="{D39A1A44-D8B8-48B6-9C93-B09E2398EFE7}" srcOrd="0" destOrd="0" presId="urn:microsoft.com/office/officeart/2008/layout/LinedList"/>
    <dgm:cxn modelId="{703ADABE-1ED0-4883-8E89-525C621374BB}" srcId="{C1AF2804-CD74-474A-B1CD-D2A800D2005A}" destId="{DE3A346D-A040-4D65-AFF6-761637AFCF64}" srcOrd="0" destOrd="0" parTransId="{D3815CE9-544C-445E-A915-B41B07EA1FB7}" sibTransId="{7B2C0B34-658E-448E-9B4F-8A2B2BD6DA0B}"/>
    <dgm:cxn modelId="{F779BEC3-40B0-4669-A9FB-6FD58FB0EFD7}" srcId="{C1AF2804-CD74-474A-B1CD-D2A800D2005A}" destId="{3F6CF0A1-2C56-48FE-9951-7B82D2ED811F}" srcOrd="5" destOrd="0" parTransId="{03345DF5-3BDB-4244-8E66-50423CD302E0}" sibTransId="{00C556A7-8907-4344-84F3-0953BE95AC61}"/>
    <dgm:cxn modelId="{AB1EA1C6-4DE9-421E-B189-EEC36E8B7119}" type="presOf" srcId="{16A01BC2-90EC-4D9C-800D-A3AFADB6E022}" destId="{BA98C293-3749-4249-9F3A-EDF3CBF009A2}" srcOrd="0" destOrd="0" presId="urn:microsoft.com/office/officeart/2008/layout/LinedList"/>
    <dgm:cxn modelId="{B8E4C8C9-DA3F-4F91-B773-C2C2045101E5}" type="presOf" srcId="{C1AF2804-CD74-474A-B1CD-D2A800D2005A}" destId="{F6FBCFE4-8050-4284-B019-0328831BFEFA}" srcOrd="0" destOrd="0" presId="urn:microsoft.com/office/officeart/2008/layout/LinedList"/>
    <dgm:cxn modelId="{F87B91D1-A9FA-4535-85B0-1EFB5418BB14}" type="presOf" srcId="{3F6CF0A1-2C56-48FE-9951-7B82D2ED811F}" destId="{AE27BE57-B655-4FA5-B7AC-2664E55F1F82}" srcOrd="0" destOrd="0" presId="urn:microsoft.com/office/officeart/2008/layout/LinedList"/>
    <dgm:cxn modelId="{6D259DD1-17CB-46C7-B81E-C922A192DDCE}" type="presOf" srcId="{1FC66E14-345A-4B73-8A4D-20E5D614D60E}" destId="{F2FCAF64-79E9-4648-BB2D-E584144D21DD}" srcOrd="0" destOrd="0" presId="urn:microsoft.com/office/officeart/2008/layout/LinedList"/>
    <dgm:cxn modelId="{587F1AE5-64B0-45FC-83CA-5FF4E6753CA5}" srcId="{C1AF2804-CD74-474A-B1CD-D2A800D2005A}" destId="{8A1E08C2-0E66-4FED-94EA-AEE0B8BE9066}" srcOrd="6" destOrd="0" parTransId="{FD42B97F-9FA0-424A-8D28-CA0CC0D0BC90}" sibTransId="{CF93AD99-B1CB-42CB-9A4C-F06C6396928F}"/>
    <dgm:cxn modelId="{B0D0C11F-9AA2-4F1D-A5D6-BAF882B0108D}" type="presParOf" srcId="{F6FBCFE4-8050-4284-B019-0328831BFEFA}" destId="{51686208-2B8A-4D22-A52A-0BE992A751CE}" srcOrd="0" destOrd="0" presId="urn:microsoft.com/office/officeart/2008/layout/LinedList"/>
    <dgm:cxn modelId="{D93068E0-1B4F-4AD3-9548-801E589F8E0E}" type="presParOf" srcId="{F6FBCFE4-8050-4284-B019-0328831BFEFA}" destId="{AFC072D8-8E2C-4138-BC8D-0C6697D8BA69}" srcOrd="1" destOrd="0" presId="urn:microsoft.com/office/officeart/2008/layout/LinedList"/>
    <dgm:cxn modelId="{EC9A7F98-3D11-414E-8938-AFE5844BDDFD}" type="presParOf" srcId="{AFC072D8-8E2C-4138-BC8D-0C6697D8BA69}" destId="{7FEAC1EC-80C0-4FC7-B4E1-9E248348217C}" srcOrd="0" destOrd="0" presId="urn:microsoft.com/office/officeart/2008/layout/LinedList"/>
    <dgm:cxn modelId="{1459BE25-24EC-4CC7-9E58-5A1E2F1CE4ED}" type="presParOf" srcId="{AFC072D8-8E2C-4138-BC8D-0C6697D8BA69}" destId="{67FB318B-6BB3-4A69-953B-EDC9CA9C6AAE}" srcOrd="1" destOrd="0" presId="urn:microsoft.com/office/officeart/2008/layout/LinedList"/>
    <dgm:cxn modelId="{D4A0EEDA-5178-48C8-BCA2-218E3B4CF9C2}" type="presParOf" srcId="{F6FBCFE4-8050-4284-B019-0328831BFEFA}" destId="{0823A838-A88A-43D2-9148-1CE9CA934B4B}" srcOrd="2" destOrd="0" presId="urn:microsoft.com/office/officeart/2008/layout/LinedList"/>
    <dgm:cxn modelId="{679B620A-C779-4F73-9ABE-29FE9F64626F}" type="presParOf" srcId="{F6FBCFE4-8050-4284-B019-0328831BFEFA}" destId="{A379A81A-4FAF-4750-BFF1-45DD40B048DF}" srcOrd="3" destOrd="0" presId="urn:microsoft.com/office/officeart/2008/layout/LinedList"/>
    <dgm:cxn modelId="{5453035D-6176-4273-B1CA-835EF5619F42}" type="presParOf" srcId="{A379A81A-4FAF-4750-BFF1-45DD40B048DF}" destId="{F2FCAF64-79E9-4648-BB2D-E584144D21DD}" srcOrd="0" destOrd="0" presId="urn:microsoft.com/office/officeart/2008/layout/LinedList"/>
    <dgm:cxn modelId="{E71BF753-F161-416C-81D2-20738302CA56}" type="presParOf" srcId="{A379A81A-4FAF-4750-BFF1-45DD40B048DF}" destId="{BCD9CE4A-B86F-425C-B353-CE535DC9F2D7}" srcOrd="1" destOrd="0" presId="urn:microsoft.com/office/officeart/2008/layout/LinedList"/>
    <dgm:cxn modelId="{946255FE-7861-4FAF-B9E5-E897D0CCAB32}" type="presParOf" srcId="{F6FBCFE4-8050-4284-B019-0328831BFEFA}" destId="{9C7FC0C0-B92B-47EC-A721-95E2CE2A9D98}" srcOrd="4" destOrd="0" presId="urn:microsoft.com/office/officeart/2008/layout/LinedList"/>
    <dgm:cxn modelId="{F13E7D49-C98F-4BFD-8937-40B7836B22CA}" type="presParOf" srcId="{F6FBCFE4-8050-4284-B019-0328831BFEFA}" destId="{20AECEF3-CD3F-4EFD-95A1-BBE23BF85775}" srcOrd="5" destOrd="0" presId="urn:microsoft.com/office/officeart/2008/layout/LinedList"/>
    <dgm:cxn modelId="{520FBFBA-ACDC-459B-A6D4-E303A3EF851D}" type="presParOf" srcId="{20AECEF3-CD3F-4EFD-95A1-BBE23BF85775}" destId="{D39A1A44-D8B8-48B6-9C93-B09E2398EFE7}" srcOrd="0" destOrd="0" presId="urn:microsoft.com/office/officeart/2008/layout/LinedList"/>
    <dgm:cxn modelId="{0CB94E4A-689C-419A-AEF9-492F6B8EE79D}" type="presParOf" srcId="{20AECEF3-CD3F-4EFD-95A1-BBE23BF85775}" destId="{707FF5D8-1DC1-4F0D-BE7B-AF20A395FE6F}" srcOrd="1" destOrd="0" presId="urn:microsoft.com/office/officeart/2008/layout/LinedList"/>
    <dgm:cxn modelId="{0EFA08A3-BF91-4E9E-B734-7FA63EC6925B}" type="presParOf" srcId="{F6FBCFE4-8050-4284-B019-0328831BFEFA}" destId="{E9028364-DE03-464E-B7D9-7B4C16DA984C}" srcOrd="6" destOrd="0" presId="urn:microsoft.com/office/officeart/2008/layout/LinedList"/>
    <dgm:cxn modelId="{09446152-4355-4D18-93AD-8913190675C2}" type="presParOf" srcId="{F6FBCFE4-8050-4284-B019-0328831BFEFA}" destId="{CFD0501D-F1AE-4E2B-A8E2-A6D84657828E}" srcOrd="7" destOrd="0" presId="urn:microsoft.com/office/officeart/2008/layout/LinedList"/>
    <dgm:cxn modelId="{5C43A385-514D-4771-A708-FE2C5DF1A452}" type="presParOf" srcId="{CFD0501D-F1AE-4E2B-A8E2-A6D84657828E}" destId="{49D44F7E-07FF-4349-B2AB-6A297C83C439}" srcOrd="0" destOrd="0" presId="urn:microsoft.com/office/officeart/2008/layout/LinedList"/>
    <dgm:cxn modelId="{13A2C454-384E-496E-8148-71E05DD1E637}" type="presParOf" srcId="{CFD0501D-F1AE-4E2B-A8E2-A6D84657828E}" destId="{B721C405-AF0A-45C6-A41A-73764F565363}" srcOrd="1" destOrd="0" presId="urn:microsoft.com/office/officeart/2008/layout/LinedList"/>
    <dgm:cxn modelId="{F210D57F-1388-4BA6-8280-94E2BD8D735D}" type="presParOf" srcId="{F6FBCFE4-8050-4284-B019-0328831BFEFA}" destId="{3ACBFC6D-0130-480A-A7FF-426F4682DA79}" srcOrd="8" destOrd="0" presId="urn:microsoft.com/office/officeart/2008/layout/LinedList"/>
    <dgm:cxn modelId="{4862077C-6A95-4465-8969-62B481DB95CB}" type="presParOf" srcId="{F6FBCFE4-8050-4284-B019-0328831BFEFA}" destId="{8B88127A-B6F3-4386-9AA0-E37B35ADAE13}" srcOrd="9" destOrd="0" presId="urn:microsoft.com/office/officeart/2008/layout/LinedList"/>
    <dgm:cxn modelId="{F3BEA074-FAB9-4B05-B5D2-4DB928FF425C}" type="presParOf" srcId="{8B88127A-B6F3-4386-9AA0-E37B35ADAE13}" destId="{F1A84E53-5BFC-4A74-8CED-F99C8DB48FE5}" srcOrd="0" destOrd="0" presId="urn:microsoft.com/office/officeart/2008/layout/LinedList"/>
    <dgm:cxn modelId="{2D7D5DA4-B858-4A12-A924-24A1335A51ED}" type="presParOf" srcId="{8B88127A-B6F3-4386-9AA0-E37B35ADAE13}" destId="{2B32F422-353A-4302-BF3C-69D5E7E264C9}" srcOrd="1" destOrd="0" presId="urn:microsoft.com/office/officeart/2008/layout/LinedList"/>
    <dgm:cxn modelId="{16FFF958-8E85-4B95-8BEE-6A08AE2AE377}" type="presParOf" srcId="{F6FBCFE4-8050-4284-B019-0328831BFEFA}" destId="{262D369E-861A-49D9-B9F0-6ED7D15898C4}" srcOrd="10" destOrd="0" presId="urn:microsoft.com/office/officeart/2008/layout/LinedList"/>
    <dgm:cxn modelId="{66E22A51-E653-4214-8F4D-0727A9987D29}" type="presParOf" srcId="{F6FBCFE4-8050-4284-B019-0328831BFEFA}" destId="{D91E1E8A-244B-459A-9719-04E7CDCF8DCF}" srcOrd="11" destOrd="0" presId="urn:microsoft.com/office/officeart/2008/layout/LinedList"/>
    <dgm:cxn modelId="{860FBEC3-FEC4-48B9-86F6-645338305E09}" type="presParOf" srcId="{D91E1E8A-244B-459A-9719-04E7CDCF8DCF}" destId="{AE27BE57-B655-4FA5-B7AC-2664E55F1F82}" srcOrd="0" destOrd="0" presId="urn:microsoft.com/office/officeart/2008/layout/LinedList"/>
    <dgm:cxn modelId="{E56A983C-1C35-4488-8BBB-DAC423D8C12E}" type="presParOf" srcId="{D91E1E8A-244B-459A-9719-04E7CDCF8DCF}" destId="{1004C7B3-31C2-482F-8637-675AC6B7293A}" srcOrd="1" destOrd="0" presId="urn:microsoft.com/office/officeart/2008/layout/LinedList"/>
    <dgm:cxn modelId="{260C4C53-81F7-46E6-B2AD-B5232A74C8F8}" type="presParOf" srcId="{F6FBCFE4-8050-4284-B019-0328831BFEFA}" destId="{925271E3-0047-4CF2-8857-DB692A3A7AF9}" srcOrd="12" destOrd="0" presId="urn:microsoft.com/office/officeart/2008/layout/LinedList"/>
    <dgm:cxn modelId="{02E8B1A3-2F1C-45C2-920B-64D96D37B06B}" type="presParOf" srcId="{F6FBCFE4-8050-4284-B019-0328831BFEFA}" destId="{D85CB7DB-0747-4D66-A543-3ECC5D6F27C6}" srcOrd="13" destOrd="0" presId="urn:microsoft.com/office/officeart/2008/layout/LinedList"/>
    <dgm:cxn modelId="{BB6D2F4A-247B-4216-B7CB-FEAE2FA4C511}" type="presParOf" srcId="{D85CB7DB-0747-4D66-A543-3ECC5D6F27C6}" destId="{6186C46C-DE42-4B1F-9728-CAAAE6C9DFAC}" srcOrd="0" destOrd="0" presId="urn:microsoft.com/office/officeart/2008/layout/LinedList"/>
    <dgm:cxn modelId="{7D0811BB-5295-41D7-8209-8DB3DFE5B099}" type="presParOf" srcId="{D85CB7DB-0747-4D66-A543-3ECC5D6F27C6}" destId="{64FBECF0-FED1-4992-BB87-D13DFFDC1561}" srcOrd="1" destOrd="0" presId="urn:microsoft.com/office/officeart/2008/layout/LinedList"/>
    <dgm:cxn modelId="{568BF319-23C0-4223-AEDC-72F716A29500}" type="presParOf" srcId="{F6FBCFE4-8050-4284-B019-0328831BFEFA}" destId="{F85DD4CA-D157-4CDF-ACF2-707859F3286A}" srcOrd="14" destOrd="0" presId="urn:microsoft.com/office/officeart/2008/layout/LinedList"/>
    <dgm:cxn modelId="{FC826D38-27AD-4695-8BD9-BF8BC751FC00}" type="presParOf" srcId="{F6FBCFE4-8050-4284-B019-0328831BFEFA}" destId="{D99B35B9-D5D6-401C-AAEE-A00D69EB888C}" srcOrd="15" destOrd="0" presId="urn:microsoft.com/office/officeart/2008/layout/LinedList"/>
    <dgm:cxn modelId="{B058EDA2-5DB9-4628-B700-5EC44FFBC681}" type="presParOf" srcId="{D99B35B9-D5D6-401C-AAEE-A00D69EB888C}" destId="{720C2495-142F-48C5-9C5F-3625F28E8EA8}" srcOrd="0" destOrd="0" presId="urn:microsoft.com/office/officeart/2008/layout/LinedList"/>
    <dgm:cxn modelId="{37021380-0775-4F06-A0D4-EDE760F59DCC}" type="presParOf" srcId="{D99B35B9-D5D6-401C-AAEE-A00D69EB888C}" destId="{B7FA88CD-065A-4A68-9A70-0FF484FE1DE4}" srcOrd="1" destOrd="0" presId="urn:microsoft.com/office/officeart/2008/layout/LinedList"/>
    <dgm:cxn modelId="{12FC6E5E-3682-4857-8C4A-63452B32B309}" type="presParOf" srcId="{F6FBCFE4-8050-4284-B019-0328831BFEFA}" destId="{BD600B10-3807-4C72-9241-9E9A2095389C}" srcOrd="16" destOrd="0" presId="urn:microsoft.com/office/officeart/2008/layout/LinedList"/>
    <dgm:cxn modelId="{2EA4E946-C01D-4E5B-9A8D-1EBA381464D2}" type="presParOf" srcId="{F6FBCFE4-8050-4284-B019-0328831BFEFA}" destId="{BDAA72D3-E9C8-444A-B1B9-8F8E467CAD91}" srcOrd="17" destOrd="0" presId="urn:microsoft.com/office/officeart/2008/layout/LinedList"/>
    <dgm:cxn modelId="{4FF8AB45-150D-4D46-9C8C-FBA2B281257C}" type="presParOf" srcId="{BDAA72D3-E9C8-444A-B1B9-8F8E467CAD91}" destId="{8A98635E-F90C-47AE-852E-4149AD4EC4F4}" srcOrd="0" destOrd="0" presId="urn:microsoft.com/office/officeart/2008/layout/LinedList"/>
    <dgm:cxn modelId="{0F68E8DA-4646-4AD8-BA76-21D990EB5E88}" type="presParOf" srcId="{BDAA72D3-E9C8-444A-B1B9-8F8E467CAD91}" destId="{CD48079B-EB3C-4F41-A5C2-315BB29ABF10}" srcOrd="1" destOrd="0" presId="urn:microsoft.com/office/officeart/2008/layout/LinedList"/>
    <dgm:cxn modelId="{78BE14A6-6466-4906-904D-9540F3C2ED5E}" type="presParOf" srcId="{F6FBCFE4-8050-4284-B019-0328831BFEFA}" destId="{3F65BE12-C83E-422B-9864-3763F8CB3304}" srcOrd="18" destOrd="0" presId="urn:microsoft.com/office/officeart/2008/layout/LinedList"/>
    <dgm:cxn modelId="{364C17D3-2B42-43C0-A9FD-A9359021268C}" type="presParOf" srcId="{F6FBCFE4-8050-4284-B019-0328831BFEFA}" destId="{75A54BEE-CD15-4132-9001-8543A9E93F19}" srcOrd="19" destOrd="0" presId="urn:microsoft.com/office/officeart/2008/layout/LinedList"/>
    <dgm:cxn modelId="{CCFC6CAB-176A-4418-8566-79C37E8F88F5}" type="presParOf" srcId="{75A54BEE-CD15-4132-9001-8543A9E93F19}" destId="{2F712DD9-3EDB-4B7D-93AD-69C654E8A8D7}" srcOrd="0" destOrd="0" presId="urn:microsoft.com/office/officeart/2008/layout/LinedList"/>
    <dgm:cxn modelId="{8F829945-78A6-418F-A543-BEA7A04FD3DA}" type="presParOf" srcId="{75A54BEE-CD15-4132-9001-8543A9E93F19}" destId="{041F2E6E-3D0E-495D-95C5-62B88AF8BEFB}" srcOrd="1" destOrd="0" presId="urn:microsoft.com/office/officeart/2008/layout/LinedList"/>
    <dgm:cxn modelId="{111F48E5-273B-41D1-B07E-B84B2D98884A}" type="presParOf" srcId="{F6FBCFE4-8050-4284-B019-0328831BFEFA}" destId="{34D97EA4-F7EE-401B-B488-EF7C1355E991}" srcOrd="20" destOrd="0" presId="urn:microsoft.com/office/officeart/2008/layout/LinedList"/>
    <dgm:cxn modelId="{89368863-5147-4DAB-9CC9-D0019EDC3A69}" type="presParOf" srcId="{F6FBCFE4-8050-4284-B019-0328831BFEFA}" destId="{AC45D4CF-B0AB-46EE-9F7B-B821B84650A8}" srcOrd="21" destOrd="0" presId="urn:microsoft.com/office/officeart/2008/layout/LinedList"/>
    <dgm:cxn modelId="{374B358E-68B9-401F-ADA4-1C4F13DEEDBB}" type="presParOf" srcId="{AC45D4CF-B0AB-46EE-9F7B-B821B84650A8}" destId="{BA98C293-3749-4249-9F3A-EDF3CBF009A2}" srcOrd="0" destOrd="0" presId="urn:microsoft.com/office/officeart/2008/layout/LinedList"/>
    <dgm:cxn modelId="{E040B9A6-4BAE-4698-881B-8959A74321F9}" type="presParOf" srcId="{AC45D4CF-B0AB-46EE-9F7B-B821B84650A8}" destId="{E2E95CA4-0B3E-4A40-8D53-AEAFDD395E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5AB0B7-0907-4941-982F-5469E3EF54FE}"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0683F7ED-8DCA-4892-9CE8-EC8E124C1D93}">
      <dgm:prSet/>
      <dgm:spPr/>
      <dgm:t>
        <a:bodyPr/>
        <a:lstStyle/>
        <a:p>
          <a:r>
            <a:rPr lang="en-US"/>
            <a:t>Homemaker/Home Health Aid Program</a:t>
          </a:r>
        </a:p>
      </dgm:t>
    </dgm:pt>
    <dgm:pt modelId="{5F3B7B2A-276E-4E27-AC46-BD5F9FB699CC}" type="parTrans" cxnId="{EC0E3644-E4E0-4B61-B767-A7D697C0624A}">
      <dgm:prSet/>
      <dgm:spPr/>
      <dgm:t>
        <a:bodyPr/>
        <a:lstStyle/>
        <a:p>
          <a:endParaRPr lang="en-US"/>
        </a:p>
      </dgm:t>
    </dgm:pt>
    <dgm:pt modelId="{C49CB740-071C-4C74-AA9D-3105C77927FB}" type="sibTrans" cxnId="{EC0E3644-E4E0-4B61-B767-A7D697C0624A}">
      <dgm:prSet/>
      <dgm:spPr/>
      <dgm:t>
        <a:bodyPr/>
        <a:lstStyle/>
        <a:p>
          <a:endParaRPr lang="en-US"/>
        </a:p>
      </dgm:t>
    </dgm:pt>
    <dgm:pt modelId="{1B7D3623-A044-425B-A535-A67FFA70D62F}">
      <dgm:prSet/>
      <dgm:spPr/>
      <dgm:t>
        <a:bodyPr/>
        <a:lstStyle/>
        <a:p>
          <a:r>
            <a:rPr lang="en-US"/>
            <a:t>Veteran Directed Home &amp; Community</a:t>
          </a:r>
        </a:p>
      </dgm:t>
    </dgm:pt>
    <dgm:pt modelId="{3AFF6217-C7F0-4E38-B7CA-348829724976}" type="parTrans" cxnId="{95CCA4A7-586C-4FC9-9BE6-D294306C2791}">
      <dgm:prSet/>
      <dgm:spPr/>
      <dgm:t>
        <a:bodyPr/>
        <a:lstStyle/>
        <a:p>
          <a:endParaRPr lang="en-US"/>
        </a:p>
      </dgm:t>
    </dgm:pt>
    <dgm:pt modelId="{297E1D54-4529-4E49-9AC8-4AAA583868F0}" type="sibTrans" cxnId="{95CCA4A7-586C-4FC9-9BE6-D294306C2791}">
      <dgm:prSet/>
      <dgm:spPr/>
      <dgm:t>
        <a:bodyPr/>
        <a:lstStyle/>
        <a:p>
          <a:endParaRPr lang="en-US"/>
        </a:p>
      </dgm:t>
    </dgm:pt>
    <dgm:pt modelId="{1AD0E98E-6375-43A1-8B59-62F8435E0080}">
      <dgm:prSet/>
      <dgm:spPr/>
      <dgm:t>
        <a:bodyPr/>
        <a:lstStyle/>
        <a:p>
          <a:r>
            <a:rPr lang="en-US"/>
            <a:t>Home-Based Primary Care</a:t>
          </a:r>
        </a:p>
      </dgm:t>
    </dgm:pt>
    <dgm:pt modelId="{9F027F34-DDF8-43BF-8B73-7CE0B59DEDAC}" type="parTrans" cxnId="{2704BA46-3283-4E85-90DE-B2517C74E905}">
      <dgm:prSet/>
      <dgm:spPr/>
      <dgm:t>
        <a:bodyPr/>
        <a:lstStyle/>
        <a:p>
          <a:endParaRPr lang="en-US"/>
        </a:p>
      </dgm:t>
    </dgm:pt>
    <dgm:pt modelId="{C9488146-4E52-4C92-82EE-8AF2EBDA98B5}" type="sibTrans" cxnId="{2704BA46-3283-4E85-90DE-B2517C74E905}">
      <dgm:prSet/>
      <dgm:spPr/>
      <dgm:t>
        <a:bodyPr/>
        <a:lstStyle/>
        <a:p>
          <a:endParaRPr lang="en-US"/>
        </a:p>
      </dgm:t>
    </dgm:pt>
    <dgm:pt modelId="{2A9B1E7A-AB55-48C5-A60B-5D79899845F1}">
      <dgm:prSet/>
      <dgm:spPr/>
      <dgm:t>
        <a:bodyPr/>
        <a:lstStyle/>
        <a:p>
          <a:r>
            <a:rPr lang="en-US"/>
            <a:t>Geriatric Primary Care</a:t>
          </a:r>
        </a:p>
      </dgm:t>
    </dgm:pt>
    <dgm:pt modelId="{5BDF9ECF-2E8E-4F7E-953D-79ED0A5F0A09}" type="parTrans" cxnId="{5481F68A-8CC9-4DF0-A344-041315BB5911}">
      <dgm:prSet/>
      <dgm:spPr/>
      <dgm:t>
        <a:bodyPr/>
        <a:lstStyle/>
        <a:p>
          <a:endParaRPr lang="en-US"/>
        </a:p>
      </dgm:t>
    </dgm:pt>
    <dgm:pt modelId="{21ADBB6D-2283-476F-97E2-2EC234494BE0}" type="sibTrans" cxnId="{5481F68A-8CC9-4DF0-A344-041315BB5911}">
      <dgm:prSet/>
      <dgm:spPr/>
      <dgm:t>
        <a:bodyPr/>
        <a:lstStyle/>
        <a:p>
          <a:endParaRPr lang="en-US"/>
        </a:p>
      </dgm:t>
    </dgm:pt>
    <dgm:pt modelId="{CE7AD607-ECB5-4218-A8EA-EE58EC58F2E2}">
      <dgm:prSet/>
      <dgm:spPr/>
      <dgm:t>
        <a:bodyPr/>
        <a:lstStyle/>
        <a:p>
          <a:r>
            <a:rPr lang="en-US"/>
            <a:t>Palliative Care</a:t>
          </a:r>
        </a:p>
      </dgm:t>
    </dgm:pt>
    <dgm:pt modelId="{22D79BA6-BBC1-4611-8E50-938501A4DEF2}" type="parTrans" cxnId="{C9BC97FE-3C81-428A-AE38-84168DC665B2}">
      <dgm:prSet/>
      <dgm:spPr/>
      <dgm:t>
        <a:bodyPr/>
        <a:lstStyle/>
        <a:p>
          <a:endParaRPr lang="en-US"/>
        </a:p>
      </dgm:t>
    </dgm:pt>
    <dgm:pt modelId="{414E21FF-BD06-44CC-A61C-34961EAB167E}" type="sibTrans" cxnId="{C9BC97FE-3C81-428A-AE38-84168DC665B2}">
      <dgm:prSet/>
      <dgm:spPr/>
      <dgm:t>
        <a:bodyPr/>
        <a:lstStyle/>
        <a:p>
          <a:endParaRPr lang="en-US"/>
        </a:p>
      </dgm:t>
    </dgm:pt>
    <dgm:pt modelId="{16465976-BDD4-4D6C-B915-DA98EC28319E}">
      <dgm:prSet/>
      <dgm:spPr/>
      <dgm:t>
        <a:bodyPr/>
        <a:lstStyle/>
        <a:p>
          <a:r>
            <a:rPr lang="en-US"/>
            <a:t>Contracted Adult Day Program</a:t>
          </a:r>
        </a:p>
      </dgm:t>
    </dgm:pt>
    <dgm:pt modelId="{3EAD59E3-6A20-45F1-9DDE-AB63438A4D44}" type="parTrans" cxnId="{14451478-95EC-404B-875A-9F61AE74C4FD}">
      <dgm:prSet/>
      <dgm:spPr/>
      <dgm:t>
        <a:bodyPr/>
        <a:lstStyle/>
        <a:p>
          <a:endParaRPr lang="en-US"/>
        </a:p>
      </dgm:t>
    </dgm:pt>
    <dgm:pt modelId="{8BC7520B-8347-41EC-A828-4FB9AD9E5C40}" type="sibTrans" cxnId="{14451478-95EC-404B-875A-9F61AE74C4FD}">
      <dgm:prSet/>
      <dgm:spPr/>
      <dgm:t>
        <a:bodyPr/>
        <a:lstStyle/>
        <a:p>
          <a:endParaRPr lang="en-US"/>
        </a:p>
      </dgm:t>
    </dgm:pt>
    <dgm:pt modelId="{ADC3A6E3-39D3-404A-92F0-2AAE10D867C3}">
      <dgm:prSet/>
      <dgm:spPr/>
      <dgm:t>
        <a:bodyPr/>
        <a:lstStyle/>
        <a:p>
          <a:r>
            <a:rPr lang="en-US"/>
            <a:t>Caregiver Support</a:t>
          </a:r>
        </a:p>
      </dgm:t>
    </dgm:pt>
    <dgm:pt modelId="{4348EDFB-AE8E-4437-8440-A6F0936BEEB9}" type="parTrans" cxnId="{FA97EAE6-DBFA-4BC1-BDDF-5338E4505A8A}">
      <dgm:prSet/>
      <dgm:spPr/>
      <dgm:t>
        <a:bodyPr/>
        <a:lstStyle/>
        <a:p>
          <a:endParaRPr lang="en-US"/>
        </a:p>
      </dgm:t>
    </dgm:pt>
    <dgm:pt modelId="{C0AE8AB6-4B98-4A35-A323-F9564FC929E4}" type="sibTrans" cxnId="{FA97EAE6-DBFA-4BC1-BDDF-5338E4505A8A}">
      <dgm:prSet/>
      <dgm:spPr/>
      <dgm:t>
        <a:bodyPr/>
        <a:lstStyle/>
        <a:p>
          <a:endParaRPr lang="en-US"/>
        </a:p>
      </dgm:t>
    </dgm:pt>
    <dgm:pt modelId="{917DD31F-9735-49E2-BF0C-E778B516FEA2}" type="pres">
      <dgm:prSet presAssocID="{EF5AB0B7-0907-4941-982F-5469E3EF54FE}" presName="vert0" presStyleCnt="0">
        <dgm:presLayoutVars>
          <dgm:dir/>
          <dgm:animOne val="branch"/>
          <dgm:animLvl val="lvl"/>
        </dgm:presLayoutVars>
      </dgm:prSet>
      <dgm:spPr/>
    </dgm:pt>
    <dgm:pt modelId="{E508AFCC-A695-4105-960E-A054A1A9BF8A}" type="pres">
      <dgm:prSet presAssocID="{0683F7ED-8DCA-4892-9CE8-EC8E124C1D93}" presName="thickLine" presStyleLbl="alignNode1" presStyleIdx="0" presStyleCnt="7"/>
      <dgm:spPr/>
    </dgm:pt>
    <dgm:pt modelId="{294D19A0-0E72-4B19-8236-BE4FF7DDF493}" type="pres">
      <dgm:prSet presAssocID="{0683F7ED-8DCA-4892-9CE8-EC8E124C1D93}" presName="horz1" presStyleCnt="0"/>
      <dgm:spPr/>
    </dgm:pt>
    <dgm:pt modelId="{986C09EC-C696-4666-BE64-53FA188B9437}" type="pres">
      <dgm:prSet presAssocID="{0683F7ED-8DCA-4892-9CE8-EC8E124C1D93}" presName="tx1" presStyleLbl="revTx" presStyleIdx="0" presStyleCnt="7"/>
      <dgm:spPr/>
    </dgm:pt>
    <dgm:pt modelId="{4C4FE595-85EE-455B-8941-4A8F35B1FAF0}" type="pres">
      <dgm:prSet presAssocID="{0683F7ED-8DCA-4892-9CE8-EC8E124C1D93}" presName="vert1" presStyleCnt="0"/>
      <dgm:spPr/>
    </dgm:pt>
    <dgm:pt modelId="{942AA55D-055A-474F-969B-E71BCEBA3129}" type="pres">
      <dgm:prSet presAssocID="{1B7D3623-A044-425B-A535-A67FFA70D62F}" presName="thickLine" presStyleLbl="alignNode1" presStyleIdx="1" presStyleCnt="7"/>
      <dgm:spPr/>
    </dgm:pt>
    <dgm:pt modelId="{9EEC8909-EE61-43A8-90E2-09FDEBDD9928}" type="pres">
      <dgm:prSet presAssocID="{1B7D3623-A044-425B-A535-A67FFA70D62F}" presName="horz1" presStyleCnt="0"/>
      <dgm:spPr/>
    </dgm:pt>
    <dgm:pt modelId="{25C518E9-45FE-4B58-9176-BA1A152ADBE9}" type="pres">
      <dgm:prSet presAssocID="{1B7D3623-A044-425B-A535-A67FFA70D62F}" presName="tx1" presStyleLbl="revTx" presStyleIdx="1" presStyleCnt="7"/>
      <dgm:spPr/>
    </dgm:pt>
    <dgm:pt modelId="{F8C57167-79CA-49AC-9909-F6A17B8B02A3}" type="pres">
      <dgm:prSet presAssocID="{1B7D3623-A044-425B-A535-A67FFA70D62F}" presName="vert1" presStyleCnt="0"/>
      <dgm:spPr/>
    </dgm:pt>
    <dgm:pt modelId="{529299E1-60E9-4B77-B856-E23DA675BF52}" type="pres">
      <dgm:prSet presAssocID="{1AD0E98E-6375-43A1-8B59-62F8435E0080}" presName="thickLine" presStyleLbl="alignNode1" presStyleIdx="2" presStyleCnt="7"/>
      <dgm:spPr/>
    </dgm:pt>
    <dgm:pt modelId="{CD3C673B-7072-4FB0-824E-F9BF7BB97014}" type="pres">
      <dgm:prSet presAssocID="{1AD0E98E-6375-43A1-8B59-62F8435E0080}" presName="horz1" presStyleCnt="0"/>
      <dgm:spPr/>
    </dgm:pt>
    <dgm:pt modelId="{C81E68CD-610D-416B-9187-1687F2788441}" type="pres">
      <dgm:prSet presAssocID="{1AD0E98E-6375-43A1-8B59-62F8435E0080}" presName="tx1" presStyleLbl="revTx" presStyleIdx="2" presStyleCnt="7"/>
      <dgm:spPr/>
    </dgm:pt>
    <dgm:pt modelId="{C1F47108-B287-4DC3-9AF2-243953F7305F}" type="pres">
      <dgm:prSet presAssocID="{1AD0E98E-6375-43A1-8B59-62F8435E0080}" presName="vert1" presStyleCnt="0"/>
      <dgm:spPr/>
    </dgm:pt>
    <dgm:pt modelId="{CBE06ECA-CAD1-4D58-B3AC-F3485A33896E}" type="pres">
      <dgm:prSet presAssocID="{2A9B1E7A-AB55-48C5-A60B-5D79899845F1}" presName="thickLine" presStyleLbl="alignNode1" presStyleIdx="3" presStyleCnt="7"/>
      <dgm:spPr/>
    </dgm:pt>
    <dgm:pt modelId="{05BBFD4C-A591-40A9-902D-5C730790A38D}" type="pres">
      <dgm:prSet presAssocID="{2A9B1E7A-AB55-48C5-A60B-5D79899845F1}" presName="horz1" presStyleCnt="0"/>
      <dgm:spPr/>
    </dgm:pt>
    <dgm:pt modelId="{5C8F04CC-7260-41E0-AE38-523A37679DB5}" type="pres">
      <dgm:prSet presAssocID="{2A9B1E7A-AB55-48C5-A60B-5D79899845F1}" presName="tx1" presStyleLbl="revTx" presStyleIdx="3" presStyleCnt="7"/>
      <dgm:spPr/>
    </dgm:pt>
    <dgm:pt modelId="{F5E4A51D-F0E3-4D11-8605-15148F6D4184}" type="pres">
      <dgm:prSet presAssocID="{2A9B1E7A-AB55-48C5-A60B-5D79899845F1}" presName="vert1" presStyleCnt="0"/>
      <dgm:spPr/>
    </dgm:pt>
    <dgm:pt modelId="{5337AEBC-E12D-40E5-975D-00C23BF22123}" type="pres">
      <dgm:prSet presAssocID="{CE7AD607-ECB5-4218-A8EA-EE58EC58F2E2}" presName="thickLine" presStyleLbl="alignNode1" presStyleIdx="4" presStyleCnt="7"/>
      <dgm:spPr/>
    </dgm:pt>
    <dgm:pt modelId="{630A436D-C7CB-4CF4-970E-BD634F827532}" type="pres">
      <dgm:prSet presAssocID="{CE7AD607-ECB5-4218-A8EA-EE58EC58F2E2}" presName="horz1" presStyleCnt="0"/>
      <dgm:spPr/>
    </dgm:pt>
    <dgm:pt modelId="{2E4B30B6-C142-428B-B827-B3A4EE6CEB84}" type="pres">
      <dgm:prSet presAssocID="{CE7AD607-ECB5-4218-A8EA-EE58EC58F2E2}" presName="tx1" presStyleLbl="revTx" presStyleIdx="4" presStyleCnt="7"/>
      <dgm:spPr/>
    </dgm:pt>
    <dgm:pt modelId="{4B1927DE-9242-4202-8B1A-1CF7500D26EC}" type="pres">
      <dgm:prSet presAssocID="{CE7AD607-ECB5-4218-A8EA-EE58EC58F2E2}" presName="vert1" presStyleCnt="0"/>
      <dgm:spPr/>
    </dgm:pt>
    <dgm:pt modelId="{0E6C3457-457B-4EEA-BA09-D4AD4BCBFEE7}" type="pres">
      <dgm:prSet presAssocID="{16465976-BDD4-4D6C-B915-DA98EC28319E}" presName="thickLine" presStyleLbl="alignNode1" presStyleIdx="5" presStyleCnt="7"/>
      <dgm:spPr/>
    </dgm:pt>
    <dgm:pt modelId="{DBF5B881-48D4-426B-A4F6-09BCCE081A8B}" type="pres">
      <dgm:prSet presAssocID="{16465976-BDD4-4D6C-B915-DA98EC28319E}" presName="horz1" presStyleCnt="0"/>
      <dgm:spPr/>
    </dgm:pt>
    <dgm:pt modelId="{3CEA7895-D4EC-41DB-8433-0F6B3EE54235}" type="pres">
      <dgm:prSet presAssocID="{16465976-BDD4-4D6C-B915-DA98EC28319E}" presName="tx1" presStyleLbl="revTx" presStyleIdx="5" presStyleCnt="7"/>
      <dgm:spPr/>
    </dgm:pt>
    <dgm:pt modelId="{3AF17E77-E236-4E7F-A033-BD17AA04DB60}" type="pres">
      <dgm:prSet presAssocID="{16465976-BDD4-4D6C-B915-DA98EC28319E}" presName="vert1" presStyleCnt="0"/>
      <dgm:spPr/>
    </dgm:pt>
    <dgm:pt modelId="{71F85BF1-ABE3-4076-AE6C-B31BA809EEAC}" type="pres">
      <dgm:prSet presAssocID="{ADC3A6E3-39D3-404A-92F0-2AAE10D867C3}" presName="thickLine" presStyleLbl="alignNode1" presStyleIdx="6" presStyleCnt="7"/>
      <dgm:spPr/>
    </dgm:pt>
    <dgm:pt modelId="{5F035619-6ECD-4D24-8CFA-5593ECFE7C99}" type="pres">
      <dgm:prSet presAssocID="{ADC3A6E3-39D3-404A-92F0-2AAE10D867C3}" presName="horz1" presStyleCnt="0"/>
      <dgm:spPr/>
    </dgm:pt>
    <dgm:pt modelId="{2F09AC15-E44F-4C2F-B4B5-E05CB5BBA296}" type="pres">
      <dgm:prSet presAssocID="{ADC3A6E3-39D3-404A-92F0-2AAE10D867C3}" presName="tx1" presStyleLbl="revTx" presStyleIdx="6" presStyleCnt="7"/>
      <dgm:spPr/>
    </dgm:pt>
    <dgm:pt modelId="{038A34C0-8F87-47ED-BD2A-18AEF32A2543}" type="pres">
      <dgm:prSet presAssocID="{ADC3A6E3-39D3-404A-92F0-2AAE10D867C3}" presName="vert1" presStyleCnt="0"/>
      <dgm:spPr/>
    </dgm:pt>
  </dgm:ptLst>
  <dgm:cxnLst>
    <dgm:cxn modelId="{3629BC0D-E183-4D35-A52C-9A41D5B76A8A}" type="presOf" srcId="{16465976-BDD4-4D6C-B915-DA98EC28319E}" destId="{3CEA7895-D4EC-41DB-8433-0F6B3EE54235}" srcOrd="0" destOrd="0" presId="urn:microsoft.com/office/officeart/2008/layout/LinedList"/>
    <dgm:cxn modelId="{6561CD29-A650-4246-A5C9-47300DF4D6AE}" type="presOf" srcId="{1B7D3623-A044-425B-A535-A67FFA70D62F}" destId="{25C518E9-45FE-4B58-9176-BA1A152ADBE9}" srcOrd="0" destOrd="0" presId="urn:microsoft.com/office/officeart/2008/layout/LinedList"/>
    <dgm:cxn modelId="{EC0E3644-E4E0-4B61-B767-A7D697C0624A}" srcId="{EF5AB0B7-0907-4941-982F-5469E3EF54FE}" destId="{0683F7ED-8DCA-4892-9CE8-EC8E124C1D93}" srcOrd="0" destOrd="0" parTransId="{5F3B7B2A-276E-4E27-AC46-BD5F9FB699CC}" sibTransId="{C49CB740-071C-4C74-AA9D-3105C77927FB}"/>
    <dgm:cxn modelId="{807A4045-060A-497E-91AF-3E4ED449CD1A}" type="presOf" srcId="{1AD0E98E-6375-43A1-8B59-62F8435E0080}" destId="{C81E68CD-610D-416B-9187-1687F2788441}" srcOrd="0" destOrd="0" presId="urn:microsoft.com/office/officeart/2008/layout/LinedList"/>
    <dgm:cxn modelId="{2704BA46-3283-4E85-90DE-B2517C74E905}" srcId="{EF5AB0B7-0907-4941-982F-5469E3EF54FE}" destId="{1AD0E98E-6375-43A1-8B59-62F8435E0080}" srcOrd="2" destOrd="0" parTransId="{9F027F34-DDF8-43BF-8B73-7CE0B59DEDAC}" sibTransId="{C9488146-4E52-4C92-82EE-8AF2EBDA98B5}"/>
    <dgm:cxn modelId="{14451478-95EC-404B-875A-9F61AE74C4FD}" srcId="{EF5AB0B7-0907-4941-982F-5469E3EF54FE}" destId="{16465976-BDD4-4D6C-B915-DA98EC28319E}" srcOrd="5" destOrd="0" parTransId="{3EAD59E3-6A20-45F1-9DDE-AB63438A4D44}" sibTransId="{8BC7520B-8347-41EC-A828-4FB9AD9E5C40}"/>
    <dgm:cxn modelId="{254DA258-B9DB-496F-B4F6-93D0D7474159}" type="presOf" srcId="{EF5AB0B7-0907-4941-982F-5469E3EF54FE}" destId="{917DD31F-9735-49E2-BF0C-E778B516FEA2}" srcOrd="0" destOrd="0" presId="urn:microsoft.com/office/officeart/2008/layout/LinedList"/>
    <dgm:cxn modelId="{2E537A83-315B-4805-A893-BDB19D517546}" type="presOf" srcId="{CE7AD607-ECB5-4218-A8EA-EE58EC58F2E2}" destId="{2E4B30B6-C142-428B-B827-B3A4EE6CEB84}" srcOrd="0" destOrd="0" presId="urn:microsoft.com/office/officeart/2008/layout/LinedList"/>
    <dgm:cxn modelId="{5481F68A-8CC9-4DF0-A344-041315BB5911}" srcId="{EF5AB0B7-0907-4941-982F-5469E3EF54FE}" destId="{2A9B1E7A-AB55-48C5-A60B-5D79899845F1}" srcOrd="3" destOrd="0" parTransId="{5BDF9ECF-2E8E-4F7E-953D-79ED0A5F0A09}" sibTransId="{21ADBB6D-2283-476F-97E2-2EC234494BE0}"/>
    <dgm:cxn modelId="{3EE8E5A0-2003-4FA2-A000-8ED22CA6A5C8}" type="presOf" srcId="{ADC3A6E3-39D3-404A-92F0-2AAE10D867C3}" destId="{2F09AC15-E44F-4C2F-B4B5-E05CB5BBA296}" srcOrd="0" destOrd="0" presId="urn:microsoft.com/office/officeart/2008/layout/LinedList"/>
    <dgm:cxn modelId="{95CCA4A7-586C-4FC9-9BE6-D294306C2791}" srcId="{EF5AB0B7-0907-4941-982F-5469E3EF54FE}" destId="{1B7D3623-A044-425B-A535-A67FFA70D62F}" srcOrd="1" destOrd="0" parTransId="{3AFF6217-C7F0-4E38-B7CA-348829724976}" sibTransId="{297E1D54-4529-4E49-9AC8-4AAA583868F0}"/>
    <dgm:cxn modelId="{4EBF12A8-EBF9-43A3-82D5-8FFDBBACD9CE}" type="presOf" srcId="{2A9B1E7A-AB55-48C5-A60B-5D79899845F1}" destId="{5C8F04CC-7260-41E0-AE38-523A37679DB5}" srcOrd="0" destOrd="0" presId="urn:microsoft.com/office/officeart/2008/layout/LinedList"/>
    <dgm:cxn modelId="{5D1729BC-9805-441C-81E4-1B753374767D}" type="presOf" srcId="{0683F7ED-8DCA-4892-9CE8-EC8E124C1D93}" destId="{986C09EC-C696-4666-BE64-53FA188B9437}" srcOrd="0" destOrd="0" presId="urn:microsoft.com/office/officeart/2008/layout/LinedList"/>
    <dgm:cxn modelId="{FA97EAE6-DBFA-4BC1-BDDF-5338E4505A8A}" srcId="{EF5AB0B7-0907-4941-982F-5469E3EF54FE}" destId="{ADC3A6E3-39D3-404A-92F0-2AAE10D867C3}" srcOrd="6" destOrd="0" parTransId="{4348EDFB-AE8E-4437-8440-A6F0936BEEB9}" sibTransId="{C0AE8AB6-4B98-4A35-A323-F9564FC929E4}"/>
    <dgm:cxn modelId="{C9BC97FE-3C81-428A-AE38-84168DC665B2}" srcId="{EF5AB0B7-0907-4941-982F-5469E3EF54FE}" destId="{CE7AD607-ECB5-4218-A8EA-EE58EC58F2E2}" srcOrd="4" destOrd="0" parTransId="{22D79BA6-BBC1-4611-8E50-938501A4DEF2}" sibTransId="{414E21FF-BD06-44CC-A61C-34961EAB167E}"/>
    <dgm:cxn modelId="{B2B5CCE2-B974-4039-9C78-61C194970FC4}" type="presParOf" srcId="{917DD31F-9735-49E2-BF0C-E778B516FEA2}" destId="{E508AFCC-A695-4105-960E-A054A1A9BF8A}" srcOrd="0" destOrd="0" presId="urn:microsoft.com/office/officeart/2008/layout/LinedList"/>
    <dgm:cxn modelId="{92FB2624-1999-4093-AAA5-D22D29D80537}" type="presParOf" srcId="{917DD31F-9735-49E2-BF0C-E778B516FEA2}" destId="{294D19A0-0E72-4B19-8236-BE4FF7DDF493}" srcOrd="1" destOrd="0" presId="urn:microsoft.com/office/officeart/2008/layout/LinedList"/>
    <dgm:cxn modelId="{B534A58E-9FA4-4815-A02B-F21AF354D15C}" type="presParOf" srcId="{294D19A0-0E72-4B19-8236-BE4FF7DDF493}" destId="{986C09EC-C696-4666-BE64-53FA188B9437}" srcOrd="0" destOrd="0" presId="urn:microsoft.com/office/officeart/2008/layout/LinedList"/>
    <dgm:cxn modelId="{1AAEE749-D427-466A-916C-4235A7F06893}" type="presParOf" srcId="{294D19A0-0E72-4B19-8236-BE4FF7DDF493}" destId="{4C4FE595-85EE-455B-8941-4A8F35B1FAF0}" srcOrd="1" destOrd="0" presId="urn:microsoft.com/office/officeart/2008/layout/LinedList"/>
    <dgm:cxn modelId="{D647F962-6158-4319-8C0F-FBC61792E9DA}" type="presParOf" srcId="{917DD31F-9735-49E2-BF0C-E778B516FEA2}" destId="{942AA55D-055A-474F-969B-E71BCEBA3129}" srcOrd="2" destOrd="0" presId="urn:microsoft.com/office/officeart/2008/layout/LinedList"/>
    <dgm:cxn modelId="{30758FC9-B0A8-40A1-AFB7-212011941BB8}" type="presParOf" srcId="{917DD31F-9735-49E2-BF0C-E778B516FEA2}" destId="{9EEC8909-EE61-43A8-90E2-09FDEBDD9928}" srcOrd="3" destOrd="0" presId="urn:microsoft.com/office/officeart/2008/layout/LinedList"/>
    <dgm:cxn modelId="{CA65BEF6-24DC-4B02-85A2-AD69CCE40722}" type="presParOf" srcId="{9EEC8909-EE61-43A8-90E2-09FDEBDD9928}" destId="{25C518E9-45FE-4B58-9176-BA1A152ADBE9}" srcOrd="0" destOrd="0" presId="urn:microsoft.com/office/officeart/2008/layout/LinedList"/>
    <dgm:cxn modelId="{3A0C428B-9674-4554-88F5-237AEF3E242D}" type="presParOf" srcId="{9EEC8909-EE61-43A8-90E2-09FDEBDD9928}" destId="{F8C57167-79CA-49AC-9909-F6A17B8B02A3}" srcOrd="1" destOrd="0" presId="urn:microsoft.com/office/officeart/2008/layout/LinedList"/>
    <dgm:cxn modelId="{92EF9080-18CF-4B7B-A015-D2564740D543}" type="presParOf" srcId="{917DD31F-9735-49E2-BF0C-E778B516FEA2}" destId="{529299E1-60E9-4B77-B856-E23DA675BF52}" srcOrd="4" destOrd="0" presId="urn:microsoft.com/office/officeart/2008/layout/LinedList"/>
    <dgm:cxn modelId="{68D7777E-E479-43BA-BBBE-25B8614DA048}" type="presParOf" srcId="{917DD31F-9735-49E2-BF0C-E778B516FEA2}" destId="{CD3C673B-7072-4FB0-824E-F9BF7BB97014}" srcOrd="5" destOrd="0" presId="urn:microsoft.com/office/officeart/2008/layout/LinedList"/>
    <dgm:cxn modelId="{3C52ACC0-2AD6-4056-BC8A-B73CBDB26115}" type="presParOf" srcId="{CD3C673B-7072-4FB0-824E-F9BF7BB97014}" destId="{C81E68CD-610D-416B-9187-1687F2788441}" srcOrd="0" destOrd="0" presId="urn:microsoft.com/office/officeart/2008/layout/LinedList"/>
    <dgm:cxn modelId="{B42A46E1-DEC3-48E6-B334-D9127A5BF0A2}" type="presParOf" srcId="{CD3C673B-7072-4FB0-824E-F9BF7BB97014}" destId="{C1F47108-B287-4DC3-9AF2-243953F7305F}" srcOrd="1" destOrd="0" presId="urn:microsoft.com/office/officeart/2008/layout/LinedList"/>
    <dgm:cxn modelId="{30BEC07A-7646-4AD2-94DC-94FACB92E5C8}" type="presParOf" srcId="{917DD31F-9735-49E2-BF0C-E778B516FEA2}" destId="{CBE06ECA-CAD1-4D58-B3AC-F3485A33896E}" srcOrd="6" destOrd="0" presId="urn:microsoft.com/office/officeart/2008/layout/LinedList"/>
    <dgm:cxn modelId="{30E27A85-0142-4AB6-A44C-6A2540C71358}" type="presParOf" srcId="{917DD31F-9735-49E2-BF0C-E778B516FEA2}" destId="{05BBFD4C-A591-40A9-902D-5C730790A38D}" srcOrd="7" destOrd="0" presId="urn:microsoft.com/office/officeart/2008/layout/LinedList"/>
    <dgm:cxn modelId="{E89A0693-0DB6-4F6D-A8D8-733DB0D2690C}" type="presParOf" srcId="{05BBFD4C-A591-40A9-902D-5C730790A38D}" destId="{5C8F04CC-7260-41E0-AE38-523A37679DB5}" srcOrd="0" destOrd="0" presId="urn:microsoft.com/office/officeart/2008/layout/LinedList"/>
    <dgm:cxn modelId="{B73B00AC-D480-4FCE-B248-E11DDC099DF7}" type="presParOf" srcId="{05BBFD4C-A591-40A9-902D-5C730790A38D}" destId="{F5E4A51D-F0E3-4D11-8605-15148F6D4184}" srcOrd="1" destOrd="0" presId="urn:microsoft.com/office/officeart/2008/layout/LinedList"/>
    <dgm:cxn modelId="{D68BF470-678F-4FB6-B411-2A08A524BE37}" type="presParOf" srcId="{917DD31F-9735-49E2-BF0C-E778B516FEA2}" destId="{5337AEBC-E12D-40E5-975D-00C23BF22123}" srcOrd="8" destOrd="0" presId="urn:microsoft.com/office/officeart/2008/layout/LinedList"/>
    <dgm:cxn modelId="{C6C07466-6DD6-44CF-BFD0-12A37467F782}" type="presParOf" srcId="{917DD31F-9735-49E2-BF0C-E778B516FEA2}" destId="{630A436D-C7CB-4CF4-970E-BD634F827532}" srcOrd="9" destOrd="0" presId="urn:microsoft.com/office/officeart/2008/layout/LinedList"/>
    <dgm:cxn modelId="{B059ADEA-83D7-4498-A90B-C38AEF8D6332}" type="presParOf" srcId="{630A436D-C7CB-4CF4-970E-BD634F827532}" destId="{2E4B30B6-C142-428B-B827-B3A4EE6CEB84}" srcOrd="0" destOrd="0" presId="urn:microsoft.com/office/officeart/2008/layout/LinedList"/>
    <dgm:cxn modelId="{A64EB5AF-5FB7-4F6B-A2CA-27223BC19448}" type="presParOf" srcId="{630A436D-C7CB-4CF4-970E-BD634F827532}" destId="{4B1927DE-9242-4202-8B1A-1CF7500D26EC}" srcOrd="1" destOrd="0" presId="urn:microsoft.com/office/officeart/2008/layout/LinedList"/>
    <dgm:cxn modelId="{8FBF7E58-022A-487A-AB39-3F46CAAB235E}" type="presParOf" srcId="{917DD31F-9735-49E2-BF0C-E778B516FEA2}" destId="{0E6C3457-457B-4EEA-BA09-D4AD4BCBFEE7}" srcOrd="10" destOrd="0" presId="urn:microsoft.com/office/officeart/2008/layout/LinedList"/>
    <dgm:cxn modelId="{B22F7345-1FB0-4BCD-8F8F-B491CF8FE69E}" type="presParOf" srcId="{917DD31F-9735-49E2-BF0C-E778B516FEA2}" destId="{DBF5B881-48D4-426B-A4F6-09BCCE081A8B}" srcOrd="11" destOrd="0" presId="urn:microsoft.com/office/officeart/2008/layout/LinedList"/>
    <dgm:cxn modelId="{313CBE9F-C521-418C-A7F9-53442B7BF369}" type="presParOf" srcId="{DBF5B881-48D4-426B-A4F6-09BCCE081A8B}" destId="{3CEA7895-D4EC-41DB-8433-0F6B3EE54235}" srcOrd="0" destOrd="0" presId="urn:microsoft.com/office/officeart/2008/layout/LinedList"/>
    <dgm:cxn modelId="{F304D4C7-4202-4048-969F-FDD40245F739}" type="presParOf" srcId="{DBF5B881-48D4-426B-A4F6-09BCCE081A8B}" destId="{3AF17E77-E236-4E7F-A033-BD17AA04DB60}" srcOrd="1" destOrd="0" presId="urn:microsoft.com/office/officeart/2008/layout/LinedList"/>
    <dgm:cxn modelId="{6F05B421-B0A5-46E8-BE53-95485CA5DEF6}" type="presParOf" srcId="{917DD31F-9735-49E2-BF0C-E778B516FEA2}" destId="{71F85BF1-ABE3-4076-AE6C-B31BA809EEAC}" srcOrd="12" destOrd="0" presId="urn:microsoft.com/office/officeart/2008/layout/LinedList"/>
    <dgm:cxn modelId="{AC6FFD6F-5B76-40F8-857B-B1E877EAE1C2}" type="presParOf" srcId="{917DD31F-9735-49E2-BF0C-E778B516FEA2}" destId="{5F035619-6ECD-4D24-8CFA-5593ECFE7C99}" srcOrd="13" destOrd="0" presId="urn:microsoft.com/office/officeart/2008/layout/LinedList"/>
    <dgm:cxn modelId="{E047EF9D-CAA1-4C57-ACA3-6C4E7B539A65}" type="presParOf" srcId="{5F035619-6ECD-4D24-8CFA-5593ECFE7C99}" destId="{2F09AC15-E44F-4C2F-B4B5-E05CB5BBA296}" srcOrd="0" destOrd="0" presId="urn:microsoft.com/office/officeart/2008/layout/LinedList"/>
    <dgm:cxn modelId="{8D4BCDF0-D763-4FB5-BF88-9A2C5A4158A0}" type="presParOf" srcId="{5F035619-6ECD-4D24-8CFA-5593ECFE7C99}" destId="{038A34C0-8F87-47ED-BD2A-18AEF32A25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76DA10-424B-4DD9-9772-9F86B38A5A3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12FF326-B5EE-41F9-8EA1-82B0B7BAD18D}">
      <dgm:prSet/>
      <dgm:spPr/>
      <dgm:t>
        <a:bodyPr/>
        <a:lstStyle/>
        <a:p>
          <a:r>
            <a:rPr lang="en-US" b="0" dirty="0">
              <a:latin typeface="+mn-lt"/>
            </a:rPr>
            <a:t>All Veterans are eligible for this benefit regardless of service connection</a:t>
          </a:r>
          <a:endParaRPr lang="en-US" dirty="0">
            <a:latin typeface="+mn-lt"/>
          </a:endParaRPr>
        </a:p>
      </dgm:t>
    </dgm:pt>
    <dgm:pt modelId="{94D9F365-3A81-4314-A143-B7A4CB95D997}" type="parTrans" cxnId="{83C25727-01CB-4FB0-9C69-149FB95EF113}">
      <dgm:prSet/>
      <dgm:spPr/>
      <dgm:t>
        <a:bodyPr/>
        <a:lstStyle/>
        <a:p>
          <a:endParaRPr lang="en-US"/>
        </a:p>
      </dgm:t>
    </dgm:pt>
    <dgm:pt modelId="{EA676DBE-ED45-4041-B7CE-E56ECE3B64C8}" type="sibTrans" cxnId="{83C25727-01CB-4FB0-9C69-149FB95EF113}">
      <dgm:prSet/>
      <dgm:spPr/>
      <dgm:t>
        <a:bodyPr/>
        <a:lstStyle/>
        <a:p>
          <a:endParaRPr lang="en-US"/>
        </a:p>
      </dgm:t>
    </dgm:pt>
    <dgm:pt modelId="{6C43E77F-B4A2-4011-A957-BABB920F9B0D}">
      <dgm:prSet/>
      <dgm:spPr/>
      <dgm:t>
        <a:bodyPr/>
        <a:lstStyle/>
        <a:p>
          <a:r>
            <a:rPr lang="en-US" b="0"/>
            <a:t>MUST </a:t>
          </a:r>
          <a:endParaRPr lang="en-US"/>
        </a:p>
      </dgm:t>
    </dgm:pt>
    <dgm:pt modelId="{7FCC83F1-3A8F-42A7-A0A9-B8A6F1B3E395}" type="parTrans" cxnId="{4A939093-F047-4113-9F79-7CE715758690}">
      <dgm:prSet/>
      <dgm:spPr/>
      <dgm:t>
        <a:bodyPr/>
        <a:lstStyle/>
        <a:p>
          <a:endParaRPr lang="en-US"/>
        </a:p>
      </dgm:t>
    </dgm:pt>
    <dgm:pt modelId="{74F54BCF-CF4E-475C-B5B5-C31F18B77C5A}" type="sibTrans" cxnId="{4A939093-F047-4113-9F79-7CE715758690}">
      <dgm:prSet/>
      <dgm:spPr/>
      <dgm:t>
        <a:bodyPr/>
        <a:lstStyle/>
        <a:p>
          <a:endParaRPr lang="en-US"/>
        </a:p>
      </dgm:t>
    </dgm:pt>
    <dgm:pt modelId="{00391956-DA5E-44A6-9443-D9B5A9D6C4AD}">
      <dgm:prSet/>
      <dgm:spPr/>
      <dgm:t>
        <a:bodyPr/>
        <a:lstStyle/>
        <a:p>
          <a:r>
            <a:rPr lang="en-US" b="0"/>
            <a:t>*Be enrolled in the VA healthcare system</a:t>
          </a:r>
          <a:endParaRPr lang="en-US"/>
        </a:p>
      </dgm:t>
    </dgm:pt>
    <dgm:pt modelId="{0B77CA4D-FCCD-4A39-8A4C-2179CECAA344}" type="parTrans" cxnId="{9B7593C9-203C-4CF0-8584-A2A77BEA0454}">
      <dgm:prSet/>
      <dgm:spPr/>
      <dgm:t>
        <a:bodyPr/>
        <a:lstStyle/>
        <a:p>
          <a:endParaRPr lang="en-US"/>
        </a:p>
      </dgm:t>
    </dgm:pt>
    <dgm:pt modelId="{94875328-51ED-48E5-AEE4-0B414DFC3C55}" type="sibTrans" cxnId="{9B7593C9-203C-4CF0-8584-A2A77BEA0454}">
      <dgm:prSet/>
      <dgm:spPr/>
      <dgm:t>
        <a:bodyPr/>
        <a:lstStyle/>
        <a:p>
          <a:endParaRPr lang="en-US"/>
        </a:p>
      </dgm:t>
    </dgm:pt>
    <dgm:pt modelId="{312114E2-6860-4501-BDEA-5BC31AA9BAFA}">
      <dgm:prSet/>
      <dgm:spPr/>
      <dgm:t>
        <a:bodyPr/>
        <a:lstStyle/>
        <a:p>
          <a:r>
            <a:rPr lang="en-US" b="0"/>
            <a:t>*Meet skilled nursing home level of care</a:t>
          </a:r>
          <a:endParaRPr lang="en-US"/>
        </a:p>
      </dgm:t>
    </dgm:pt>
    <dgm:pt modelId="{FFCD1682-3A91-4090-AB7B-C1D0185F6E5F}" type="parTrans" cxnId="{79438474-101C-4EF8-902B-A616D923B372}">
      <dgm:prSet/>
      <dgm:spPr/>
      <dgm:t>
        <a:bodyPr/>
        <a:lstStyle/>
        <a:p>
          <a:endParaRPr lang="en-US"/>
        </a:p>
      </dgm:t>
    </dgm:pt>
    <dgm:pt modelId="{E77EED3B-75DB-4C13-A6FE-281501900D66}" type="sibTrans" cxnId="{79438474-101C-4EF8-902B-A616D923B372}">
      <dgm:prSet/>
      <dgm:spPr/>
      <dgm:t>
        <a:bodyPr/>
        <a:lstStyle/>
        <a:p>
          <a:endParaRPr lang="en-US"/>
        </a:p>
      </dgm:t>
    </dgm:pt>
    <dgm:pt modelId="{4B4E97B4-84F0-488C-914B-49B9B65FBC00}">
      <dgm:prSet/>
      <dgm:spPr/>
      <dgm:t>
        <a:bodyPr/>
        <a:lstStyle/>
        <a:p>
          <a:r>
            <a:rPr lang="en-US" b="0"/>
            <a:t>*Hospice eligibility</a:t>
          </a:r>
          <a:endParaRPr lang="en-US"/>
        </a:p>
      </dgm:t>
    </dgm:pt>
    <dgm:pt modelId="{B6E4F09B-588B-4044-A69C-0F49FE4326D2}" type="parTrans" cxnId="{72AAEE11-C333-4239-9507-63CDDAF4080D}">
      <dgm:prSet/>
      <dgm:spPr/>
      <dgm:t>
        <a:bodyPr/>
        <a:lstStyle/>
        <a:p>
          <a:endParaRPr lang="en-US"/>
        </a:p>
      </dgm:t>
    </dgm:pt>
    <dgm:pt modelId="{94C3430A-71CC-4D68-8CF5-107C4E77069B}" type="sibTrans" cxnId="{72AAEE11-C333-4239-9507-63CDDAF4080D}">
      <dgm:prSet/>
      <dgm:spPr/>
      <dgm:t>
        <a:bodyPr/>
        <a:lstStyle/>
        <a:p>
          <a:endParaRPr lang="en-US"/>
        </a:p>
      </dgm:t>
    </dgm:pt>
    <dgm:pt modelId="{476B9B29-369A-4CAF-A4CC-462C7269F4C5}">
      <dgm:prSet/>
      <dgm:spPr/>
      <dgm:t>
        <a:bodyPr/>
        <a:lstStyle/>
        <a:p>
          <a:r>
            <a:rPr lang="en-US" b="0"/>
            <a:t>-  Only VA contracted facilities</a:t>
          </a:r>
          <a:endParaRPr lang="en-US"/>
        </a:p>
      </dgm:t>
    </dgm:pt>
    <dgm:pt modelId="{7AEABDCA-510E-4630-A310-8CCDE1C45AF5}" type="parTrans" cxnId="{4F25D91B-DA80-4CC1-8DEB-D9E46D06997D}">
      <dgm:prSet/>
      <dgm:spPr/>
      <dgm:t>
        <a:bodyPr/>
        <a:lstStyle/>
        <a:p>
          <a:endParaRPr lang="en-US"/>
        </a:p>
      </dgm:t>
    </dgm:pt>
    <dgm:pt modelId="{524AFCB9-C899-4804-A8DF-6B313CEF33C5}" type="sibTrans" cxnId="{4F25D91B-DA80-4CC1-8DEB-D9E46D06997D}">
      <dgm:prSet/>
      <dgm:spPr/>
      <dgm:t>
        <a:bodyPr/>
        <a:lstStyle/>
        <a:p>
          <a:endParaRPr lang="en-US"/>
        </a:p>
      </dgm:t>
    </dgm:pt>
    <dgm:pt modelId="{335E17E4-FD06-46D9-BF68-3AAC0EE5EB8F}" type="pres">
      <dgm:prSet presAssocID="{DD76DA10-424B-4DD9-9772-9F86B38A5A36}" presName="vert0" presStyleCnt="0">
        <dgm:presLayoutVars>
          <dgm:dir/>
          <dgm:animOne val="branch"/>
          <dgm:animLvl val="lvl"/>
        </dgm:presLayoutVars>
      </dgm:prSet>
      <dgm:spPr/>
    </dgm:pt>
    <dgm:pt modelId="{A5A543A5-634A-47B0-AB12-7163AE12B675}" type="pres">
      <dgm:prSet presAssocID="{E12FF326-B5EE-41F9-8EA1-82B0B7BAD18D}" presName="thickLine" presStyleLbl="alignNode1" presStyleIdx="0" presStyleCnt="6"/>
      <dgm:spPr/>
    </dgm:pt>
    <dgm:pt modelId="{A2D6AF79-5FAA-45BF-8051-6352768C1559}" type="pres">
      <dgm:prSet presAssocID="{E12FF326-B5EE-41F9-8EA1-82B0B7BAD18D}" presName="horz1" presStyleCnt="0"/>
      <dgm:spPr/>
    </dgm:pt>
    <dgm:pt modelId="{C472804E-D4BA-40F8-B2E5-90EC89AB3A9D}" type="pres">
      <dgm:prSet presAssocID="{E12FF326-B5EE-41F9-8EA1-82B0B7BAD18D}" presName="tx1" presStyleLbl="revTx" presStyleIdx="0" presStyleCnt="6"/>
      <dgm:spPr/>
    </dgm:pt>
    <dgm:pt modelId="{3D3747F9-EC68-47BB-9F0C-A55AD29B0869}" type="pres">
      <dgm:prSet presAssocID="{E12FF326-B5EE-41F9-8EA1-82B0B7BAD18D}" presName="vert1" presStyleCnt="0"/>
      <dgm:spPr/>
    </dgm:pt>
    <dgm:pt modelId="{02BE053D-F998-4A9F-98B1-F2E25BA2D658}" type="pres">
      <dgm:prSet presAssocID="{6C43E77F-B4A2-4011-A957-BABB920F9B0D}" presName="thickLine" presStyleLbl="alignNode1" presStyleIdx="1" presStyleCnt="6"/>
      <dgm:spPr/>
    </dgm:pt>
    <dgm:pt modelId="{745E34C8-E457-42F5-B5B3-55D086138D43}" type="pres">
      <dgm:prSet presAssocID="{6C43E77F-B4A2-4011-A957-BABB920F9B0D}" presName="horz1" presStyleCnt="0"/>
      <dgm:spPr/>
    </dgm:pt>
    <dgm:pt modelId="{30B68648-B48D-4920-84DB-86D562F797C4}" type="pres">
      <dgm:prSet presAssocID="{6C43E77F-B4A2-4011-A957-BABB920F9B0D}" presName="tx1" presStyleLbl="revTx" presStyleIdx="1" presStyleCnt="6"/>
      <dgm:spPr/>
    </dgm:pt>
    <dgm:pt modelId="{C653865F-DB93-4C79-9882-8D084EDBAB03}" type="pres">
      <dgm:prSet presAssocID="{6C43E77F-B4A2-4011-A957-BABB920F9B0D}" presName="vert1" presStyleCnt="0"/>
      <dgm:spPr/>
    </dgm:pt>
    <dgm:pt modelId="{A49ADA38-8269-4470-B26B-0682D06FE323}" type="pres">
      <dgm:prSet presAssocID="{00391956-DA5E-44A6-9443-D9B5A9D6C4AD}" presName="thickLine" presStyleLbl="alignNode1" presStyleIdx="2" presStyleCnt="6"/>
      <dgm:spPr/>
    </dgm:pt>
    <dgm:pt modelId="{690C8B4C-1D0C-45BA-89E4-21E4E78272A6}" type="pres">
      <dgm:prSet presAssocID="{00391956-DA5E-44A6-9443-D9B5A9D6C4AD}" presName="horz1" presStyleCnt="0"/>
      <dgm:spPr/>
    </dgm:pt>
    <dgm:pt modelId="{C5932843-C328-4A46-A2F1-E1CC77307CAD}" type="pres">
      <dgm:prSet presAssocID="{00391956-DA5E-44A6-9443-D9B5A9D6C4AD}" presName="tx1" presStyleLbl="revTx" presStyleIdx="2" presStyleCnt="6"/>
      <dgm:spPr/>
    </dgm:pt>
    <dgm:pt modelId="{C31B0F52-9C63-420C-82DF-984A90A16080}" type="pres">
      <dgm:prSet presAssocID="{00391956-DA5E-44A6-9443-D9B5A9D6C4AD}" presName="vert1" presStyleCnt="0"/>
      <dgm:spPr/>
    </dgm:pt>
    <dgm:pt modelId="{58157992-364E-4599-9A77-62B6F1124458}" type="pres">
      <dgm:prSet presAssocID="{312114E2-6860-4501-BDEA-5BC31AA9BAFA}" presName="thickLine" presStyleLbl="alignNode1" presStyleIdx="3" presStyleCnt="6"/>
      <dgm:spPr/>
    </dgm:pt>
    <dgm:pt modelId="{3E8746E2-9905-454C-B00D-1D0AF3A31780}" type="pres">
      <dgm:prSet presAssocID="{312114E2-6860-4501-BDEA-5BC31AA9BAFA}" presName="horz1" presStyleCnt="0"/>
      <dgm:spPr/>
    </dgm:pt>
    <dgm:pt modelId="{83807D27-40BF-457D-877A-135F9F164E48}" type="pres">
      <dgm:prSet presAssocID="{312114E2-6860-4501-BDEA-5BC31AA9BAFA}" presName="tx1" presStyleLbl="revTx" presStyleIdx="3" presStyleCnt="6"/>
      <dgm:spPr/>
    </dgm:pt>
    <dgm:pt modelId="{4C6CAECD-D82F-4227-A581-0675A9A6A7B6}" type="pres">
      <dgm:prSet presAssocID="{312114E2-6860-4501-BDEA-5BC31AA9BAFA}" presName="vert1" presStyleCnt="0"/>
      <dgm:spPr/>
    </dgm:pt>
    <dgm:pt modelId="{3B7640B1-33B6-4CD9-B678-C12BFC7DD411}" type="pres">
      <dgm:prSet presAssocID="{4B4E97B4-84F0-488C-914B-49B9B65FBC00}" presName="thickLine" presStyleLbl="alignNode1" presStyleIdx="4" presStyleCnt="6"/>
      <dgm:spPr/>
    </dgm:pt>
    <dgm:pt modelId="{72152221-4524-43EA-8EC4-E0A1BC2ED086}" type="pres">
      <dgm:prSet presAssocID="{4B4E97B4-84F0-488C-914B-49B9B65FBC00}" presName="horz1" presStyleCnt="0"/>
      <dgm:spPr/>
    </dgm:pt>
    <dgm:pt modelId="{44177D80-9F16-4578-8C3D-AF5388EBD088}" type="pres">
      <dgm:prSet presAssocID="{4B4E97B4-84F0-488C-914B-49B9B65FBC00}" presName="tx1" presStyleLbl="revTx" presStyleIdx="4" presStyleCnt="6"/>
      <dgm:spPr/>
    </dgm:pt>
    <dgm:pt modelId="{630DB4A1-2423-4844-909E-7917B2033FB0}" type="pres">
      <dgm:prSet presAssocID="{4B4E97B4-84F0-488C-914B-49B9B65FBC00}" presName="vert1" presStyleCnt="0"/>
      <dgm:spPr/>
    </dgm:pt>
    <dgm:pt modelId="{08D3A3FD-6CFE-4BB2-B176-5D5BA68F8243}" type="pres">
      <dgm:prSet presAssocID="{476B9B29-369A-4CAF-A4CC-462C7269F4C5}" presName="thickLine" presStyleLbl="alignNode1" presStyleIdx="5" presStyleCnt="6"/>
      <dgm:spPr/>
    </dgm:pt>
    <dgm:pt modelId="{611A455F-AD56-4719-99EA-06932B015478}" type="pres">
      <dgm:prSet presAssocID="{476B9B29-369A-4CAF-A4CC-462C7269F4C5}" presName="horz1" presStyleCnt="0"/>
      <dgm:spPr/>
    </dgm:pt>
    <dgm:pt modelId="{CF33183C-E0A3-488D-B18C-69327453F992}" type="pres">
      <dgm:prSet presAssocID="{476B9B29-369A-4CAF-A4CC-462C7269F4C5}" presName="tx1" presStyleLbl="revTx" presStyleIdx="5" presStyleCnt="6"/>
      <dgm:spPr/>
    </dgm:pt>
    <dgm:pt modelId="{651FE571-476A-4D4A-803B-F85A0D13C179}" type="pres">
      <dgm:prSet presAssocID="{476B9B29-369A-4CAF-A4CC-462C7269F4C5}" presName="vert1" presStyleCnt="0"/>
      <dgm:spPr/>
    </dgm:pt>
  </dgm:ptLst>
  <dgm:cxnLst>
    <dgm:cxn modelId="{D52B3104-86F7-4F67-9F55-5D45D7D997FA}" type="presOf" srcId="{E12FF326-B5EE-41F9-8EA1-82B0B7BAD18D}" destId="{C472804E-D4BA-40F8-B2E5-90EC89AB3A9D}" srcOrd="0" destOrd="0" presId="urn:microsoft.com/office/officeart/2008/layout/LinedList"/>
    <dgm:cxn modelId="{93E8420C-05CA-4816-9701-82BAB236754B}" type="presOf" srcId="{6C43E77F-B4A2-4011-A957-BABB920F9B0D}" destId="{30B68648-B48D-4920-84DB-86D562F797C4}" srcOrd="0" destOrd="0" presId="urn:microsoft.com/office/officeart/2008/layout/LinedList"/>
    <dgm:cxn modelId="{72AAEE11-C333-4239-9507-63CDDAF4080D}" srcId="{DD76DA10-424B-4DD9-9772-9F86B38A5A36}" destId="{4B4E97B4-84F0-488C-914B-49B9B65FBC00}" srcOrd="4" destOrd="0" parTransId="{B6E4F09B-588B-4044-A69C-0F49FE4326D2}" sibTransId="{94C3430A-71CC-4D68-8CF5-107C4E77069B}"/>
    <dgm:cxn modelId="{4F25D91B-DA80-4CC1-8DEB-D9E46D06997D}" srcId="{DD76DA10-424B-4DD9-9772-9F86B38A5A36}" destId="{476B9B29-369A-4CAF-A4CC-462C7269F4C5}" srcOrd="5" destOrd="0" parTransId="{7AEABDCA-510E-4630-A310-8CCDE1C45AF5}" sibTransId="{524AFCB9-C899-4804-A8DF-6B313CEF33C5}"/>
    <dgm:cxn modelId="{83C25727-01CB-4FB0-9C69-149FB95EF113}" srcId="{DD76DA10-424B-4DD9-9772-9F86B38A5A36}" destId="{E12FF326-B5EE-41F9-8EA1-82B0B7BAD18D}" srcOrd="0" destOrd="0" parTransId="{94D9F365-3A81-4314-A143-B7A4CB95D997}" sibTransId="{EA676DBE-ED45-4041-B7CE-E56ECE3B64C8}"/>
    <dgm:cxn modelId="{C83A352C-9F3F-4798-A4A7-B41E42AC5FFE}" type="presOf" srcId="{DD76DA10-424B-4DD9-9772-9F86B38A5A36}" destId="{335E17E4-FD06-46D9-BF68-3AAC0EE5EB8F}" srcOrd="0" destOrd="0" presId="urn:microsoft.com/office/officeart/2008/layout/LinedList"/>
    <dgm:cxn modelId="{C8347832-934F-4FDC-A857-0AE6B26BD0F5}" type="presOf" srcId="{312114E2-6860-4501-BDEA-5BC31AA9BAFA}" destId="{83807D27-40BF-457D-877A-135F9F164E48}" srcOrd="0" destOrd="0" presId="urn:microsoft.com/office/officeart/2008/layout/LinedList"/>
    <dgm:cxn modelId="{578F943A-E120-405A-A6F4-78DC91A1ADD4}" type="presOf" srcId="{476B9B29-369A-4CAF-A4CC-462C7269F4C5}" destId="{CF33183C-E0A3-488D-B18C-69327453F992}" srcOrd="0" destOrd="0" presId="urn:microsoft.com/office/officeart/2008/layout/LinedList"/>
    <dgm:cxn modelId="{79438474-101C-4EF8-902B-A616D923B372}" srcId="{DD76DA10-424B-4DD9-9772-9F86B38A5A36}" destId="{312114E2-6860-4501-BDEA-5BC31AA9BAFA}" srcOrd="3" destOrd="0" parTransId="{FFCD1682-3A91-4090-AB7B-C1D0185F6E5F}" sibTransId="{E77EED3B-75DB-4C13-A6FE-281501900D66}"/>
    <dgm:cxn modelId="{4A939093-F047-4113-9F79-7CE715758690}" srcId="{DD76DA10-424B-4DD9-9772-9F86B38A5A36}" destId="{6C43E77F-B4A2-4011-A957-BABB920F9B0D}" srcOrd="1" destOrd="0" parTransId="{7FCC83F1-3A8F-42A7-A0A9-B8A6F1B3E395}" sibTransId="{74F54BCF-CF4E-475C-B5B5-C31F18B77C5A}"/>
    <dgm:cxn modelId="{F0FD4FBD-D1AB-45B5-B863-EB97F52CDDE9}" type="presOf" srcId="{4B4E97B4-84F0-488C-914B-49B9B65FBC00}" destId="{44177D80-9F16-4578-8C3D-AF5388EBD088}" srcOrd="0" destOrd="0" presId="urn:microsoft.com/office/officeart/2008/layout/LinedList"/>
    <dgm:cxn modelId="{9B7593C9-203C-4CF0-8584-A2A77BEA0454}" srcId="{DD76DA10-424B-4DD9-9772-9F86B38A5A36}" destId="{00391956-DA5E-44A6-9443-D9B5A9D6C4AD}" srcOrd="2" destOrd="0" parTransId="{0B77CA4D-FCCD-4A39-8A4C-2179CECAA344}" sibTransId="{94875328-51ED-48E5-AEE4-0B414DFC3C55}"/>
    <dgm:cxn modelId="{2FD00BD4-F12F-4028-B0A0-97C7A493DD86}" type="presOf" srcId="{00391956-DA5E-44A6-9443-D9B5A9D6C4AD}" destId="{C5932843-C328-4A46-A2F1-E1CC77307CAD}" srcOrd="0" destOrd="0" presId="urn:microsoft.com/office/officeart/2008/layout/LinedList"/>
    <dgm:cxn modelId="{1EB1CDE2-A1D4-4E51-BD09-7AC4AB9FE56B}" type="presParOf" srcId="{335E17E4-FD06-46D9-BF68-3AAC0EE5EB8F}" destId="{A5A543A5-634A-47B0-AB12-7163AE12B675}" srcOrd="0" destOrd="0" presId="urn:microsoft.com/office/officeart/2008/layout/LinedList"/>
    <dgm:cxn modelId="{48350C0E-AE13-462F-8CBD-7631E125DCCD}" type="presParOf" srcId="{335E17E4-FD06-46D9-BF68-3AAC0EE5EB8F}" destId="{A2D6AF79-5FAA-45BF-8051-6352768C1559}" srcOrd="1" destOrd="0" presId="urn:microsoft.com/office/officeart/2008/layout/LinedList"/>
    <dgm:cxn modelId="{5A7ED5A2-337D-4177-AF74-3B749B533803}" type="presParOf" srcId="{A2D6AF79-5FAA-45BF-8051-6352768C1559}" destId="{C472804E-D4BA-40F8-B2E5-90EC89AB3A9D}" srcOrd="0" destOrd="0" presId="urn:microsoft.com/office/officeart/2008/layout/LinedList"/>
    <dgm:cxn modelId="{D39B63D7-09FA-48B4-8D07-C94C958023C3}" type="presParOf" srcId="{A2D6AF79-5FAA-45BF-8051-6352768C1559}" destId="{3D3747F9-EC68-47BB-9F0C-A55AD29B0869}" srcOrd="1" destOrd="0" presId="urn:microsoft.com/office/officeart/2008/layout/LinedList"/>
    <dgm:cxn modelId="{A887BFC2-E740-42A9-A3F0-B5FCFF20D859}" type="presParOf" srcId="{335E17E4-FD06-46D9-BF68-3AAC0EE5EB8F}" destId="{02BE053D-F998-4A9F-98B1-F2E25BA2D658}" srcOrd="2" destOrd="0" presId="urn:microsoft.com/office/officeart/2008/layout/LinedList"/>
    <dgm:cxn modelId="{278359E7-4384-42D8-9DE5-B167CC2C446A}" type="presParOf" srcId="{335E17E4-FD06-46D9-BF68-3AAC0EE5EB8F}" destId="{745E34C8-E457-42F5-B5B3-55D086138D43}" srcOrd="3" destOrd="0" presId="urn:microsoft.com/office/officeart/2008/layout/LinedList"/>
    <dgm:cxn modelId="{A97BECB1-3EC0-430E-9096-7326CFD3877F}" type="presParOf" srcId="{745E34C8-E457-42F5-B5B3-55D086138D43}" destId="{30B68648-B48D-4920-84DB-86D562F797C4}" srcOrd="0" destOrd="0" presId="urn:microsoft.com/office/officeart/2008/layout/LinedList"/>
    <dgm:cxn modelId="{37AAEBD8-C8A9-408F-A842-0C1B1D7FB09F}" type="presParOf" srcId="{745E34C8-E457-42F5-B5B3-55D086138D43}" destId="{C653865F-DB93-4C79-9882-8D084EDBAB03}" srcOrd="1" destOrd="0" presId="urn:microsoft.com/office/officeart/2008/layout/LinedList"/>
    <dgm:cxn modelId="{A7B7A630-21BC-4A98-ABFD-0880A22DCD13}" type="presParOf" srcId="{335E17E4-FD06-46D9-BF68-3AAC0EE5EB8F}" destId="{A49ADA38-8269-4470-B26B-0682D06FE323}" srcOrd="4" destOrd="0" presId="urn:microsoft.com/office/officeart/2008/layout/LinedList"/>
    <dgm:cxn modelId="{2A2DEEE7-EED1-419D-8425-D3DCB8FD3063}" type="presParOf" srcId="{335E17E4-FD06-46D9-BF68-3AAC0EE5EB8F}" destId="{690C8B4C-1D0C-45BA-89E4-21E4E78272A6}" srcOrd="5" destOrd="0" presId="urn:microsoft.com/office/officeart/2008/layout/LinedList"/>
    <dgm:cxn modelId="{8A85E7D8-AA92-4E52-96FF-12A4E6C2A1B3}" type="presParOf" srcId="{690C8B4C-1D0C-45BA-89E4-21E4E78272A6}" destId="{C5932843-C328-4A46-A2F1-E1CC77307CAD}" srcOrd="0" destOrd="0" presId="urn:microsoft.com/office/officeart/2008/layout/LinedList"/>
    <dgm:cxn modelId="{D2177C7B-46B1-44FC-8507-26C054BAAB6D}" type="presParOf" srcId="{690C8B4C-1D0C-45BA-89E4-21E4E78272A6}" destId="{C31B0F52-9C63-420C-82DF-984A90A16080}" srcOrd="1" destOrd="0" presId="urn:microsoft.com/office/officeart/2008/layout/LinedList"/>
    <dgm:cxn modelId="{7DC64C40-DC14-49FA-90B4-D07DD4D266D0}" type="presParOf" srcId="{335E17E4-FD06-46D9-BF68-3AAC0EE5EB8F}" destId="{58157992-364E-4599-9A77-62B6F1124458}" srcOrd="6" destOrd="0" presId="urn:microsoft.com/office/officeart/2008/layout/LinedList"/>
    <dgm:cxn modelId="{F6BA62F7-6ACA-4B9E-AD09-0AE8F7D11C23}" type="presParOf" srcId="{335E17E4-FD06-46D9-BF68-3AAC0EE5EB8F}" destId="{3E8746E2-9905-454C-B00D-1D0AF3A31780}" srcOrd="7" destOrd="0" presId="urn:microsoft.com/office/officeart/2008/layout/LinedList"/>
    <dgm:cxn modelId="{49B16805-EAA4-4B1A-ABEC-9955CA6C3296}" type="presParOf" srcId="{3E8746E2-9905-454C-B00D-1D0AF3A31780}" destId="{83807D27-40BF-457D-877A-135F9F164E48}" srcOrd="0" destOrd="0" presId="urn:microsoft.com/office/officeart/2008/layout/LinedList"/>
    <dgm:cxn modelId="{484BF52D-C684-4CB1-B8BD-8C3EA1E46D26}" type="presParOf" srcId="{3E8746E2-9905-454C-B00D-1D0AF3A31780}" destId="{4C6CAECD-D82F-4227-A581-0675A9A6A7B6}" srcOrd="1" destOrd="0" presId="urn:microsoft.com/office/officeart/2008/layout/LinedList"/>
    <dgm:cxn modelId="{C9CB48A2-6673-4277-8EA4-423C0AAB6CB5}" type="presParOf" srcId="{335E17E4-FD06-46D9-BF68-3AAC0EE5EB8F}" destId="{3B7640B1-33B6-4CD9-B678-C12BFC7DD411}" srcOrd="8" destOrd="0" presId="urn:microsoft.com/office/officeart/2008/layout/LinedList"/>
    <dgm:cxn modelId="{C0777957-0EEF-4B31-B974-F8D152093C40}" type="presParOf" srcId="{335E17E4-FD06-46D9-BF68-3AAC0EE5EB8F}" destId="{72152221-4524-43EA-8EC4-E0A1BC2ED086}" srcOrd="9" destOrd="0" presId="urn:microsoft.com/office/officeart/2008/layout/LinedList"/>
    <dgm:cxn modelId="{EB108411-9A91-4DF4-9F36-82123DA5AF84}" type="presParOf" srcId="{72152221-4524-43EA-8EC4-E0A1BC2ED086}" destId="{44177D80-9F16-4578-8C3D-AF5388EBD088}" srcOrd="0" destOrd="0" presId="urn:microsoft.com/office/officeart/2008/layout/LinedList"/>
    <dgm:cxn modelId="{71F1CAEF-F1CC-40AA-9477-A3E131C192F5}" type="presParOf" srcId="{72152221-4524-43EA-8EC4-E0A1BC2ED086}" destId="{630DB4A1-2423-4844-909E-7917B2033FB0}" srcOrd="1" destOrd="0" presId="urn:microsoft.com/office/officeart/2008/layout/LinedList"/>
    <dgm:cxn modelId="{97B32F69-2C6E-495B-9F39-D55EA4DFE482}" type="presParOf" srcId="{335E17E4-FD06-46D9-BF68-3AAC0EE5EB8F}" destId="{08D3A3FD-6CFE-4BB2-B176-5D5BA68F8243}" srcOrd="10" destOrd="0" presId="urn:microsoft.com/office/officeart/2008/layout/LinedList"/>
    <dgm:cxn modelId="{9A09FC69-4BB8-4052-BB27-AB2330D07348}" type="presParOf" srcId="{335E17E4-FD06-46D9-BF68-3AAC0EE5EB8F}" destId="{611A455F-AD56-4719-99EA-06932B015478}" srcOrd="11" destOrd="0" presId="urn:microsoft.com/office/officeart/2008/layout/LinedList"/>
    <dgm:cxn modelId="{E9484C89-76B4-4FAE-8E2F-B630AB1B941B}" type="presParOf" srcId="{611A455F-AD56-4719-99EA-06932B015478}" destId="{CF33183C-E0A3-488D-B18C-69327453F992}" srcOrd="0" destOrd="0" presId="urn:microsoft.com/office/officeart/2008/layout/LinedList"/>
    <dgm:cxn modelId="{A7C06460-D26A-4861-A4C1-26587017BC90}" type="presParOf" srcId="{611A455F-AD56-4719-99EA-06932B015478}" destId="{651FE571-476A-4D4A-803B-F85A0D13C1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C51292-F1DF-461A-A8EB-DE01AC2A26E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C993EE1-01E1-4340-A864-5F66DEA236F9}">
      <dgm:prSet/>
      <dgm:spPr/>
      <dgm:t>
        <a:bodyPr/>
        <a:lstStyle/>
        <a:p>
          <a:r>
            <a:rPr lang="en-US"/>
            <a:t>Questions?</a:t>
          </a:r>
        </a:p>
      </dgm:t>
    </dgm:pt>
    <dgm:pt modelId="{6F47E2E4-4444-4434-86FD-2CD0884B2F22}" type="parTrans" cxnId="{366FE510-2670-4BB6-ACB2-995A54FD379C}">
      <dgm:prSet/>
      <dgm:spPr/>
      <dgm:t>
        <a:bodyPr/>
        <a:lstStyle/>
        <a:p>
          <a:endParaRPr lang="en-US"/>
        </a:p>
      </dgm:t>
    </dgm:pt>
    <dgm:pt modelId="{2554A327-BDC0-4912-802A-3DA7BD86CD80}" type="sibTrans" cxnId="{366FE510-2670-4BB6-ACB2-995A54FD379C}">
      <dgm:prSet/>
      <dgm:spPr/>
      <dgm:t>
        <a:bodyPr/>
        <a:lstStyle/>
        <a:p>
          <a:endParaRPr lang="en-US"/>
        </a:p>
      </dgm:t>
    </dgm:pt>
    <dgm:pt modelId="{4A8B0353-BDC9-4FF6-B541-8CF314259B09}">
      <dgm:prSet/>
      <dgm:spPr/>
      <dgm:t>
        <a:bodyPr/>
        <a:lstStyle/>
        <a:p>
          <a:r>
            <a:rPr lang="en-US"/>
            <a:t>Comments?</a:t>
          </a:r>
        </a:p>
      </dgm:t>
    </dgm:pt>
    <dgm:pt modelId="{09558CB9-FFC2-4154-AAFB-8D87A1E7D780}" type="parTrans" cxnId="{22B9651A-5978-4C4C-8846-85896F5E26FB}">
      <dgm:prSet/>
      <dgm:spPr/>
      <dgm:t>
        <a:bodyPr/>
        <a:lstStyle/>
        <a:p>
          <a:endParaRPr lang="en-US"/>
        </a:p>
      </dgm:t>
    </dgm:pt>
    <dgm:pt modelId="{2D7CC2C1-45D2-4E89-8E72-6EF5CC2F98BE}" type="sibTrans" cxnId="{22B9651A-5978-4C4C-8846-85896F5E26FB}">
      <dgm:prSet/>
      <dgm:spPr/>
      <dgm:t>
        <a:bodyPr/>
        <a:lstStyle/>
        <a:p>
          <a:endParaRPr lang="en-US"/>
        </a:p>
      </dgm:t>
    </dgm:pt>
    <dgm:pt modelId="{F23A754B-9E41-4611-BBEB-FE1F25B85755}">
      <dgm:prSet/>
      <dgm:spPr/>
      <dgm:t>
        <a:bodyPr/>
        <a:lstStyle/>
        <a:p>
          <a:r>
            <a:rPr lang="en-US"/>
            <a:t>Feedback?</a:t>
          </a:r>
        </a:p>
      </dgm:t>
    </dgm:pt>
    <dgm:pt modelId="{BC50A37A-9C6E-46AF-B331-434AC73B7A04}" type="parTrans" cxnId="{10F7C3C2-91CF-4EA0-9E37-BBF681E58794}">
      <dgm:prSet/>
      <dgm:spPr/>
      <dgm:t>
        <a:bodyPr/>
        <a:lstStyle/>
        <a:p>
          <a:endParaRPr lang="en-US"/>
        </a:p>
      </dgm:t>
    </dgm:pt>
    <dgm:pt modelId="{E59C6853-A872-4E46-B3B0-36920F8E029B}" type="sibTrans" cxnId="{10F7C3C2-91CF-4EA0-9E37-BBF681E58794}">
      <dgm:prSet/>
      <dgm:spPr/>
      <dgm:t>
        <a:bodyPr/>
        <a:lstStyle/>
        <a:p>
          <a:endParaRPr lang="en-US"/>
        </a:p>
      </dgm:t>
    </dgm:pt>
    <dgm:pt modelId="{1C1EE6C8-9F9E-42F3-9C48-EC13A6404EB1}">
      <dgm:prSet/>
      <dgm:spPr/>
      <dgm:t>
        <a:bodyPr/>
        <a:lstStyle/>
        <a:p>
          <a:r>
            <a:rPr lang="en-US">
              <a:hlinkClick xmlns:r="http://schemas.openxmlformats.org/officeDocument/2006/relationships" r:id="rId1"/>
            </a:rPr>
            <a:t>www.va.gov</a:t>
          </a:r>
          <a:endParaRPr lang="en-US"/>
        </a:p>
      </dgm:t>
    </dgm:pt>
    <dgm:pt modelId="{263058AD-63D3-4189-9057-92F8A108E89E}" type="parTrans" cxnId="{C2578081-4672-4357-A6D0-EDFE89F38BF8}">
      <dgm:prSet/>
      <dgm:spPr/>
      <dgm:t>
        <a:bodyPr/>
        <a:lstStyle/>
        <a:p>
          <a:endParaRPr lang="en-US"/>
        </a:p>
      </dgm:t>
    </dgm:pt>
    <dgm:pt modelId="{31E7EDB0-6DA6-4530-BA5D-F300F2231BB2}" type="sibTrans" cxnId="{C2578081-4672-4357-A6D0-EDFE89F38BF8}">
      <dgm:prSet/>
      <dgm:spPr/>
      <dgm:t>
        <a:bodyPr/>
        <a:lstStyle/>
        <a:p>
          <a:endParaRPr lang="en-US"/>
        </a:p>
      </dgm:t>
    </dgm:pt>
    <dgm:pt modelId="{5D7BBC3E-CC6C-49F7-86E3-95C08E487A18}">
      <dgm:prSet/>
      <dgm:spPr/>
      <dgm:t>
        <a:bodyPr/>
        <a:lstStyle/>
        <a:p>
          <a:r>
            <a:rPr lang="en-US">
              <a:hlinkClick xmlns:r="http://schemas.openxmlformats.org/officeDocument/2006/relationships" r:id="rId2"/>
            </a:rPr>
            <a:t>Andrea.Hubalek@va.gov</a:t>
          </a:r>
          <a:endParaRPr lang="en-US"/>
        </a:p>
      </dgm:t>
    </dgm:pt>
    <dgm:pt modelId="{E35FA27D-83CA-41D0-90B0-2E450141A16B}" type="parTrans" cxnId="{92941BEA-A342-41B3-AB7C-DCBFADBD88EA}">
      <dgm:prSet/>
      <dgm:spPr/>
      <dgm:t>
        <a:bodyPr/>
        <a:lstStyle/>
        <a:p>
          <a:endParaRPr lang="en-US"/>
        </a:p>
      </dgm:t>
    </dgm:pt>
    <dgm:pt modelId="{AB88952F-67FA-4371-BA6F-56216C56F080}" type="sibTrans" cxnId="{92941BEA-A342-41B3-AB7C-DCBFADBD88EA}">
      <dgm:prSet/>
      <dgm:spPr/>
      <dgm:t>
        <a:bodyPr/>
        <a:lstStyle/>
        <a:p>
          <a:endParaRPr lang="en-US"/>
        </a:p>
      </dgm:t>
    </dgm:pt>
    <dgm:pt modelId="{6ADBE6B4-AE24-4544-A891-0EFBB376E4A5}">
      <dgm:prSet/>
      <dgm:spPr/>
      <dgm:t>
        <a:bodyPr/>
        <a:lstStyle/>
        <a:p>
          <a:r>
            <a:rPr lang="en-US">
              <a:hlinkClick xmlns:r="http://schemas.openxmlformats.org/officeDocument/2006/relationships" r:id="rId3"/>
            </a:rPr>
            <a:t>Marykate.Monroe@va.gov</a:t>
          </a:r>
          <a:endParaRPr lang="en-US"/>
        </a:p>
      </dgm:t>
    </dgm:pt>
    <dgm:pt modelId="{63A6288D-EF11-4510-A850-C18A8B3D5E03}" type="parTrans" cxnId="{AD094EA5-8D46-42DA-B569-A94CE87C39E3}">
      <dgm:prSet/>
      <dgm:spPr/>
      <dgm:t>
        <a:bodyPr/>
        <a:lstStyle/>
        <a:p>
          <a:endParaRPr lang="en-US"/>
        </a:p>
      </dgm:t>
    </dgm:pt>
    <dgm:pt modelId="{7C31DAC4-BDE3-4F8C-8B08-6D12DD1E7423}" type="sibTrans" cxnId="{AD094EA5-8D46-42DA-B569-A94CE87C39E3}">
      <dgm:prSet/>
      <dgm:spPr/>
      <dgm:t>
        <a:bodyPr/>
        <a:lstStyle/>
        <a:p>
          <a:endParaRPr lang="en-US"/>
        </a:p>
      </dgm:t>
    </dgm:pt>
    <dgm:pt modelId="{470C4927-76F9-4154-98AB-039B780E9822}" type="pres">
      <dgm:prSet presAssocID="{54C51292-F1DF-461A-A8EB-DE01AC2A26E3}" presName="linear" presStyleCnt="0">
        <dgm:presLayoutVars>
          <dgm:animLvl val="lvl"/>
          <dgm:resizeHandles val="exact"/>
        </dgm:presLayoutVars>
      </dgm:prSet>
      <dgm:spPr/>
    </dgm:pt>
    <dgm:pt modelId="{730852E6-6144-4BA3-BAF5-F44EF0C7F8CE}" type="pres">
      <dgm:prSet presAssocID="{3C993EE1-01E1-4340-A864-5F66DEA236F9}" presName="parentText" presStyleLbl="node1" presStyleIdx="0" presStyleCnt="6">
        <dgm:presLayoutVars>
          <dgm:chMax val="0"/>
          <dgm:bulletEnabled val="1"/>
        </dgm:presLayoutVars>
      </dgm:prSet>
      <dgm:spPr/>
    </dgm:pt>
    <dgm:pt modelId="{77162388-BD29-4083-940E-0608A05E04D8}" type="pres">
      <dgm:prSet presAssocID="{2554A327-BDC0-4912-802A-3DA7BD86CD80}" presName="spacer" presStyleCnt="0"/>
      <dgm:spPr/>
    </dgm:pt>
    <dgm:pt modelId="{886340F1-553A-449B-9D12-5A3BA459F139}" type="pres">
      <dgm:prSet presAssocID="{4A8B0353-BDC9-4FF6-B541-8CF314259B09}" presName="parentText" presStyleLbl="node1" presStyleIdx="1" presStyleCnt="6">
        <dgm:presLayoutVars>
          <dgm:chMax val="0"/>
          <dgm:bulletEnabled val="1"/>
        </dgm:presLayoutVars>
      </dgm:prSet>
      <dgm:spPr/>
    </dgm:pt>
    <dgm:pt modelId="{732D4A5F-E2BE-44D3-BD92-98491541CDEB}" type="pres">
      <dgm:prSet presAssocID="{2D7CC2C1-45D2-4E89-8E72-6EF5CC2F98BE}" presName="spacer" presStyleCnt="0"/>
      <dgm:spPr/>
    </dgm:pt>
    <dgm:pt modelId="{71C7FDB0-954A-4F3D-A9DE-E0C10BB793C7}" type="pres">
      <dgm:prSet presAssocID="{F23A754B-9E41-4611-BBEB-FE1F25B85755}" presName="parentText" presStyleLbl="node1" presStyleIdx="2" presStyleCnt="6">
        <dgm:presLayoutVars>
          <dgm:chMax val="0"/>
          <dgm:bulletEnabled val="1"/>
        </dgm:presLayoutVars>
      </dgm:prSet>
      <dgm:spPr/>
    </dgm:pt>
    <dgm:pt modelId="{1A287583-E0EC-4904-A41E-E01E8DE90A64}" type="pres">
      <dgm:prSet presAssocID="{E59C6853-A872-4E46-B3B0-36920F8E029B}" presName="spacer" presStyleCnt="0"/>
      <dgm:spPr/>
    </dgm:pt>
    <dgm:pt modelId="{94E19765-5749-4D73-9294-A249A1E0BD80}" type="pres">
      <dgm:prSet presAssocID="{1C1EE6C8-9F9E-42F3-9C48-EC13A6404EB1}" presName="parentText" presStyleLbl="node1" presStyleIdx="3" presStyleCnt="6">
        <dgm:presLayoutVars>
          <dgm:chMax val="0"/>
          <dgm:bulletEnabled val="1"/>
        </dgm:presLayoutVars>
      </dgm:prSet>
      <dgm:spPr/>
    </dgm:pt>
    <dgm:pt modelId="{EFB12D1E-5FCC-4EB4-A16B-46DA4FA19CFC}" type="pres">
      <dgm:prSet presAssocID="{31E7EDB0-6DA6-4530-BA5D-F300F2231BB2}" presName="spacer" presStyleCnt="0"/>
      <dgm:spPr/>
    </dgm:pt>
    <dgm:pt modelId="{23B5D918-8A68-45BA-8B3C-F22BDFD10113}" type="pres">
      <dgm:prSet presAssocID="{5D7BBC3E-CC6C-49F7-86E3-95C08E487A18}" presName="parentText" presStyleLbl="node1" presStyleIdx="4" presStyleCnt="6">
        <dgm:presLayoutVars>
          <dgm:chMax val="0"/>
          <dgm:bulletEnabled val="1"/>
        </dgm:presLayoutVars>
      </dgm:prSet>
      <dgm:spPr/>
    </dgm:pt>
    <dgm:pt modelId="{F0C8A627-AB31-43A0-941B-E3981C90C6BA}" type="pres">
      <dgm:prSet presAssocID="{AB88952F-67FA-4371-BA6F-56216C56F080}" presName="spacer" presStyleCnt="0"/>
      <dgm:spPr/>
    </dgm:pt>
    <dgm:pt modelId="{A06A4A46-EBB6-4CFD-AA53-ED30F5B7EF2F}" type="pres">
      <dgm:prSet presAssocID="{6ADBE6B4-AE24-4544-A891-0EFBB376E4A5}" presName="parentText" presStyleLbl="node1" presStyleIdx="5" presStyleCnt="6">
        <dgm:presLayoutVars>
          <dgm:chMax val="0"/>
          <dgm:bulletEnabled val="1"/>
        </dgm:presLayoutVars>
      </dgm:prSet>
      <dgm:spPr/>
    </dgm:pt>
  </dgm:ptLst>
  <dgm:cxnLst>
    <dgm:cxn modelId="{E70EE00C-EFC9-495B-A957-D6A866EE3E9E}" type="presOf" srcId="{4A8B0353-BDC9-4FF6-B541-8CF314259B09}" destId="{886340F1-553A-449B-9D12-5A3BA459F139}" srcOrd="0" destOrd="0" presId="urn:microsoft.com/office/officeart/2005/8/layout/vList2"/>
    <dgm:cxn modelId="{366FE510-2670-4BB6-ACB2-995A54FD379C}" srcId="{54C51292-F1DF-461A-A8EB-DE01AC2A26E3}" destId="{3C993EE1-01E1-4340-A864-5F66DEA236F9}" srcOrd="0" destOrd="0" parTransId="{6F47E2E4-4444-4434-86FD-2CD0884B2F22}" sibTransId="{2554A327-BDC0-4912-802A-3DA7BD86CD80}"/>
    <dgm:cxn modelId="{22B9651A-5978-4C4C-8846-85896F5E26FB}" srcId="{54C51292-F1DF-461A-A8EB-DE01AC2A26E3}" destId="{4A8B0353-BDC9-4FF6-B541-8CF314259B09}" srcOrd="1" destOrd="0" parTransId="{09558CB9-FFC2-4154-AAFB-8D87A1E7D780}" sibTransId="{2D7CC2C1-45D2-4E89-8E72-6EF5CC2F98BE}"/>
    <dgm:cxn modelId="{D7EA3526-8F7F-4E6B-9534-695C92665706}" type="presOf" srcId="{F23A754B-9E41-4611-BBEB-FE1F25B85755}" destId="{71C7FDB0-954A-4F3D-A9DE-E0C10BB793C7}" srcOrd="0" destOrd="0" presId="urn:microsoft.com/office/officeart/2005/8/layout/vList2"/>
    <dgm:cxn modelId="{E4E78740-CF77-49E9-9BA3-F17B8CE609C3}" type="presOf" srcId="{3C993EE1-01E1-4340-A864-5F66DEA236F9}" destId="{730852E6-6144-4BA3-BAF5-F44EF0C7F8CE}" srcOrd="0" destOrd="0" presId="urn:microsoft.com/office/officeart/2005/8/layout/vList2"/>
    <dgm:cxn modelId="{C2578081-4672-4357-A6D0-EDFE89F38BF8}" srcId="{54C51292-F1DF-461A-A8EB-DE01AC2A26E3}" destId="{1C1EE6C8-9F9E-42F3-9C48-EC13A6404EB1}" srcOrd="3" destOrd="0" parTransId="{263058AD-63D3-4189-9057-92F8A108E89E}" sibTransId="{31E7EDB0-6DA6-4530-BA5D-F300F2231BB2}"/>
    <dgm:cxn modelId="{D57E529A-9D76-4DB8-A17F-C8876CE2CBA4}" type="presOf" srcId="{5D7BBC3E-CC6C-49F7-86E3-95C08E487A18}" destId="{23B5D918-8A68-45BA-8B3C-F22BDFD10113}" srcOrd="0" destOrd="0" presId="urn:microsoft.com/office/officeart/2005/8/layout/vList2"/>
    <dgm:cxn modelId="{AD094EA5-8D46-42DA-B569-A94CE87C39E3}" srcId="{54C51292-F1DF-461A-A8EB-DE01AC2A26E3}" destId="{6ADBE6B4-AE24-4544-A891-0EFBB376E4A5}" srcOrd="5" destOrd="0" parTransId="{63A6288D-EF11-4510-A850-C18A8B3D5E03}" sibTransId="{7C31DAC4-BDE3-4F8C-8B08-6D12DD1E7423}"/>
    <dgm:cxn modelId="{734FF7B5-BAAE-47F5-BE78-BFDBE5036772}" type="presOf" srcId="{6ADBE6B4-AE24-4544-A891-0EFBB376E4A5}" destId="{A06A4A46-EBB6-4CFD-AA53-ED30F5B7EF2F}" srcOrd="0" destOrd="0" presId="urn:microsoft.com/office/officeart/2005/8/layout/vList2"/>
    <dgm:cxn modelId="{10F7C3C2-91CF-4EA0-9E37-BBF681E58794}" srcId="{54C51292-F1DF-461A-A8EB-DE01AC2A26E3}" destId="{F23A754B-9E41-4611-BBEB-FE1F25B85755}" srcOrd="2" destOrd="0" parTransId="{BC50A37A-9C6E-46AF-B331-434AC73B7A04}" sibTransId="{E59C6853-A872-4E46-B3B0-36920F8E029B}"/>
    <dgm:cxn modelId="{0DE53CC4-2906-4AF1-B562-AAE96FBCD338}" type="presOf" srcId="{1C1EE6C8-9F9E-42F3-9C48-EC13A6404EB1}" destId="{94E19765-5749-4D73-9294-A249A1E0BD80}" srcOrd="0" destOrd="0" presId="urn:microsoft.com/office/officeart/2005/8/layout/vList2"/>
    <dgm:cxn modelId="{4C8A56E5-DF38-4E90-B150-AC4B5A5FEADF}" type="presOf" srcId="{54C51292-F1DF-461A-A8EB-DE01AC2A26E3}" destId="{470C4927-76F9-4154-98AB-039B780E9822}" srcOrd="0" destOrd="0" presId="urn:microsoft.com/office/officeart/2005/8/layout/vList2"/>
    <dgm:cxn modelId="{92941BEA-A342-41B3-AB7C-DCBFADBD88EA}" srcId="{54C51292-F1DF-461A-A8EB-DE01AC2A26E3}" destId="{5D7BBC3E-CC6C-49F7-86E3-95C08E487A18}" srcOrd="4" destOrd="0" parTransId="{E35FA27D-83CA-41D0-90B0-2E450141A16B}" sibTransId="{AB88952F-67FA-4371-BA6F-56216C56F080}"/>
    <dgm:cxn modelId="{5448A35C-7C15-470F-93F4-029D08C338BB}" type="presParOf" srcId="{470C4927-76F9-4154-98AB-039B780E9822}" destId="{730852E6-6144-4BA3-BAF5-F44EF0C7F8CE}" srcOrd="0" destOrd="0" presId="urn:microsoft.com/office/officeart/2005/8/layout/vList2"/>
    <dgm:cxn modelId="{48980FAF-5448-4598-938D-EE9454B37FFB}" type="presParOf" srcId="{470C4927-76F9-4154-98AB-039B780E9822}" destId="{77162388-BD29-4083-940E-0608A05E04D8}" srcOrd="1" destOrd="0" presId="urn:microsoft.com/office/officeart/2005/8/layout/vList2"/>
    <dgm:cxn modelId="{E1AA7F3C-F5FB-403D-A0C0-CF6094ED22A2}" type="presParOf" srcId="{470C4927-76F9-4154-98AB-039B780E9822}" destId="{886340F1-553A-449B-9D12-5A3BA459F139}" srcOrd="2" destOrd="0" presId="urn:microsoft.com/office/officeart/2005/8/layout/vList2"/>
    <dgm:cxn modelId="{013C19F5-96B3-4E98-B398-54D609A29340}" type="presParOf" srcId="{470C4927-76F9-4154-98AB-039B780E9822}" destId="{732D4A5F-E2BE-44D3-BD92-98491541CDEB}" srcOrd="3" destOrd="0" presId="urn:microsoft.com/office/officeart/2005/8/layout/vList2"/>
    <dgm:cxn modelId="{A63317CA-5C32-4804-BE99-289613C09997}" type="presParOf" srcId="{470C4927-76F9-4154-98AB-039B780E9822}" destId="{71C7FDB0-954A-4F3D-A9DE-E0C10BB793C7}" srcOrd="4" destOrd="0" presId="urn:microsoft.com/office/officeart/2005/8/layout/vList2"/>
    <dgm:cxn modelId="{4B273CF7-71C3-4E8A-9DD1-AADF74484515}" type="presParOf" srcId="{470C4927-76F9-4154-98AB-039B780E9822}" destId="{1A287583-E0EC-4904-A41E-E01E8DE90A64}" srcOrd="5" destOrd="0" presId="urn:microsoft.com/office/officeart/2005/8/layout/vList2"/>
    <dgm:cxn modelId="{9CE56809-4246-4266-A09F-E3B57F2CF520}" type="presParOf" srcId="{470C4927-76F9-4154-98AB-039B780E9822}" destId="{94E19765-5749-4D73-9294-A249A1E0BD80}" srcOrd="6" destOrd="0" presId="urn:microsoft.com/office/officeart/2005/8/layout/vList2"/>
    <dgm:cxn modelId="{12839E21-29F1-4E6C-A501-6294C965D84E}" type="presParOf" srcId="{470C4927-76F9-4154-98AB-039B780E9822}" destId="{EFB12D1E-5FCC-4EB4-A16B-46DA4FA19CFC}" srcOrd="7" destOrd="0" presId="urn:microsoft.com/office/officeart/2005/8/layout/vList2"/>
    <dgm:cxn modelId="{16574440-2F35-46C2-84DD-9E8EF8A4F9F2}" type="presParOf" srcId="{470C4927-76F9-4154-98AB-039B780E9822}" destId="{23B5D918-8A68-45BA-8B3C-F22BDFD10113}" srcOrd="8" destOrd="0" presId="urn:microsoft.com/office/officeart/2005/8/layout/vList2"/>
    <dgm:cxn modelId="{AD5E2EA5-863E-4F98-922F-535BA3377FC9}" type="presParOf" srcId="{470C4927-76F9-4154-98AB-039B780E9822}" destId="{F0C8A627-AB31-43A0-941B-E3981C90C6BA}" srcOrd="9" destOrd="0" presId="urn:microsoft.com/office/officeart/2005/8/layout/vList2"/>
    <dgm:cxn modelId="{9769BEC6-860D-43F6-9CF7-6365D424D8AA}" type="presParOf" srcId="{470C4927-76F9-4154-98AB-039B780E9822}" destId="{A06A4A46-EBB6-4CFD-AA53-ED30F5B7EF2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C3204-B66C-4B59-8FBC-CC6679A5F043}">
      <dsp:nvSpPr>
        <dsp:cNvPr id="0" name=""/>
        <dsp:cNvSpPr/>
      </dsp:nvSpPr>
      <dsp:spPr>
        <a:xfrm>
          <a:off x="0" y="52459"/>
          <a:ext cx="5638800" cy="14285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Veterans Benefits Administration</a:t>
          </a:r>
        </a:p>
      </dsp:txBody>
      <dsp:txXfrm>
        <a:off x="69737" y="122196"/>
        <a:ext cx="5499326" cy="1289096"/>
      </dsp:txXfrm>
    </dsp:sp>
    <dsp:sp modelId="{2A60B309-1258-4F6C-8A71-DB31BAF1543F}">
      <dsp:nvSpPr>
        <dsp:cNvPr id="0" name=""/>
        <dsp:cNvSpPr/>
      </dsp:nvSpPr>
      <dsp:spPr>
        <a:xfrm>
          <a:off x="0" y="1587589"/>
          <a:ext cx="5638800" cy="14285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Veterans Health Administration</a:t>
          </a:r>
        </a:p>
      </dsp:txBody>
      <dsp:txXfrm>
        <a:off x="69737" y="1657326"/>
        <a:ext cx="5499326" cy="1289096"/>
      </dsp:txXfrm>
    </dsp:sp>
    <dsp:sp modelId="{413B57CB-3722-4CB8-8BE0-86648569664E}">
      <dsp:nvSpPr>
        <dsp:cNvPr id="0" name=""/>
        <dsp:cNvSpPr/>
      </dsp:nvSpPr>
      <dsp:spPr>
        <a:xfrm>
          <a:off x="0" y="3122720"/>
          <a:ext cx="5638800" cy="14285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National Cemetery</a:t>
          </a:r>
        </a:p>
      </dsp:txBody>
      <dsp:txXfrm>
        <a:off x="69737" y="3192457"/>
        <a:ext cx="5499326" cy="128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54546-FA41-4511-A7BD-B04F2E231B71}">
      <dsp:nvSpPr>
        <dsp:cNvPr id="0" name=""/>
        <dsp:cNvSpPr/>
      </dsp:nvSpPr>
      <dsp:spPr>
        <a:xfrm>
          <a:off x="0" y="372759"/>
          <a:ext cx="4231481" cy="96203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How to become a patient at the Albany VA or Community Clinic </a:t>
          </a:r>
          <a:r>
            <a:rPr lang="en-US" sz="1300" u="sng" kern="1200">
              <a:hlinkClick xmlns:r="http://schemas.openxmlformats.org/officeDocument/2006/relationships" r:id="rId1"/>
            </a:rPr>
            <a:t>https://www.albany.va.gov/patients/eligibility.asp</a:t>
          </a:r>
          <a:endParaRPr lang="en-US" sz="1300" kern="1200"/>
        </a:p>
      </dsp:txBody>
      <dsp:txXfrm>
        <a:off x="46963" y="419722"/>
        <a:ext cx="4137555" cy="868106"/>
      </dsp:txXfrm>
    </dsp:sp>
    <dsp:sp modelId="{C2899152-ED69-4DBE-BC4A-DCF8A28A4AA8}">
      <dsp:nvSpPr>
        <dsp:cNvPr id="0" name=""/>
        <dsp:cNvSpPr/>
      </dsp:nvSpPr>
      <dsp:spPr>
        <a:xfrm>
          <a:off x="0" y="1372232"/>
          <a:ext cx="4231481" cy="962032"/>
        </a:xfrm>
        <a:prstGeom prst="roundRect">
          <a:avLst/>
        </a:prstGeom>
        <a:solidFill>
          <a:schemeClr val="accent2">
            <a:hueOff val="1266638"/>
            <a:satOff val="1444"/>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Online Application </a:t>
          </a:r>
          <a:r>
            <a:rPr lang="en-US" sz="1300" u="sng" kern="1200">
              <a:hlinkClick xmlns:r="http://schemas.openxmlformats.org/officeDocument/2006/relationships" r:id="rId2"/>
            </a:rPr>
            <a:t>https://www.vets.gov/health-care/apply/</a:t>
          </a:r>
          <a:endParaRPr lang="en-US" sz="1300" kern="1200"/>
        </a:p>
      </dsp:txBody>
      <dsp:txXfrm>
        <a:off x="46963" y="1419195"/>
        <a:ext cx="4137555" cy="868106"/>
      </dsp:txXfrm>
    </dsp:sp>
    <dsp:sp modelId="{7078EF1E-74B1-4A1F-9B5F-9248166D7ACE}">
      <dsp:nvSpPr>
        <dsp:cNvPr id="0" name=""/>
        <dsp:cNvSpPr/>
      </dsp:nvSpPr>
      <dsp:spPr>
        <a:xfrm>
          <a:off x="0" y="2371704"/>
          <a:ext cx="4231481" cy="962032"/>
        </a:xfrm>
        <a:prstGeom prst="roundRect">
          <a:avLst/>
        </a:prstGeom>
        <a:solidFill>
          <a:schemeClr val="accent2">
            <a:hueOff val="2533276"/>
            <a:satOff val="2889"/>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Application Form </a:t>
          </a:r>
          <a:r>
            <a:rPr lang="en-US" sz="1300" u="sng" kern="1200">
              <a:hlinkClick xmlns:r="http://schemas.openxmlformats.org/officeDocument/2006/relationships" r:id="rId3"/>
            </a:rPr>
            <a:t>https://www.va.gov/vaforms/medical/pdf/1010EZ-fillable.pdf</a:t>
          </a:r>
          <a:endParaRPr lang="en-US" sz="1300" kern="1200"/>
        </a:p>
      </dsp:txBody>
      <dsp:txXfrm>
        <a:off x="46963" y="2418667"/>
        <a:ext cx="4137555" cy="868106"/>
      </dsp:txXfrm>
    </dsp:sp>
    <dsp:sp modelId="{84599F16-D19D-4A7E-8EFE-D5857B2F8913}">
      <dsp:nvSpPr>
        <dsp:cNvPr id="0" name=""/>
        <dsp:cNvSpPr/>
      </dsp:nvSpPr>
      <dsp:spPr>
        <a:xfrm>
          <a:off x="0" y="3371177"/>
          <a:ext cx="4231481" cy="962032"/>
        </a:xfrm>
        <a:prstGeom prst="roundRect">
          <a:avLst/>
        </a:prstGeom>
        <a:solidFill>
          <a:schemeClr val="accent2">
            <a:hueOff val="3799914"/>
            <a:satOff val="4333"/>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Our local Veterans Service Center is located at 113 Holland Ave in Albany, NY (across from AMC) on the 1</a:t>
          </a:r>
          <a:r>
            <a:rPr lang="en-US" sz="1300" kern="1200" baseline="30000" dirty="0"/>
            <a:t>st</a:t>
          </a:r>
          <a:r>
            <a:rPr lang="en-US" sz="1300" kern="1200" dirty="0"/>
            <a:t> floor.</a:t>
          </a:r>
        </a:p>
        <a:p>
          <a:pPr marL="0" lvl="0" indent="0" algn="l" defTabSz="577850">
            <a:lnSpc>
              <a:spcPct val="90000"/>
            </a:lnSpc>
            <a:spcBef>
              <a:spcPct val="0"/>
            </a:spcBef>
            <a:spcAft>
              <a:spcPct val="35000"/>
            </a:spcAft>
            <a:buNone/>
          </a:pPr>
          <a:r>
            <a:rPr lang="en-US" sz="1300" kern="1200" dirty="0"/>
            <a:t>518-626-6745</a:t>
          </a:r>
        </a:p>
      </dsp:txBody>
      <dsp:txXfrm>
        <a:off x="46963" y="3418140"/>
        <a:ext cx="4137555" cy="868106"/>
      </dsp:txXfrm>
    </dsp:sp>
    <dsp:sp modelId="{8E66DB22-093D-46C2-ACEA-A2C2ABD8A18C}">
      <dsp:nvSpPr>
        <dsp:cNvPr id="0" name=""/>
        <dsp:cNvSpPr/>
      </dsp:nvSpPr>
      <dsp:spPr>
        <a:xfrm>
          <a:off x="0" y="4333210"/>
          <a:ext cx="4231481"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16510" rIns="92456" bIns="16510" numCol="1" spcCol="1270" anchor="t" anchorCtr="0">
          <a:noAutofit/>
        </a:bodyPr>
        <a:lstStyle/>
        <a:p>
          <a:pPr marL="57150" lvl="1" indent="-57150" algn="l" defTabSz="444500">
            <a:lnSpc>
              <a:spcPct val="90000"/>
            </a:lnSpc>
            <a:spcBef>
              <a:spcPct val="0"/>
            </a:spcBef>
            <a:spcAft>
              <a:spcPct val="20000"/>
            </a:spcAft>
            <a:buChar char="•"/>
          </a:pPr>
          <a:endParaRPr lang="en-US" sz="1000" kern="1200" dirty="0"/>
        </a:p>
      </dsp:txBody>
      <dsp:txXfrm>
        <a:off x="0" y="4333210"/>
        <a:ext cx="4231481" cy="215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93D62-28B2-491A-B0FE-7244477811CA}">
      <dsp:nvSpPr>
        <dsp:cNvPr id="0" name=""/>
        <dsp:cNvSpPr/>
      </dsp:nvSpPr>
      <dsp:spPr>
        <a:xfrm>
          <a:off x="0" y="541577"/>
          <a:ext cx="4231481" cy="4446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Walk In Clinic (Rapid Access Clinic)</a:t>
          </a:r>
        </a:p>
      </dsp:txBody>
      <dsp:txXfrm>
        <a:off x="21704" y="563281"/>
        <a:ext cx="4188073" cy="401192"/>
      </dsp:txXfrm>
    </dsp:sp>
    <dsp:sp modelId="{CC2B00BC-8003-48B1-B06A-54FACF827421}">
      <dsp:nvSpPr>
        <dsp:cNvPr id="0" name=""/>
        <dsp:cNvSpPr/>
      </dsp:nvSpPr>
      <dsp:spPr>
        <a:xfrm>
          <a:off x="0" y="1040897"/>
          <a:ext cx="4231481" cy="444600"/>
        </a:xfrm>
        <a:prstGeom prst="roundRect">
          <a:avLst/>
        </a:prstGeom>
        <a:solidFill>
          <a:schemeClr val="accent2">
            <a:hueOff val="633319"/>
            <a:satOff val="722"/>
            <a:lumOff val="11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Outpatient </a:t>
          </a:r>
        </a:p>
      </dsp:txBody>
      <dsp:txXfrm>
        <a:off x="21704" y="1062601"/>
        <a:ext cx="4188073" cy="401192"/>
      </dsp:txXfrm>
    </dsp:sp>
    <dsp:sp modelId="{ACEF987B-86D9-4A1A-AB28-6DD08AB51449}">
      <dsp:nvSpPr>
        <dsp:cNvPr id="0" name=""/>
        <dsp:cNvSpPr/>
      </dsp:nvSpPr>
      <dsp:spPr>
        <a:xfrm>
          <a:off x="0" y="1485497"/>
          <a:ext cx="4231481"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(Individual/Group, VJO, IPV, MST, PTSD, Family Therapy, etc)</a:t>
          </a:r>
        </a:p>
      </dsp:txBody>
      <dsp:txXfrm>
        <a:off x="0" y="1485497"/>
        <a:ext cx="4231481" cy="452295"/>
      </dsp:txXfrm>
    </dsp:sp>
    <dsp:sp modelId="{86CDFE2E-1D3D-4BA8-9445-A695698EB815}">
      <dsp:nvSpPr>
        <dsp:cNvPr id="0" name=""/>
        <dsp:cNvSpPr/>
      </dsp:nvSpPr>
      <dsp:spPr>
        <a:xfrm>
          <a:off x="0" y="1937792"/>
          <a:ext cx="4231481" cy="444600"/>
        </a:xfrm>
        <a:prstGeom prst="roundRect">
          <a:avLst/>
        </a:prstGeom>
        <a:solidFill>
          <a:schemeClr val="accent2">
            <a:hueOff val="1266638"/>
            <a:satOff val="1444"/>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Inpatient Mental Health Unit </a:t>
          </a:r>
        </a:p>
      </dsp:txBody>
      <dsp:txXfrm>
        <a:off x="21704" y="1959496"/>
        <a:ext cx="4188073" cy="401192"/>
      </dsp:txXfrm>
    </dsp:sp>
    <dsp:sp modelId="{9E93FA30-6C21-46D7-8B5E-F724411A04FA}">
      <dsp:nvSpPr>
        <dsp:cNvPr id="0" name=""/>
        <dsp:cNvSpPr/>
      </dsp:nvSpPr>
      <dsp:spPr>
        <a:xfrm>
          <a:off x="0" y="2437112"/>
          <a:ext cx="4231481" cy="444600"/>
        </a:xfrm>
        <a:prstGeom prst="roundRect">
          <a:avLst/>
        </a:prstGeom>
        <a:solidFill>
          <a:schemeClr val="accent2">
            <a:hueOff val="1899957"/>
            <a:satOff val="2167"/>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Behavioral Health Recovery Center</a:t>
          </a:r>
        </a:p>
      </dsp:txBody>
      <dsp:txXfrm>
        <a:off x="21704" y="2458816"/>
        <a:ext cx="4188073" cy="401192"/>
      </dsp:txXfrm>
    </dsp:sp>
    <dsp:sp modelId="{3661F6FF-EC15-40CD-928E-D7AC4F9F0E3D}">
      <dsp:nvSpPr>
        <dsp:cNvPr id="0" name=""/>
        <dsp:cNvSpPr/>
      </dsp:nvSpPr>
      <dsp:spPr>
        <a:xfrm>
          <a:off x="0" y="2936432"/>
          <a:ext cx="4231481" cy="444600"/>
        </a:xfrm>
        <a:prstGeom prst="roundRect">
          <a:avLst/>
        </a:prstGeom>
        <a:solidFill>
          <a:schemeClr val="accent2">
            <a:hueOff val="2533276"/>
            <a:satOff val="2889"/>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Substance Abuse Rehab </a:t>
          </a:r>
        </a:p>
      </dsp:txBody>
      <dsp:txXfrm>
        <a:off x="21704" y="2958136"/>
        <a:ext cx="4188073" cy="401192"/>
      </dsp:txXfrm>
    </dsp:sp>
    <dsp:sp modelId="{94BA0E2F-11FF-4EC8-8D46-4D0A826D3AA0}">
      <dsp:nvSpPr>
        <dsp:cNvPr id="0" name=""/>
        <dsp:cNvSpPr/>
      </dsp:nvSpPr>
      <dsp:spPr>
        <a:xfrm>
          <a:off x="0" y="3435752"/>
          <a:ext cx="4231481" cy="444600"/>
        </a:xfrm>
        <a:prstGeom prst="roundRect">
          <a:avLst/>
        </a:prstGeom>
        <a:solidFill>
          <a:schemeClr val="accent2">
            <a:hueOff val="3166595"/>
            <a:satOff val="3611"/>
            <a:lumOff val="5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Healthcare for Homeless Veterans</a:t>
          </a:r>
        </a:p>
      </dsp:txBody>
      <dsp:txXfrm>
        <a:off x="21704" y="3457456"/>
        <a:ext cx="4188073" cy="401192"/>
      </dsp:txXfrm>
    </dsp:sp>
    <dsp:sp modelId="{A7279D4F-37EF-4E87-8BDD-F544DFC6A0BC}">
      <dsp:nvSpPr>
        <dsp:cNvPr id="0" name=""/>
        <dsp:cNvSpPr/>
      </dsp:nvSpPr>
      <dsp:spPr>
        <a:xfrm>
          <a:off x="0" y="3935072"/>
          <a:ext cx="4231481" cy="444600"/>
        </a:xfrm>
        <a:prstGeom prst="roundRect">
          <a:avLst/>
        </a:prstGeom>
        <a:solidFill>
          <a:schemeClr val="accent2">
            <a:hueOff val="3799914"/>
            <a:satOff val="4333"/>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Vocational </a:t>
          </a:r>
        </a:p>
      </dsp:txBody>
      <dsp:txXfrm>
        <a:off x="21704" y="3956776"/>
        <a:ext cx="4188073" cy="401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11C71-EF0A-4F8E-A009-A89A983C562C}">
      <dsp:nvSpPr>
        <dsp:cNvPr id="0" name=""/>
        <dsp:cNvSpPr/>
      </dsp:nvSpPr>
      <dsp:spPr>
        <a:xfrm>
          <a:off x="0" y="84512"/>
          <a:ext cx="4231481" cy="77512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Preventive Care </a:t>
          </a:r>
          <a:endParaRPr lang="en-US" sz="2000" kern="1200" dirty="0"/>
        </a:p>
      </dsp:txBody>
      <dsp:txXfrm>
        <a:off x="37838" y="122350"/>
        <a:ext cx="4155805" cy="699449"/>
      </dsp:txXfrm>
    </dsp:sp>
    <dsp:sp modelId="{990509D3-828F-413D-A0F2-DD45F396ABB8}">
      <dsp:nvSpPr>
        <dsp:cNvPr id="0" name=""/>
        <dsp:cNvSpPr/>
      </dsp:nvSpPr>
      <dsp:spPr>
        <a:xfrm>
          <a:off x="0" y="859637"/>
          <a:ext cx="4231481" cy="70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Immunizations, Annual exams, Vision and Hearing exams, Screening tests, Health Education Programs, etc.)</a:t>
          </a:r>
          <a:endParaRPr lang="en-US" sz="1600" kern="1200" dirty="0"/>
        </a:p>
      </dsp:txBody>
      <dsp:txXfrm>
        <a:off x="0" y="859637"/>
        <a:ext cx="4231481" cy="703800"/>
      </dsp:txXfrm>
    </dsp:sp>
    <dsp:sp modelId="{E6C15713-BF2A-4A2C-9896-C118518D7370}">
      <dsp:nvSpPr>
        <dsp:cNvPr id="0" name=""/>
        <dsp:cNvSpPr/>
      </dsp:nvSpPr>
      <dsp:spPr>
        <a:xfrm>
          <a:off x="0" y="1563437"/>
          <a:ext cx="4231481" cy="775125"/>
        </a:xfrm>
        <a:prstGeom prst="roundRect">
          <a:avLst/>
        </a:prstGeom>
        <a:solidFill>
          <a:schemeClr val="accent2">
            <a:hueOff val="949978"/>
            <a:satOff val="1083"/>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Inpatient &amp; Outpatient Diagnostic &amp; Treatment Services</a:t>
          </a:r>
          <a:endParaRPr lang="en-US" sz="2000" kern="1200" dirty="0"/>
        </a:p>
      </dsp:txBody>
      <dsp:txXfrm>
        <a:off x="37838" y="1601275"/>
        <a:ext cx="4155805" cy="699449"/>
      </dsp:txXfrm>
    </dsp:sp>
    <dsp:sp modelId="{26BC66C3-BB51-4F4D-A7E7-F644361B7555}">
      <dsp:nvSpPr>
        <dsp:cNvPr id="0" name=""/>
        <dsp:cNvSpPr/>
      </dsp:nvSpPr>
      <dsp:spPr>
        <a:xfrm>
          <a:off x="0" y="2396162"/>
          <a:ext cx="4231481" cy="775125"/>
        </a:xfrm>
        <a:prstGeom prst="roundRect">
          <a:avLst/>
        </a:prstGeom>
        <a:solidFill>
          <a:schemeClr val="accent2">
            <a:hueOff val="1899957"/>
            <a:satOff val="2167"/>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Prescriptions</a:t>
          </a:r>
          <a:endParaRPr lang="en-US" sz="2000" kern="1200" dirty="0"/>
        </a:p>
      </dsp:txBody>
      <dsp:txXfrm>
        <a:off x="37838" y="2434000"/>
        <a:ext cx="4155805" cy="699449"/>
      </dsp:txXfrm>
    </dsp:sp>
    <dsp:sp modelId="{EEBA3AE1-7182-4363-8325-347919111488}">
      <dsp:nvSpPr>
        <dsp:cNvPr id="0" name=""/>
        <dsp:cNvSpPr/>
      </dsp:nvSpPr>
      <dsp:spPr>
        <a:xfrm>
          <a:off x="0" y="3228887"/>
          <a:ext cx="4231481" cy="775125"/>
        </a:xfrm>
        <a:prstGeom prst="roundRect">
          <a:avLst/>
        </a:prstGeom>
        <a:solidFill>
          <a:schemeClr val="accent2">
            <a:hueOff val="2849935"/>
            <a:satOff val="3250"/>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Prosthetics and Rehabilitative Devices</a:t>
          </a:r>
          <a:endParaRPr lang="en-US" sz="2000" kern="1200" dirty="0"/>
        </a:p>
      </dsp:txBody>
      <dsp:txXfrm>
        <a:off x="37838" y="3266725"/>
        <a:ext cx="4155805" cy="699449"/>
      </dsp:txXfrm>
    </dsp:sp>
    <dsp:sp modelId="{4C9E3583-463C-426E-8DEB-F9E28B3B954E}">
      <dsp:nvSpPr>
        <dsp:cNvPr id="0" name=""/>
        <dsp:cNvSpPr/>
      </dsp:nvSpPr>
      <dsp:spPr>
        <a:xfrm>
          <a:off x="0" y="4061612"/>
          <a:ext cx="4231481" cy="775125"/>
        </a:xfrm>
        <a:prstGeom prst="roundRect">
          <a:avLst/>
        </a:prstGeom>
        <a:solidFill>
          <a:schemeClr val="accent2">
            <a:hueOff val="3799914"/>
            <a:satOff val="4333"/>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Dental (limited)  </a:t>
          </a:r>
          <a:endParaRPr lang="en-US" sz="2000" kern="1200" dirty="0"/>
        </a:p>
      </dsp:txBody>
      <dsp:txXfrm>
        <a:off x="37838" y="4099450"/>
        <a:ext cx="4155805" cy="6994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DFDD8-47D9-49AF-B79D-6F5AE5B7C6BE}">
      <dsp:nvSpPr>
        <dsp:cNvPr id="0" name=""/>
        <dsp:cNvSpPr/>
      </dsp:nvSpPr>
      <dsp:spPr>
        <a:xfrm>
          <a:off x="0" y="539749"/>
          <a:ext cx="1762125" cy="10572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My Healthy Vet</a:t>
          </a:r>
        </a:p>
      </dsp:txBody>
      <dsp:txXfrm>
        <a:off x="0" y="539749"/>
        <a:ext cx="1762125" cy="1057275"/>
      </dsp:txXfrm>
    </dsp:sp>
    <dsp:sp modelId="{4529379B-6DB1-4092-82B8-661CBCEE4D58}">
      <dsp:nvSpPr>
        <dsp:cNvPr id="0" name=""/>
        <dsp:cNvSpPr/>
      </dsp:nvSpPr>
      <dsp:spPr>
        <a:xfrm>
          <a:off x="1938337" y="539749"/>
          <a:ext cx="1762125" cy="10572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Apps</a:t>
          </a:r>
        </a:p>
      </dsp:txBody>
      <dsp:txXfrm>
        <a:off x="1938337" y="539749"/>
        <a:ext cx="1762125" cy="1057275"/>
      </dsp:txXfrm>
    </dsp:sp>
    <dsp:sp modelId="{40028B46-ACA3-4C3D-BDAB-6AD32DE95AF5}">
      <dsp:nvSpPr>
        <dsp:cNvPr id="0" name=""/>
        <dsp:cNvSpPr/>
      </dsp:nvSpPr>
      <dsp:spPr>
        <a:xfrm>
          <a:off x="3876675" y="539749"/>
          <a:ext cx="1762125" cy="10572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Secure Messaging</a:t>
          </a:r>
        </a:p>
      </dsp:txBody>
      <dsp:txXfrm>
        <a:off x="3876675" y="539749"/>
        <a:ext cx="1762125" cy="1057275"/>
      </dsp:txXfrm>
    </dsp:sp>
    <dsp:sp modelId="{B2B0A8EA-2FDE-4714-B0B3-B5865C7CCF83}">
      <dsp:nvSpPr>
        <dsp:cNvPr id="0" name=""/>
        <dsp:cNvSpPr/>
      </dsp:nvSpPr>
      <dsp:spPr>
        <a:xfrm>
          <a:off x="0" y="1773237"/>
          <a:ext cx="1762125" cy="10572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Telehealth, Telemedicine, Telepsychiatry</a:t>
          </a:r>
        </a:p>
      </dsp:txBody>
      <dsp:txXfrm>
        <a:off x="0" y="1773237"/>
        <a:ext cx="1762125" cy="1057275"/>
      </dsp:txXfrm>
    </dsp:sp>
    <dsp:sp modelId="{8D72EF25-EA10-4DDD-8B29-63A505653ACB}">
      <dsp:nvSpPr>
        <dsp:cNvPr id="0" name=""/>
        <dsp:cNvSpPr/>
      </dsp:nvSpPr>
      <dsp:spPr>
        <a:xfrm>
          <a:off x="1938337" y="1773237"/>
          <a:ext cx="1762125" cy="10572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Social Networking </a:t>
          </a:r>
        </a:p>
      </dsp:txBody>
      <dsp:txXfrm>
        <a:off x="1938337" y="1773237"/>
        <a:ext cx="1762125" cy="1057275"/>
      </dsp:txXfrm>
    </dsp:sp>
    <dsp:sp modelId="{E88D3438-B882-49D8-B60C-E5BC683E6A3C}">
      <dsp:nvSpPr>
        <dsp:cNvPr id="0" name=""/>
        <dsp:cNvSpPr/>
      </dsp:nvSpPr>
      <dsp:spPr>
        <a:xfrm>
          <a:off x="3876675" y="1773237"/>
          <a:ext cx="1762125" cy="10572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Family Services </a:t>
          </a:r>
        </a:p>
      </dsp:txBody>
      <dsp:txXfrm>
        <a:off x="3876675" y="1773237"/>
        <a:ext cx="1762125" cy="1057275"/>
      </dsp:txXfrm>
    </dsp:sp>
    <dsp:sp modelId="{D350889A-2795-4D76-86A7-6CD60795660D}">
      <dsp:nvSpPr>
        <dsp:cNvPr id="0" name=""/>
        <dsp:cNvSpPr/>
      </dsp:nvSpPr>
      <dsp:spPr>
        <a:xfrm>
          <a:off x="0" y="3006724"/>
          <a:ext cx="1762125" cy="10572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Computerized Patient Record System </a:t>
          </a:r>
        </a:p>
      </dsp:txBody>
      <dsp:txXfrm>
        <a:off x="0" y="3006724"/>
        <a:ext cx="1762125" cy="1057275"/>
      </dsp:txXfrm>
    </dsp:sp>
    <dsp:sp modelId="{E8549306-A594-4035-A87F-DE5DEA3E0300}">
      <dsp:nvSpPr>
        <dsp:cNvPr id="0" name=""/>
        <dsp:cNvSpPr/>
      </dsp:nvSpPr>
      <dsp:spPr>
        <a:xfrm>
          <a:off x="1938337" y="3006724"/>
          <a:ext cx="1762125" cy="10572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Caregiver Line (1-855-260-3274) </a:t>
          </a:r>
        </a:p>
      </dsp:txBody>
      <dsp:txXfrm>
        <a:off x="1938337" y="3006724"/>
        <a:ext cx="1762125" cy="1057275"/>
      </dsp:txXfrm>
    </dsp:sp>
    <dsp:sp modelId="{12A0A9DB-94D8-4A70-8D79-C149C4CEB07B}">
      <dsp:nvSpPr>
        <dsp:cNvPr id="0" name=""/>
        <dsp:cNvSpPr/>
      </dsp:nvSpPr>
      <dsp:spPr>
        <a:xfrm>
          <a:off x="3876675" y="3006724"/>
          <a:ext cx="1762125" cy="10572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Crisis Line (1-800-273-8255 and Press 1)</a:t>
          </a:r>
        </a:p>
      </dsp:txBody>
      <dsp:txXfrm>
        <a:off x="3876675" y="3006724"/>
        <a:ext cx="1762125" cy="1057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86208-2B8A-4D22-A52A-0BE992A751CE}">
      <dsp:nvSpPr>
        <dsp:cNvPr id="0" name=""/>
        <dsp:cNvSpPr/>
      </dsp:nvSpPr>
      <dsp:spPr>
        <a:xfrm>
          <a:off x="0" y="2247"/>
          <a:ext cx="56388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AC1EC-80C0-4FC7-B4E1-9E248348217C}">
      <dsp:nvSpPr>
        <dsp:cNvPr id="0" name=""/>
        <dsp:cNvSpPr/>
      </dsp:nvSpPr>
      <dsp:spPr>
        <a:xfrm>
          <a:off x="0" y="2247"/>
          <a:ext cx="5638800" cy="4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Support team members with challenging patient-care situations</a:t>
          </a:r>
        </a:p>
      </dsp:txBody>
      <dsp:txXfrm>
        <a:off x="0" y="2247"/>
        <a:ext cx="5638800" cy="418114"/>
      </dsp:txXfrm>
    </dsp:sp>
    <dsp:sp modelId="{0823A838-A88A-43D2-9148-1CE9CA934B4B}">
      <dsp:nvSpPr>
        <dsp:cNvPr id="0" name=""/>
        <dsp:cNvSpPr/>
      </dsp:nvSpPr>
      <dsp:spPr>
        <a:xfrm>
          <a:off x="0" y="420361"/>
          <a:ext cx="56388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FCAF64-79E9-4648-BB2D-E584144D21DD}">
      <dsp:nvSpPr>
        <dsp:cNvPr id="0" name=""/>
        <dsp:cNvSpPr/>
      </dsp:nvSpPr>
      <dsp:spPr>
        <a:xfrm>
          <a:off x="0" y="420361"/>
          <a:ext cx="5638800" cy="4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Eliminate barriers to health care interventions</a:t>
          </a:r>
        </a:p>
      </dsp:txBody>
      <dsp:txXfrm>
        <a:off x="0" y="420361"/>
        <a:ext cx="5638800" cy="418114"/>
      </dsp:txXfrm>
    </dsp:sp>
    <dsp:sp modelId="{9C7FC0C0-B92B-47EC-A721-95E2CE2A9D98}">
      <dsp:nvSpPr>
        <dsp:cNvPr id="0" name=""/>
        <dsp:cNvSpPr/>
      </dsp:nvSpPr>
      <dsp:spPr>
        <a:xfrm>
          <a:off x="0" y="838475"/>
          <a:ext cx="56388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A1A44-D8B8-48B6-9C93-B09E2398EFE7}">
      <dsp:nvSpPr>
        <dsp:cNvPr id="0" name=""/>
        <dsp:cNvSpPr/>
      </dsp:nvSpPr>
      <dsp:spPr>
        <a:xfrm>
          <a:off x="0" y="838475"/>
          <a:ext cx="5638800" cy="4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Build upon and promote strengths and abilities</a:t>
          </a:r>
        </a:p>
      </dsp:txBody>
      <dsp:txXfrm>
        <a:off x="0" y="838475"/>
        <a:ext cx="5638800" cy="418114"/>
      </dsp:txXfrm>
    </dsp:sp>
    <dsp:sp modelId="{E9028364-DE03-464E-B7D9-7B4C16DA984C}">
      <dsp:nvSpPr>
        <dsp:cNvPr id="0" name=""/>
        <dsp:cNvSpPr/>
      </dsp:nvSpPr>
      <dsp:spPr>
        <a:xfrm>
          <a:off x="0" y="1256589"/>
          <a:ext cx="56388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44F7E-07FF-4349-B2AB-6A297C83C439}">
      <dsp:nvSpPr>
        <dsp:cNvPr id="0" name=""/>
        <dsp:cNvSpPr/>
      </dsp:nvSpPr>
      <dsp:spPr>
        <a:xfrm>
          <a:off x="0" y="1256589"/>
          <a:ext cx="5638800" cy="4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Educate and motivate Veteran toward health promotion, disease prevention and management of self</a:t>
          </a:r>
        </a:p>
      </dsp:txBody>
      <dsp:txXfrm>
        <a:off x="0" y="1256589"/>
        <a:ext cx="5638800" cy="418114"/>
      </dsp:txXfrm>
    </dsp:sp>
    <dsp:sp modelId="{3ACBFC6D-0130-480A-A7FF-426F4682DA79}">
      <dsp:nvSpPr>
        <dsp:cNvPr id="0" name=""/>
        <dsp:cNvSpPr/>
      </dsp:nvSpPr>
      <dsp:spPr>
        <a:xfrm>
          <a:off x="0" y="1674703"/>
          <a:ext cx="56388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84E53-5BFC-4A74-8CED-F99C8DB48FE5}">
      <dsp:nvSpPr>
        <dsp:cNvPr id="0" name=""/>
        <dsp:cNvSpPr/>
      </dsp:nvSpPr>
      <dsp:spPr>
        <a:xfrm>
          <a:off x="0" y="1674703"/>
          <a:ext cx="5638800" cy="4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Offer strategies to resolve underlying causal factors</a:t>
          </a:r>
        </a:p>
      </dsp:txBody>
      <dsp:txXfrm>
        <a:off x="0" y="1674703"/>
        <a:ext cx="5638800" cy="418114"/>
      </dsp:txXfrm>
    </dsp:sp>
    <dsp:sp modelId="{262D369E-861A-49D9-B9F0-6ED7D15898C4}">
      <dsp:nvSpPr>
        <dsp:cNvPr id="0" name=""/>
        <dsp:cNvSpPr/>
      </dsp:nvSpPr>
      <dsp:spPr>
        <a:xfrm>
          <a:off x="0" y="2092817"/>
          <a:ext cx="56388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27BE57-B655-4FA5-B7AC-2664E55F1F82}">
      <dsp:nvSpPr>
        <dsp:cNvPr id="0" name=""/>
        <dsp:cNvSpPr/>
      </dsp:nvSpPr>
      <dsp:spPr>
        <a:xfrm>
          <a:off x="0" y="2092817"/>
          <a:ext cx="5638800" cy="4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Follow Veteran through continuum of health care</a:t>
          </a:r>
        </a:p>
      </dsp:txBody>
      <dsp:txXfrm>
        <a:off x="0" y="2092817"/>
        <a:ext cx="5638800" cy="418114"/>
      </dsp:txXfrm>
    </dsp:sp>
    <dsp:sp modelId="{925271E3-0047-4CF2-8857-DB692A3A7AF9}">
      <dsp:nvSpPr>
        <dsp:cNvPr id="0" name=""/>
        <dsp:cNvSpPr/>
      </dsp:nvSpPr>
      <dsp:spPr>
        <a:xfrm>
          <a:off x="0" y="2510932"/>
          <a:ext cx="56388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6C46C-DE42-4B1F-9728-CAAAE6C9DFAC}">
      <dsp:nvSpPr>
        <dsp:cNvPr id="0" name=""/>
        <dsp:cNvSpPr/>
      </dsp:nvSpPr>
      <dsp:spPr>
        <a:xfrm>
          <a:off x="0" y="2510932"/>
          <a:ext cx="5638800" cy="4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Eliminate barriers to care</a:t>
          </a:r>
        </a:p>
      </dsp:txBody>
      <dsp:txXfrm>
        <a:off x="0" y="2510932"/>
        <a:ext cx="5638800" cy="418114"/>
      </dsp:txXfrm>
    </dsp:sp>
    <dsp:sp modelId="{F85DD4CA-D157-4CDF-ACF2-707859F3286A}">
      <dsp:nvSpPr>
        <dsp:cNvPr id="0" name=""/>
        <dsp:cNvSpPr/>
      </dsp:nvSpPr>
      <dsp:spPr>
        <a:xfrm>
          <a:off x="0" y="2929046"/>
          <a:ext cx="56388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0C2495-142F-48C5-9C5F-3625F28E8EA8}">
      <dsp:nvSpPr>
        <dsp:cNvPr id="0" name=""/>
        <dsp:cNvSpPr/>
      </dsp:nvSpPr>
      <dsp:spPr>
        <a:xfrm>
          <a:off x="0" y="2929046"/>
          <a:ext cx="5638800" cy="4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Reach out to high risk cohorts</a:t>
          </a:r>
        </a:p>
      </dsp:txBody>
      <dsp:txXfrm>
        <a:off x="0" y="2929046"/>
        <a:ext cx="5638800" cy="418114"/>
      </dsp:txXfrm>
    </dsp:sp>
    <dsp:sp modelId="{BD600B10-3807-4C72-9241-9E9A2095389C}">
      <dsp:nvSpPr>
        <dsp:cNvPr id="0" name=""/>
        <dsp:cNvSpPr/>
      </dsp:nvSpPr>
      <dsp:spPr>
        <a:xfrm>
          <a:off x="0" y="3347160"/>
          <a:ext cx="56388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8635E-F90C-47AE-852E-4149AD4EC4F4}">
      <dsp:nvSpPr>
        <dsp:cNvPr id="0" name=""/>
        <dsp:cNvSpPr/>
      </dsp:nvSpPr>
      <dsp:spPr>
        <a:xfrm>
          <a:off x="0" y="3347160"/>
          <a:ext cx="5638800" cy="4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Assess underlying causal factors leading to presenting concern</a:t>
          </a:r>
        </a:p>
      </dsp:txBody>
      <dsp:txXfrm>
        <a:off x="0" y="3347160"/>
        <a:ext cx="5638800" cy="418114"/>
      </dsp:txXfrm>
    </dsp:sp>
    <dsp:sp modelId="{3F65BE12-C83E-422B-9864-3763F8CB3304}">
      <dsp:nvSpPr>
        <dsp:cNvPr id="0" name=""/>
        <dsp:cNvSpPr/>
      </dsp:nvSpPr>
      <dsp:spPr>
        <a:xfrm>
          <a:off x="0" y="3765274"/>
          <a:ext cx="56388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12DD9-3EDB-4B7D-93AD-69C654E8A8D7}">
      <dsp:nvSpPr>
        <dsp:cNvPr id="0" name=""/>
        <dsp:cNvSpPr/>
      </dsp:nvSpPr>
      <dsp:spPr>
        <a:xfrm>
          <a:off x="0" y="3765274"/>
          <a:ext cx="5638800" cy="4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Using short-term and long-term interventions in treatment plans</a:t>
          </a:r>
        </a:p>
      </dsp:txBody>
      <dsp:txXfrm>
        <a:off x="0" y="3765274"/>
        <a:ext cx="5638800" cy="418114"/>
      </dsp:txXfrm>
    </dsp:sp>
    <dsp:sp modelId="{34D97EA4-F7EE-401B-B488-EF7C1355E991}">
      <dsp:nvSpPr>
        <dsp:cNvPr id="0" name=""/>
        <dsp:cNvSpPr/>
      </dsp:nvSpPr>
      <dsp:spPr>
        <a:xfrm>
          <a:off x="0" y="4183388"/>
          <a:ext cx="5638800"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8C293-3749-4249-9F3A-EDF3CBF009A2}">
      <dsp:nvSpPr>
        <dsp:cNvPr id="0" name=""/>
        <dsp:cNvSpPr/>
      </dsp:nvSpPr>
      <dsp:spPr>
        <a:xfrm>
          <a:off x="0" y="4183388"/>
          <a:ext cx="5638800" cy="41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Monitor high risk discharges to avoid readmission</a:t>
          </a:r>
        </a:p>
      </dsp:txBody>
      <dsp:txXfrm>
        <a:off x="0" y="4183388"/>
        <a:ext cx="5638800" cy="4181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8AFCC-A695-4105-960E-A054A1A9BF8A}">
      <dsp:nvSpPr>
        <dsp:cNvPr id="0" name=""/>
        <dsp:cNvSpPr/>
      </dsp:nvSpPr>
      <dsp:spPr>
        <a:xfrm>
          <a:off x="0" y="561"/>
          <a:ext cx="5638800"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C09EC-C696-4666-BE64-53FA188B9437}">
      <dsp:nvSpPr>
        <dsp:cNvPr id="0" name=""/>
        <dsp:cNvSpPr/>
      </dsp:nvSpPr>
      <dsp:spPr>
        <a:xfrm>
          <a:off x="0" y="561"/>
          <a:ext cx="5638800" cy="65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Homemaker/Home Health Aid Program</a:t>
          </a:r>
        </a:p>
      </dsp:txBody>
      <dsp:txXfrm>
        <a:off x="0" y="561"/>
        <a:ext cx="5638800" cy="657518"/>
      </dsp:txXfrm>
    </dsp:sp>
    <dsp:sp modelId="{942AA55D-055A-474F-969B-E71BCEBA3129}">
      <dsp:nvSpPr>
        <dsp:cNvPr id="0" name=""/>
        <dsp:cNvSpPr/>
      </dsp:nvSpPr>
      <dsp:spPr>
        <a:xfrm>
          <a:off x="0" y="658079"/>
          <a:ext cx="5638800"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C518E9-45FE-4B58-9176-BA1A152ADBE9}">
      <dsp:nvSpPr>
        <dsp:cNvPr id="0" name=""/>
        <dsp:cNvSpPr/>
      </dsp:nvSpPr>
      <dsp:spPr>
        <a:xfrm>
          <a:off x="0" y="658079"/>
          <a:ext cx="5638800" cy="65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Veteran Directed Home &amp; Community</a:t>
          </a:r>
        </a:p>
      </dsp:txBody>
      <dsp:txXfrm>
        <a:off x="0" y="658079"/>
        <a:ext cx="5638800" cy="657518"/>
      </dsp:txXfrm>
    </dsp:sp>
    <dsp:sp modelId="{529299E1-60E9-4B77-B856-E23DA675BF52}">
      <dsp:nvSpPr>
        <dsp:cNvPr id="0" name=""/>
        <dsp:cNvSpPr/>
      </dsp:nvSpPr>
      <dsp:spPr>
        <a:xfrm>
          <a:off x="0" y="1315597"/>
          <a:ext cx="5638800"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E68CD-610D-416B-9187-1687F2788441}">
      <dsp:nvSpPr>
        <dsp:cNvPr id="0" name=""/>
        <dsp:cNvSpPr/>
      </dsp:nvSpPr>
      <dsp:spPr>
        <a:xfrm>
          <a:off x="0" y="1315597"/>
          <a:ext cx="5638800" cy="65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Home-Based Primary Care</a:t>
          </a:r>
        </a:p>
      </dsp:txBody>
      <dsp:txXfrm>
        <a:off x="0" y="1315597"/>
        <a:ext cx="5638800" cy="657518"/>
      </dsp:txXfrm>
    </dsp:sp>
    <dsp:sp modelId="{CBE06ECA-CAD1-4D58-B3AC-F3485A33896E}">
      <dsp:nvSpPr>
        <dsp:cNvPr id="0" name=""/>
        <dsp:cNvSpPr/>
      </dsp:nvSpPr>
      <dsp:spPr>
        <a:xfrm>
          <a:off x="0" y="1973115"/>
          <a:ext cx="5638800"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F04CC-7260-41E0-AE38-523A37679DB5}">
      <dsp:nvSpPr>
        <dsp:cNvPr id="0" name=""/>
        <dsp:cNvSpPr/>
      </dsp:nvSpPr>
      <dsp:spPr>
        <a:xfrm>
          <a:off x="0" y="1973115"/>
          <a:ext cx="5638800" cy="65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Geriatric Primary Care</a:t>
          </a:r>
        </a:p>
      </dsp:txBody>
      <dsp:txXfrm>
        <a:off x="0" y="1973115"/>
        <a:ext cx="5638800" cy="657518"/>
      </dsp:txXfrm>
    </dsp:sp>
    <dsp:sp modelId="{5337AEBC-E12D-40E5-975D-00C23BF22123}">
      <dsp:nvSpPr>
        <dsp:cNvPr id="0" name=""/>
        <dsp:cNvSpPr/>
      </dsp:nvSpPr>
      <dsp:spPr>
        <a:xfrm>
          <a:off x="0" y="2630634"/>
          <a:ext cx="5638800"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B30B6-C142-428B-B827-B3A4EE6CEB84}">
      <dsp:nvSpPr>
        <dsp:cNvPr id="0" name=""/>
        <dsp:cNvSpPr/>
      </dsp:nvSpPr>
      <dsp:spPr>
        <a:xfrm>
          <a:off x="0" y="2630634"/>
          <a:ext cx="5638800" cy="65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Palliative Care</a:t>
          </a:r>
        </a:p>
      </dsp:txBody>
      <dsp:txXfrm>
        <a:off x="0" y="2630634"/>
        <a:ext cx="5638800" cy="657518"/>
      </dsp:txXfrm>
    </dsp:sp>
    <dsp:sp modelId="{0E6C3457-457B-4EEA-BA09-D4AD4BCBFEE7}">
      <dsp:nvSpPr>
        <dsp:cNvPr id="0" name=""/>
        <dsp:cNvSpPr/>
      </dsp:nvSpPr>
      <dsp:spPr>
        <a:xfrm>
          <a:off x="0" y="3288152"/>
          <a:ext cx="5638800"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EA7895-D4EC-41DB-8433-0F6B3EE54235}">
      <dsp:nvSpPr>
        <dsp:cNvPr id="0" name=""/>
        <dsp:cNvSpPr/>
      </dsp:nvSpPr>
      <dsp:spPr>
        <a:xfrm>
          <a:off x="0" y="3288152"/>
          <a:ext cx="5638800" cy="65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Contracted Adult Day Program</a:t>
          </a:r>
        </a:p>
      </dsp:txBody>
      <dsp:txXfrm>
        <a:off x="0" y="3288152"/>
        <a:ext cx="5638800" cy="657518"/>
      </dsp:txXfrm>
    </dsp:sp>
    <dsp:sp modelId="{71F85BF1-ABE3-4076-AE6C-B31BA809EEAC}">
      <dsp:nvSpPr>
        <dsp:cNvPr id="0" name=""/>
        <dsp:cNvSpPr/>
      </dsp:nvSpPr>
      <dsp:spPr>
        <a:xfrm>
          <a:off x="0" y="3945670"/>
          <a:ext cx="5638800"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9AC15-E44F-4C2F-B4B5-E05CB5BBA296}">
      <dsp:nvSpPr>
        <dsp:cNvPr id="0" name=""/>
        <dsp:cNvSpPr/>
      </dsp:nvSpPr>
      <dsp:spPr>
        <a:xfrm>
          <a:off x="0" y="3945670"/>
          <a:ext cx="5638800" cy="65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Caregiver Support</a:t>
          </a:r>
        </a:p>
      </dsp:txBody>
      <dsp:txXfrm>
        <a:off x="0" y="3945670"/>
        <a:ext cx="5638800" cy="6575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543A5-634A-47B0-AB12-7163AE12B675}">
      <dsp:nvSpPr>
        <dsp:cNvPr id="0" name=""/>
        <dsp:cNvSpPr/>
      </dsp:nvSpPr>
      <dsp:spPr>
        <a:xfrm>
          <a:off x="0" y="2402"/>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2804E-D4BA-40F8-B2E5-90EC89AB3A9D}">
      <dsp:nvSpPr>
        <dsp:cNvPr id="0" name=""/>
        <dsp:cNvSpPr/>
      </dsp:nvSpPr>
      <dsp:spPr>
        <a:xfrm>
          <a:off x="0" y="2402"/>
          <a:ext cx="4231481"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latin typeface="+mn-lt"/>
            </a:rPr>
            <a:t>All Veterans are eligible for this benefit regardless of service connection</a:t>
          </a:r>
          <a:endParaRPr lang="en-US" sz="1700" kern="1200" dirty="0">
            <a:latin typeface="+mn-lt"/>
          </a:endParaRPr>
        </a:p>
      </dsp:txBody>
      <dsp:txXfrm>
        <a:off x="0" y="2402"/>
        <a:ext cx="4231481" cy="819407"/>
      </dsp:txXfrm>
    </dsp:sp>
    <dsp:sp modelId="{02BE053D-F998-4A9F-98B1-F2E25BA2D658}">
      <dsp:nvSpPr>
        <dsp:cNvPr id="0" name=""/>
        <dsp:cNvSpPr/>
      </dsp:nvSpPr>
      <dsp:spPr>
        <a:xfrm>
          <a:off x="0" y="821810"/>
          <a:ext cx="4231481" cy="0"/>
        </a:xfrm>
        <a:prstGeom prst="line">
          <a:avLst/>
        </a:prstGeom>
        <a:solidFill>
          <a:schemeClr val="accent2">
            <a:hueOff val="759983"/>
            <a:satOff val="867"/>
            <a:lumOff val="1373"/>
            <a:alphaOff val="0"/>
          </a:schemeClr>
        </a:solidFill>
        <a:ln w="15875" cap="flat" cmpd="sng" algn="ctr">
          <a:solidFill>
            <a:schemeClr val="accent2">
              <a:hueOff val="759983"/>
              <a:satOff val="867"/>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68648-B48D-4920-84DB-86D562F797C4}">
      <dsp:nvSpPr>
        <dsp:cNvPr id="0" name=""/>
        <dsp:cNvSpPr/>
      </dsp:nvSpPr>
      <dsp:spPr>
        <a:xfrm>
          <a:off x="0" y="821810"/>
          <a:ext cx="4231481"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MUST </a:t>
          </a:r>
          <a:endParaRPr lang="en-US" sz="1700" kern="1200"/>
        </a:p>
      </dsp:txBody>
      <dsp:txXfrm>
        <a:off x="0" y="821810"/>
        <a:ext cx="4231481" cy="819407"/>
      </dsp:txXfrm>
    </dsp:sp>
    <dsp:sp modelId="{A49ADA38-8269-4470-B26B-0682D06FE323}">
      <dsp:nvSpPr>
        <dsp:cNvPr id="0" name=""/>
        <dsp:cNvSpPr/>
      </dsp:nvSpPr>
      <dsp:spPr>
        <a:xfrm>
          <a:off x="0" y="1641217"/>
          <a:ext cx="4231481" cy="0"/>
        </a:xfrm>
        <a:prstGeom prst="line">
          <a:avLst/>
        </a:prstGeom>
        <a:solidFill>
          <a:schemeClr val="accent2">
            <a:hueOff val="1519965"/>
            <a:satOff val="1733"/>
            <a:lumOff val="2745"/>
            <a:alphaOff val="0"/>
          </a:schemeClr>
        </a:solidFill>
        <a:ln w="15875" cap="flat" cmpd="sng" algn="ctr">
          <a:solidFill>
            <a:schemeClr val="accent2">
              <a:hueOff val="1519965"/>
              <a:satOff val="1733"/>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932843-C328-4A46-A2F1-E1CC77307CAD}">
      <dsp:nvSpPr>
        <dsp:cNvPr id="0" name=""/>
        <dsp:cNvSpPr/>
      </dsp:nvSpPr>
      <dsp:spPr>
        <a:xfrm>
          <a:off x="0" y="1641217"/>
          <a:ext cx="4231481"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*Be enrolled in the VA healthcare system</a:t>
          </a:r>
          <a:endParaRPr lang="en-US" sz="1700" kern="1200"/>
        </a:p>
      </dsp:txBody>
      <dsp:txXfrm>
        <a:off x="0" y="1641217"/>
        <a:ext cx="4231481" cy="819407"/>
      </dsp:txXfrm>
    </dsp:sp>
    <dsp:sp modelId="{58157992-364E-4599-9A77-62B6F1124458}">
      <dsp:nvSpPr>
        <dsp:cNvPr id="0" name=""/>
        <dsp:cNvSpPr/>
      </dsp:nvSpPr>
      <dsp:spPr>
        <a:xfrm>
          <a:off x="0" y="2460624"/>
          <a:ext cx="4231481" cy="0"/>
        </a:xfrm>
        <a:prstGeom prst="line">
          <a:avLst/>
        </a:prstGeom>
        <a:solidFill>
          <a:schemeClr val="accent2">
            <a:hueOff val="2279948"/>
            <a:satOff val="2600"/>
            <a:lumOff val="4118"/>
            <a:alphaOff val="0"/>
          </a:schemeClr>
        </a:solidFill>
        <a:ln w="15875" cap="flat" cmpd="sng" algn="ctr">
          <a:solidFill>
            <a:schemeClr val="accent2">
              <a:hueOff val="2279948"/>
              <a:satOff val="2600"/>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07D27-40BF-457D-877A-135F9F164E48}">
      <dsp:nvSpPr>
        <dsp:cNvPr id="0" name=""/>
        <dsp:cNvSpPr/>
      </dsp:nvSpPr>
      <dsp:spPr>
        <a:xfrm>
          <a:off x="0" y="2460624"/>
          <a:ext cx="4231481"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*Meet skilled nursing home level of care</a:t>
          </a:r>
          <a:endParaRPr lang="en-US" sz="1700" kern="1200"/>
        </a:p>
      </dsp:txBody>
      <dsp:txXfrm>
        <a:off x="0" y="2460624"/>
        <a:ext cx="4231481" cy="819407"/>
      </dsp:txXfrm>
    </dsp:sp>
    <dsp:sp modelId="{3B7640B1-33B6-4CD9-B678-C12BFC7DD411}">
      <dsp:nvSpPr>
        <dsp:cNvPr id="0" name=""/>
        <dsp:cNvSpPr/>
      </dsp:nvSpPr>
      <dsp:spPr>
        <a:xfrm>
          <a:off x="0" y="3280032"/>
          <a:ext cx="4231481" cy="0"/>
        </a:xfrm>
        <a:prstGeom prst="line">
          <a:avLst/>
        </a:prstGeom>
        <a:solidFill>
          <a:schemeClr val="accent2">
            <a:hueOff val="3039931"/>
            <a:satOff val="3466"/>
            <a:lumOff val="5490"/>
            <a:alphaOff val="0"/>
          </a:schemeClr>
        </a:solidFill>
        <a:ln w="15875" cap="flat" cmpd="sng" algn="ctr">
          <a:solidFill>
            <a:schemeClr val="accent2">
              <a:hueOff val="3039931"/>
              <a:satOff val="3466"/>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77D80-9F16-4578-8C3D-AF5388EBD088}">
      <dsp:nvSpPr>
        <dsp:cNvPr id="0" name=""/>
        <dsp:cNvSpPr/>
      </dsp:nvSpPr>
      <dsp:spPr>
        <a:xfrm>
          <a:off x="0" y="3280032"/>
          <a:ext cx="4231481"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*Hospice eligibility</a:t>
          </a:r>
          <a:endParaRPr lang="en-US" sz="1700" kern="1200"/>
        </a:p>
      </dsp:txBody>
      <dsp:txXfrm>
        <a:off x="0" y="3280032"/>
        <a:ext cx="4231481" cy="819407"/>
      </dsp:txXfrm>
    </dsp:sp>
    <dsp:sp modelId="{08D3A3FD-6CFE-4BB2-B176-5D5BA68F8243}">
      <dsp:nvSpPr>
        <dsp:cNvPr id="0" name=""/>
        <dsp:cNvSpPr/>
      </dsp:nvSpPr>
      <dsp:spPr>
        <a:xfrm>
          <a:off x="0" y="4099439"/>
          <a:ext cx="4231481" cy="0"/>
        </a:xfrm>
        <a:prstGeom prst="line">
          <a:avLst/>
        </a:prstGeom>
        <a:solidFill>
          <a:schemeClr val="accent2">
            <a:hueOff val="3799914"/>
            <a:satOff val="4333"/>
            <a:lumOff val="6863"/>
            <a:alphaOff val="0"/>
          </a:schemeClr>
        </a:solidFill>
        <a:ln w="15875" cap="flat" cmpd="sng" algn="ctr">
          <a:solidFill>
            <a:schemeClr val="accent2">
              <a:hueOff val="3799914"/>
              <a:satOff val="4333"/>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3183C-E0A3-488D-B18C-69327453F992}">
      <dsp:nvSpPr>
        <dsp:cNvPr id="0" name=""/>
        <dsp:cNvSpPr/>
      </dsp:nvSpPr>
      <dsp:spPr>
        <a:xfrm>
          <a:off x="0" y="4099439"/>
          <a:ext cx="4231481"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  Only VA contracted facilities</a:t>
          </a:r>
          <a:endParaRPr lang="en-US" sz="1700" kern="1200"/>
        </a:p>
      </dsp:txBody>
      <dsp:txXfrm>
        <a:off x="0" y="4099439"/>
        <a:ext cx="4231481" cy="8194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852E6-6144-4BA3-BAF5-F44EF0C7F8CE}">
      <dsp:nvSpPr>
        <dsp:cNvPr id="0" name=""/>
        <dsp:cNvSpPr/>
      </dsp:nvSpPr>
      <dsp:spPr>
        <a:xfrm>
          <a:off x="0" y="74606"/>
          <a:ext cx="6007290" cy="7722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Questions?</a:t>
          </a:r>
        </a:p>
      </dsp:txBody>
      <dsp:txXfrm>
        <a:off x="37696" y="112302"/>
        <a:ext cx="5931898" cy="696808"/>
      </dsp:txXfrm>
    </dsp:sp>
    <dsp:sp modelId="{886340F1-553A-449B-9D12-5A3BA459F139}">
      <dsp:nvSpPr>
        <dsp:cNvPr id="0" name=""/>
        <dsp:cNvSpPr/>
      </dsp:nvSpPr>
      <dsp:spPr>
        <a:xfrm>
          <a:off x="0" y="941846"/>
          <a:ext cx="6007290" cy="772200"/>
        </a:xfrm>
        <a:prstGeom prst="roundRect">
          <a:avLst/>
        </a:prstGeom>
        <a:solidFill>
          <a:schemeClr val="accent2">
            <a:hueOff val="759983"/>
            <a:satOff val="867"/>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Comments?</a:t>
          </a:r>
        </a:p>
      </dsp:txBody>
      <dsp:txXfrm>
        <a:off x="37696" y="979542"/>
        <a:ext cx="5931898" cy="696808"/>
      </dsp:txXfrm>
    </dsp:sp>
    <dsp:sp modelId="{71C7FDB0-954A-4F3D-A9DE-E0C10BB793C7}">
      <dsp:nvSpPr>
        <dsp:cNvPr id="0" name=""/>
        <dsp:cNvSpPr/>
      </dsp:nvSpPr>
      <dsp:spPr>
        <a:xfrm>
          <a:off x="0" y="1809087"/>
          <a:ext cx="6007290" cy="772200"/>
        </a:xfrm>
        <a:prstGeom prst="roundRect">
          <a:avLst/>
        </a:prstGeom>
        <a:solidFill>
          <a:schemeClr val="accent2">
            <a:hueOff val="1519965"/>
            <a:satOff val="1733"/>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Feedback?</a:t>
          </a:r>
        </a:p>
      </dsp:txBody>
      <dsp:txXfrm>
        <a:off x="37696" y="1846783"/>
        <a:ext cx="5931898" cy="696808"/>
      </dsp:txXfrm>
    </dsp:sp>
    <dsp:sp modelId="{94E19765-5749-4D73-9294-A249A1E0BD80}">
      <dsp:nvSpPr>
        <dsp:cNvPr id="0" name=""/>
        <dsp:cNvSpPr/>
      </dsp:nvSpPr>
      <dsp:spPr>
        <a:xfrm>
          <a:off x="0" y="2676327"/>
          <a:ext cx="6007290" cy="772200"/>
        </a:xfrm>
        <a:prstGeom prst="roundRect">
          <a:avLst/>
        </a:prstGeom>
        <a:solidFill>
          <a:schemeClr val="accent2">
            <a:hueOff val="2279948"/>
            <a:satOff val="2600"/>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hlinkClick xmlns:r="http://schemas.openxmlformats.org/officeDocument/2006/relationships" r:id="rId1"/>
            </a:rPr>
            <a:t>www.va.gov</a:t>
          </a:r>
          <a:endParaRPr lang="en-US" sz="3300" kern="1200"/>
        </a:p>
      </dsp:txBody>
      <dsp:txXfrm>
        <a:off x="37696" y="2714023"/>
        <a:ext cx="5931898" cy="696808"/>
      </dsp:txXfrm>
    </dsp:sp>
    <dsp:sp modelId="{23B5D918-8A68-45BA-8B3C-F22BDFD10113}">
      <dsp:nvSpPr>
        <dsp:cNvPr id="0" name=""/>
        <dsp:cNvSpPr/>
      </dsp:nvSpPr>
      <dsp:spPr>
        <a:xfrm>
          <a:off x="0" y="3543567"/>
          <a:ext cx="6007290" cy="772200"/>
        </a:xfrm>
        <a:prstGeom prst="roundRect">
          <a:avLst/>
        </a:prstGeom>
        <a:solidFill>
          <a:schemeClr val="accent2">
            <a:hueOff val="3039931"/>
            <a:satOff val="3466"/>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hlinkClick xmlns:r="http://schemas.openxmlformats.org/officeDocument/2006/relationships" r:id="rId2"/>
            </a:rPr>
            <a:t>Andrea.Hubalek@va.gov</a:t>
          </a:r>
          <a:endParaRPr lang="en-US" sz="3300" kern="1200"/>
        </a:p>
      </dsp:txBody>
      <dsp:txXfrm>
        <a:off x="37696" y="3581263"/>
        <a:ext cx="5931898" cy="696808"/>
      </dsp:txXfrm>
    </dsp:sp>
    <dsp:sp modelId="{A06A4A46-EBB6-4CFD-AA53-ED30F5B7EF2F}">
      <dsp:nvSpPr>
        <dsp:cNvPr id="0" name=""/>
        <dsp:cNvSpPr/>
      </dsp:nvSpPr>
      <dsp:spPr>
        <a:xfrm>
          <a:off x="0" y="4410807"/>
          <a:ext cx="6007290" cy="772200"/>
        </a:xfrm>
        <a:prstGeom prst="roundRect">
          <a:avLst/>
        </a:prstGeom>
        <a:solidFill>
          <a:schemeClr val="accent2">
            <a:hueOff val="3799914"/>
            <a:satOff val="4333"/>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hlinkClick xmlns:r="http://schemas.openxmlformats.org/officeDocument/2006/relationships" r:id="rId3"/>
            </a:rPr>
            <a:t>Marykate.Monroe@va.gov</a:t>
          </a:r>
          <a:endParaRPr lang="en-US" sz="3300" kern="1200"/>
        </a:p>
      </dsp:txBody>
      <dsp:txXfrm>
        <a:off x="37696" y="4448503"/>
        <a:ext cx="5931898" cy="6968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1" tIns="46586" rIns="93171" bIns="46586" rtlCol="0"/>
          <a:lstStyle>
            <a:lvl1pPr algn="l">
              <a:defRPr sz="1200" dirty="0"/>
            </a:lvl1pPr>
          </a:lstStyle>
          <a:p>
            <a:pPr>
              <a:defRPr/>
            </a:pPr>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1" tIns="46586" rIns="93171" bIns="46586" rtlCol="0"/>
          <a:lstStyle>
            <a:lvl1pPr algn="r">
              <a:defRPr sz="1200"/>
            </a:lvl1pPr>
          </a:lstStyle>
          <a:p>
            <a:pPr>
              <a:defRPr/>
            </a:pPr>
            <a:fld id="{6DB36252-C45E-4772-A454-2118CC0CC69D}" type="datetimeFigureOut">
              <a:rPr lang="en-US"/>
              <a:pPr>
                <a:defRPr/>
              </a:pPr>
              <a:t>3/20/2023</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1" tIns="46586" rIns="93171" bIns="46586" rtlCol="0" anchor="b"/>
          <a:lstStyle>
            <a:lvl1pPr algn="l">
              <a:defRPr sz="1200" dirty="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1" tIns="46586" rIns="93171" bIns="46586" rtlCol="0" anchor="b"/>
          <a:lstStyle>
            <a:lvl1pPr algn="r">
              <a:defRPr sz="1200"/>
            </a:lvl1pPr>
          </a:lstStyle>
          <a:p>
            <a:pPr>
              <a:defRPr/>
            </a:pPr>
            <a:fld id="{3DEE8BED-E9B5-4A76-8D15-9BF9E809B9A0}" type="slidenum">
              <a:rPr lang="en-US"/>
              <a:pPr>
                <a:defRPr/>
              </a:pPr>
              <a:t>‹#›</a:t>
            </a:fld>
            <a:endParaRPr lang="en-US" dirty="0"/>
          </a:p>
        </p:txBody>
      </p:sp>
    </p:spTree>
    <p:extLst>
      <p:ext uri="{BB962C8B-B14F-4D97-AF65-F5344CB8AC3E}">
        <p14:creationId xmlns:p14="http://schemas.microsoft.com/office/powerpoint/2010/main" val="2776929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defRPr sz="1200" dirty="0"/>
            </a:lvl1pPr>
          </a:lstStyle>
          <a:p>
            <a:pPr>
              <a:defRPr/>
            </a:pPr>
            <a:endParaRPr lang="en-US"/>
          </a:p>
        </p:txBody>
      </p:sp>
      <p:sp>
        <p:nvSpPr>
          <p:cNvPr id="8195" name="Rectangle 3"/>
          <p:cNvSpPr>
            <a:spLocks noGrp="1" noChangeArrowheads="1"/>
          </p:cNvSpPr>
          <p:nvPr>
            <p:ph type="dt" idx="1"/>
          </p:nvPr>
        </p:nvSpPr>
        <p:spPr bwMode="auto">
          <a:xfrm>
            <a:off x="3970938" y="1"/>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a:defRPr sz="1200" dirty="0"/>
            </a:lvl1pPr>
          </a:lstStyle>
          <a:p>
            <a:pPr>
              <a:defRPr/>
            </a:pPr>
            <a:endParaRPr lang="en-US"/>
          </a:p>
        </p:txBody>
      </p:sp>
      <p:sp>
        <p:nvSpPr>
          <p:cNvPr id="47108"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1" y="8829967"/>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defRPr sz="1200" dirty="0"/>
            </a:lvl1pPr>
          </a:lstStyle>
          <a:p>
            <a:pPr>
              <a:defRPr/>
            </a:pPr>
            <a:endParaRPr lang="en-US"/>
          </a:p>
        </p:txBody>
      </p:sp>
      <p:sp>
        <p:nvSpPr>
          <p:cNvPr id="81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a:defRPr sz="1200"/>
            </a:lvl1pPr>
          </a:lstStyle>
          <a:p>
            <a:pPr>
              <a:defRPr/>
            </a:pPr>
            <a:fld id="{A1B31E20-7379-4E23-8FF3-4D676E7CC417}" type="slidenum">
              <a:rPr lang="en-US"/>
              <a:pPr>
                <a:defRPr/>
              </a:pPr>
              <a:t>‹#›</a:t>
            </a:fld>
            <a:endParaRPr lang="en-US" dirty="0"/>
          </a:p>
        </p:txBody>
      </p:sp>
    </p:spTree>
    <p:extLst>
      <p:ext uri="{BB962C8B-B14F-4D97-AF65-F5344CB8AC3E}">
        <p14:creationId xmlns:p14="http://schemas.microsoft.com/office/powerpoint/2010/main" val="1709069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B31E20-7379-4E23-8FF3-4D676E7CC417}" type="slidenum">
              <a:rPr lang="en-US" smtClean="0"/>
              <a:pPr>
                <a:defRPr/>
              </a:pPr>
              <a:t>8</a:t>
            </a:fld>
            <a:endParaRPr lang="en-US" dirty="0"/>
          </a:p>
        </p:txBody>
      </p:sp>
    </p:spTree>
    <p:extLst>
      <p:ext uri="{BB962C8B-B14F-4D97-AF65-F5344CB8AC3E}">
        <p14:creationId xmlns:p14="http://schemas.microsoft.com/office/powerpoint/2010/main" val="41717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406400" y="698500"/>
            <a:ext cx="6197600" cy="3486150"/>
          </a:xfrm>
          <a:ln/>
        </p:spPr>
      </p:sp>
      <p:sp>
        <p:nvSpPr>
          <p:cNvPr id="34819" name="Rectangle 3"/>
          <p:cNvSpPr>
            <a:spLocks noGrp="1" noChangeArrowheads="1"/>
          </p:cNvSpPr>
          <p:nvPr>
            <p:ph type="body" idx="1"/>
          </p:nvPr>
        </p:nvSpPr>
        <p:spPr>
          <a:xfrm>
            <a:off x="701676" y="4416425"/>
            <a:ext cx="5607051" cy="4183063"/>
          </a:xfrm>
          <a:noFill/>
          <a:ln/>
        </p:spPr>
        <p:txBody>
          <a:bodyPr lIns="93161" tIns="46581" rIns="93161" bIns="46581"/>
          <a:lstStyle/>
          <a:p>
            <a:endParaRPr lang="en-US"/>
          </a:p>
        </p:txBody>
      </p:sp>
    </p:spTree>
    <p:extLst>
      <p:ext uri="{BB962C8B-B14F-4D97-AF65-F5344CB8AC3E}">
        <p14:creationId xmlns:p14="http://schemas.microsoft.com/office/powerpoint/2010/main" val="4036857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 descr="VA TITLE collage center logo copy"/>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656387" name="Rectangle 3"/>
          <p:cNvSpPr>
            <a:spLocks noGrp="1" noChangeArrowheads="1"/>
          </p:cNvSpPr>
          <p:nvPr>
            <p:ph type="ctrTitle"/>
          </p:nvPr>
        </p:nvSpPr>
        <p:spPr>
          <a:xfrm>
            <a:off x="914400" y="2130428"/>
            <a:ext cx="10363200" cy="1470025"/>
          </a:xfrm>
          <a:effectLst/>
        </p:spPr>
        <p:txBody>
          <a:bodyPr/>
          <a:lstStyle>
            <a:lvl1pPr algn="ctr">
              <a:defRPr sz="3200" b="0">
                <a:solidFill>
                  <a:srgbClr val="000066"/>
                </a:solidFill>
                <a:effectLst>
                  <a:outerShdw blurRad="38100" dist="38100" dir="2700000" algn="tl">
                    <a:srgbClr val="C0C0C0"/>
                  </a:outerShdw>
                </a:effectLst>
              </a:defRPr>
            </a:lvl1pPr>
          </a:lstStyle>
          <a:p>
            <a:r>
              <a:rPr lang="en-US"/>
              <a:t>Click to edit Master title style</a:t>
            </a:r>
          </a:p>
        </p:txBody>
      </p:sp>
      <p:sp>
        <p:nvSpPr>
          <p:cNvPr id="656388" name="Rectangle 4"/>
          <p:cNvSpPr>
            <a:spLocks noGrp="1" noChangeArrowheads="1"/>
          </p:cNvSpPr>
          <p:nvPr>
            <p:ph type="subTitle" idx="1"/>
          </p:nvPr>
        </p:nvSpPr>
        <p:spPr>
          <a:xfrm>
            <a:off x="5238753" y="3962400"/>
            <a:ext cx="6125633" cy="719138"/>
          </a:xfrm>
        </p:spPr>
        <p:txBody>
          <a:bodyPr/>
          <a:lstStyle>
            <a:lvl1pPr marL="0" indent="0" algn="r">
              <a:buFontTx/>
              <a:buNone/>
              <a:defRPr sz="2000" i="1">
                <a:solidFill>
                  <a:srgbClr val="000066"/>
                </a:solidFill>
              </a:defRPr>
            </a:lvl1pPr>
          </a:lstStyle>
          <a:p>
            <a:r>
              <a:rPr lang="en-US"/>
              <a:t>Click to edit Master subtitle style</a:t>
            </a:r>
          </a:p>
        </p:txBody>
      </p:sp>
      <p:sp>
        <p:nvSpPr>
          <p:cNvPr id="5" name="Date Placeholder 10"/>
          <p:cNvSpPr>
            <a:spLocks noGrp="1"/>
          </p:cNvSpPr>
          <p:nvPr>
            <p:ph type="dt" sz="half" idx="10"/>
          </p:nvPr>
        </p:nvSpPr>
        <p:spPr/>
        <p:txBody>
          <a:bodyPr/>
          <a:lstStyle>
            <a:lvl1pPr>
              <a:defRPr/>
            </a:lvl1pPr>
          </a:lstStyle>
          <a:p>
            <a:pPr>
              <a:defRPr/>
            </a:pPr>
            <a:fld id="{3BDAD124-77C5-44D1-BF3F-1C533CDF304C}" type="datetime1">
              <a:rPr lang="en-US"/>
              <a:pPr>
                <a:defRPr/>
              </a:pPr>
              <a:t>3/20/2023</a:t>
            </a:fld>
            <a:endParaRPr lang="en-US" dirty="0"/>
          </a:p>
        </p:txBody>
      </p:sp>
      <p:sp>
        <p:nvSpPr>
          <p:cNvPr id="6" name="Slide Number Placeholder 11"/>
          <p:cNvSpPr>
            <a:spLocks noGrp="1"/>
          </p:cNvSpPr>
          <p:nvPr>
            <p:ph type="sldNum" sz="quarter" idx="11"/>
          </p:nvPr>
        </p:nvSpPr>
        <p:spPr/>
        <p:txBody>
          <a:bodyPr/>
          <a:lstStyle>
            <a:lvl1pPr>
              <a:defRPr/>
            </a:lvl1pPr>
          </a:lstStyle>
          <a:p>
            <a:pPr>
              <a:defRPr/>
            </a:pPr>
            <a:fld id="{5017C782-C27B-410E-847C-F6294CD87BFF}" type="slidenum">
              <a:rPr lang="en-US"/>
              <a:pPr>
                <a:defRPr/>
              </a:pPr>
              <a:t>‹#›</a:t>
            </a:fld>
            <a:endParaRPr lang="en-US" dirty="0"/>
          </a:p>
        </p:txBody>
      </p:sp>
      <p:sp>
        <p:nvSpPr>
          <p:cNvPr id="7" name="Footer Placeholder 12"/>
          <p:cNvSpPr>
            <a:spLocks noGrp="1"/>
          </p:cNvSpPr>
          <p:nvPr>
            <p:ph type="ftr" sz="quarter" idx="12"/>
          </p:nvPr>
        </p:nvSpPr>
        <p:spPr/>
        <p:txBody>
          <a:bodyPr/>
          <a:lstStyle>
            <a:lvl1pPr>
              <a:defRPr i="0" dirty="0"/>
            </a:lvl1pPr>
          </a:lstStyle>
          <a:p>
            <a:pPr>
              <a:defRPr/>
            </a:pPr>
            <a:r>
              <a:rPr lang="en-US"/>
              <a:t>Interagency Collaboration Program Executive Office “Enabling Seamless Access across the Federal Enterprise”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D155D56C-9E07-4E1A-9507-3E0A6DC53639}" type="datetime1">
              <a:rPr lang="en-US"/>
              <a:pPr>
                <a:defRPr/>
              </a:pPr>
              <a:t>3/20/2023</a:t>
            </a:fld>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DA9EEA88-78D7-472F-886C-B27A72BD726D}" type="slidenum">
              <a:rPr lang="en-US"/>
              <a:pPr>
                <a:defRPr/>
              </a:pPr>
              <a:t>‹#›</a:t>
            </a:fld>
            <a:endParaRPr lang="en-US" dirty="0"/>
          </a:p>
        </p:txBody>
      </p:sp>
      <p:sp>
        <p:nvSpPr>
          <p:cNvPr id="6" name="Rectangle 5"/>
          <p:cNvSpPr>
            <a:spLocks noGrp="1" noChangeArrowheads="1"/>
          </p:cNvSpPr>
          <p:nvPr>
            <p:ph type="ftr" sz="quarter" idx="12"/>
          </p:nvPr>
        </p:nvSpPr>
        <p:spPr>
          <a:xfrm>
            <a:off x="3547536" y="6364288"/>
            <a:ext cx="5145617" cy="374650"/>
          </a:xfrm>
        </p:spPr>
        <p:txBody>
          <a:bodyPr/>
          <a:lstStyle>
            <a:lvl1pPr algn="ctr">
              <a:defRPr sz="1050" b="1" i="0" dirty="0">
                <a:solidFill>
                  <a:schemeClr val="bg1"/>
                </a:solidFill>
                <a:latin typeface="+mj-lt"/>
              </a:defRPr>
            </a:lvl1pPr>
          </a:lstStyle>
          <a:p>
            <a:pPr>
              <a:defRPr/>
            </a:pPr>
            <a:r>
              <a:rPr lang="en-US"/>
              <a:t>Interagency Collaboration Program Executive Office “Enabling Seamless Access across the Federal Enterprise”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0"/>
            <a:ext cx="2768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8102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31F57ABC-D55F-4774-B061-EFC326AD9CCD}" type="datetime1">
              <a:rPr lang="en-US"/>
              <a:pPr>
                <a:defRPr/>
              </a:pPr>
              <a:t>3/20/2023</a:t>
            </a:fld>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22027BA9-3DC3-4BA7-A893-C6D37E8F7492}" type="slidenum">
              <a:rPr lang="en-US"/>
              <a:pPr>
                <a:defRPr/>
              </a:pPr>
              <a:t>‹#›</a:t>
            </a:fld>
            <a:endParaRPr lang="en-US" dirty="0"/>
          </a:p>
        </p:txBody>
      </p:sp>
      <p:sp>
        <p:nvSpPr>
          <p:cNvPr id="6" name="Rectangle 5"/>
          <p:cNvSpPr>
            <a:spLocks noGrp="1" noChangeArrowheads="1"/>
          </p:cNvSpPr>
          <p:nvPr>
            <p:ph type="ftr" sz="quarter" idx="12"/>
          </p:nvPr>
        </p:nvSpPr>
        <p:spPr>
          <a:xfrm>
            <a:off x="3547536" y="6364288"/>
            <a:ext cx="5145617" cy="374650"/>
          </a:xfrm>
        </p:spPr>
        <p:txBody>
          <a:bodyPr/>
          <a:lstStyle>
            <a:lvl1pPr algn="ctr">
              <a:defRPr sz="1050" b="1" i="0" dirty="0">
                <a:solidFill>
                  <a:schemeClr val="bg1"/>
                </a:solidFill>
                <a:latin typeface="+mj-lt"/>
              </a:defRPr>
            </a:lvl1pPr>
          </a:lstStyle>
          <a:p>
            <a:pPr>
              <a:defRPr/>
            </a:pPr>
            <a:r>
              <a:rPr lang="en-US"/>
              <a:t>Interagency Collaboration Program Executive Office “Enabling Seamless Access across the Federal Enterprise”</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pPr>
              <a:defRPr/>
            </a:pPr>
            <a:fld id="{3BDAD124-77C5-44D1-BF3F-1C533CDF304C}" type="datetime1">
              <a:rPr lang="en-US" smtClean="0"/>
              <a:pPr>
                <a:defRPr/>
              </a:pPr>
              <a:t>3/20/2023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pPr>
              <a:defRPr/>
            </a:pPr>
            <a:r>
              <a:rPr lang="en-US"/>
              <a:t>Interagency Collaboration Program Executive Office “Enabling Seamless Access across the Federal Enterprise”</a:t>
            </a:r>
          </a:p>
        </p:txBody>
      </p:sp>
      <p:sp>
        <p:nvSpPr>
          <p:cNvPr id="6" name="Slide Number Placeholder 5"/>
          <p:cNvSpPr>
            <a:spLocks noGrp="1"/>
          </p:cNvSpPr>
          <p:nvPr>
            <p:ph type="sldNum" sz="quarter" idx="12"/>
          </p:nvPr>
        </p:nvSpPr>
        <p:spPr>
          <a:xfrm>
            <a:off x="10469880" y="320040"/>
            <a:ext cx="914400" cy="320040"/>
          </a:xfrm>
        </p:spPr>
        <p:txBody>
          <a:bodyPr/>
          <a:lstStyle/>
          <a:p>
            <a:pPr>
              <a:defRPr/>
            </a:pPr>
            <a:fld id="{5017C782-C27B-410E-847C-F6294CD87BFF}" type="slidenum">
              <a:rPr lang="en-US" smtClean="0"/>
              <a:pPr>
                <a:defRPr/>
              </a:pPr>
              <a:t>‹#›</a:t>
            </a:fld>
            <a:endParaRPr lang="en-US" dirty="0"/>
          </a:p>
        </p:txBody>
      </p:sp>
      <p:pic>
        <p:nvPicPr>
          <p:cNvPr id="7" name="Picture 2" descr="VA TITLE collage center logo copy">
            <a:extLst>
              <a:ext uri="{FF2B5EF4-FFF2-40B4-BE49-F238E27FC236}">
                <a16:creationId xmlns:a16="http://schemas.microsoft.com/office/drawing/2014/main" id="{B56D44E9-94DE-9156-4E19-08FA1D3B9091}"/>
              </a:ext>
            </a:extLst>
          </p:cNvPr>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661536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6C91E97-C045-43E8-B12B-948010D93D1B}" type="datetime1">
              <a:rPr lang="en-US" smtClean="0"/>
              <a:pPr>
                <a:defRPr/>
              </a:pPr>
              <a:t>3/20/2023</a:t>
            </a:fld>
            <a:endParaRPr lang="en-US" dirty="0"/>
          </a:p>
        </p:txBody>
      </p:sp>
      <p:sp>
        <p:nvSpPr>
          <p:cNvPr id="5" name="Footer Placeholder 4"/>
          <p:cNvSpPr>
            <a:spLocks noGrp="1"/>
          </p:cNvSpPr>
          <p:nvPr>
            <p:ph type="ftr" sz="quarter" idx="11"/>
          </p:nvPr>
        </p:nvSpPr>
        <p:spPr/>
        <p:txBody>
          <a:bodyPr/>
          <a:lstStyle/>
          <a:p>
            <a:pPr>
              <a:defRPr/>
            </a:pPr>
            <a:r>
              <a:rPr lang="en-US"/>
              <a:t>Interagency Collaboration Program Executive Office “Enabling Seamless Access across the Federal Enterprise”</a:t>
            </a:r>
          </a:p>
        </p:txBody>
      </p:sp>
      <p:sp>
        <p:nvSpPr>
          <p:cNvPr id="6" name="Slide Number Placeholder 5"/>
          <p:cNvSpPr>
            <a:spLocks noGrp="1"/>
          </p:cNvSpPr>
          <p:nvPr>
            <p:ph type="sldNum" sz="quarter" idx="12"/>
          </p:nvPr>
        </p:nvSpPr>
        <p:spPr/>
        <p:txBody>
          <a:bodyPr/>
          <a:lstStyle/>
          <a:p>
            <a:pPr>
              <a:defRPr/>
            </a:pPr>
            <a:fld id="{ED7115C7-5BBF-40FE-8D30-C7F871FE8009}" type="slidenum">
              <a:rPr lang="en-US" smtClean="0"/>
              <a:pPr>
                <a:defRPr/>
              </a:pPr>
              <a:t>‹#›</a:t>
            </a:fld>
            <a:endParaRPr lang="en-US" dirty="0"/>
          </a:p>
        </p:txBody>
      </p:sp>
    </p:spTree>
    <p:extLst>
      <p:ext uri="{BB962C8B-B14F-4D97-AF65-F5344CB8AC3E}">
        <p14:creationId xmlns:p14="http://schemas.microsoft.com/office/powerpoint/2010/main" val="2979160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pPr>
              <a:defRPr/>
            </a:pPr>
            <a:fld id="{4B06525A-8260-47BA-BCAC-7AC3128F937C}" type="datetime1">
              <a:rPr lang="en-US" smtClean="0"/>
              <a:pPr>
                <a:defRPr/>
              </a:pPr>
              <a:t>3/20/2023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pPr>
              <a:defRPr/>
            </a:pPr>
            <a:r>
              <a:rPr lang="en-US"/>
              <a:t>Interagency Collaboration Program Executive Office “Enabling Seamless Access across the Federal Enterprise”</a:t>
            </a:r>
          </a:p>
        </p:txBody>
      </p:sp>
      <p:sp>
        <p:nvSpPr>
          <p:cNvPr id="6" name="Slide Number Placeholder 5"/>
          <p:cNvSpPr>
            <a:spLocks noGrp="1"/>
          </p:cNvSpPr>
          <p:nvPr>
            <p:ph type="sldNum" sz="quarter" idx="12"/>
          </p:nvPr>
        </p:nvSpPr>
        <p:spPr>
          <a:xfrm>
            <a:off x="10469880" y="320040"/>
            <a:ext cx="914400" cy="320040"/>
          </a:xfrm>
        </p:spPr>
        <p:txBody>
          <a:bodyPr/>
          <a:lstStyle/>
          <a:p>
            <a:pPr>
              <a:defRPr/>
            </a:pPr>
            <a:fld id="{037C4D09-B623-4CEA-B2B3-D310A8A35005}" type="slidenum">
              <a:rPr lang="en-US" smtClean="0"/>
              <a:pPr>
                <a:defRPr/>
              </a:pPr>
              <a:t>‹#›</a:t>
            </a:fld>
            <a:endParaRPr lang="en-US" dirty="0"/>
          </a:p>
        </p:txBody>
      </p:sp>
    </p:spTree>
    <p:extLst>
      <p:ext uri="{BB962C8B-B14F-4D97-AF65-F5344CB8AC3E}">
        <p14:creationId xmlns:p14="http://schemas.microsoft.com/office/powerpoint/2010/main" val="2854252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pPr>
              <a:defRPr/>
            </a:pPr>
            <a:fld id="{FE386C16-172B-4373-9D20-D251A586A56A}" type="datetime1">
              <a:rPr lang="en-US" smtClean="0"/>
              <a:pPr>
                <a:defRPr/>
              </a:pPr>
              <a:t>3/20/2023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pPr>
              <a:defRPr/>
            </a:pPr>
            <a:r>
              <a:rPr lang="en-US"/>
              <a:t>Interagency Collaboration Program Executive Office “Enabling Seamless Access across the Federal Enterprise”</a:t>
            </a:r>
          </a:p>
        </p:txBody>
      </p:sp>
      <p:sp>
        <p:nvSpPr>
          <p:cNvPr id="7" name="Slide Number Placeholder 6"/>
          <p:cNvSpPr>
            <a:spLocks noGrp="1"/>
          </p:cNvSpPr>
          <p:nvPr>
            <p:ph type="sldNum" sz="quarter" idx="12"/>
          </p:nvPr>
        </p:nvSpPr>
        <p:spPr>
          <a:xfrm>
            <a:off x="10469880" y="320040"/>
            <a:ext cx="914400" cy="320040"/>
          </a:xfrm>
        </p:spPr>
        <p:txBody>
          <a:bodyPr/>
          <a:lstStyle/>
          <a:p>
            <a:pPr>
              <a:defRPr/>
            </a:pPr>
            <a:fld id="{8B6C6B12-38E2-4389-91D8-879E3F95BEA7}" type="slidenum">
              <a:rPr lang="en-US" smtClean="0"/>
              <a:pPr>
                <a:defRPr/>
              </a:pPr>
              <a:t>‹#›</a:t>
            </a:fld>
            <a:endParaRPr lang="en-US" dirty="0"/>
          </a:p>
        </p:txBody>
      </p:sp>
    </p:spTree>
    <p:extLst>
      <p:ext uri="{BB962C8B-B14F-4D97-AF65-F5344CB8AC3E}">
        <p14:creationId xmlns:p14="http://schemas.microsoft.com/office/powerpoint/2010/main" val="2074010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pPr>
              <a:defRPr/>
            </a:pPr>
            <a:fld id="{FFB8E214-D550-4150-95C2-87175D5B76B6}" type="datetime1">
              <a:rPr lang="en-US" smtClean="0"/>
              <a:pPr>
                <a:defRPr/>
              </a:pPr>
              <a:t>3/20/2023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pPr>
              <a:defRPr/>
            </a:pPr>
            <a:r>
              <a:rPr lang="en-US"/>
              <a:t>Interagency Collaboration Program Executive Office “Enabling Seamless Access across the Federal Enterprise”</a:t>
            </a:r>
          </a:p>
        </p:txBody>
      </p:sp>
      <p:sp>
        <p:nvSpPr>
          <p:cNvPr id="9" name="Slide Number Placeholder 8"/>
          <p:cNvSpPr>
            <a:spLocks noGrp="1"/>
          </p:cNvSpPr>
          <p:nvPr>
            <p:ph type="sldNum" sz="quarter" idx="12"/>
          </p:nvPr>
        </p:nvSpPr>
        <p:spPr>
          <a:xfrm>
            <a:off x="10469880" y="320040"/>
            <a:ext cx="914400" cy="320040"/>
          </a:xfrm>
        </p:spPr>
        <p:txBody>
          <a:bodyPr/>
          <a:lstStyle/>
          <a:p>
            <a:pPr>
              <a:defRPr/>
            </a:pPr>
            <a:fld id="{9531AE54-C132-42C8-88B3-BD5AF32991A1}" type="slidenum">
              <a:rPr lang="en-US" smtClean="0"/>
              <a:pPr>
                <a:defRPr/>
              </a:pPr>
              <a:t>‹#›</a:t>
            </a:fld>
            <a:endParaRPr lang="en-US" dirty="0"/>
          </a:p>
        </p:txBody>
      </p:sp>
    </p:spTree>
    <p:extLst>
      <p:ext uri="{BB962C8B-B14F-4D97-AF65-F5344CB8AC3E}">
        <p14:creationId xmlns:p14="http://schemas.microsoft.com/office/powerpoint/2010/main" val="1196379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31FD5DB-5A85-440A-97B6-033016D28644}" type="datetime1">
              <a:rPr lang="en-US" smtClean="0"/>
              <a:pPr>
                <a:defRPr/>
              </a:pPr>
              <a:t>3/20/2023</a:t>
            </a:fld>
            <a:endParaRPr lang="en-US" dirty="0"/>
          </a:p>
        </p:txBody>
      </p:sp>
      <p:sp>
        <p:nvSpPr>
          <p:cNvPr id="4" name="Footer Placeholder 3"/>
          <p:cNvSpPr>
            <a:spLocks noGrp="1"/>
          </p:cNvSpPr>
          <p:nvPr>
            <p:ph type="ftr" sz="quarter" idx="11"/>
          </p:nvPr>
        </p:nvSpPr>
        <p:spPr/>
        <p:txBody>
          <a:bodyPr/>
          <a:lstStyle/>
          <a:p>
            <a:pPr>
              <a:defRPr/>
            </a:pPr>
            <a:r>
              <a:rPr lang="en-US"/>
              <a:t>Interagency Collaboration Program Executive Office “Enabling Seamless Access across the Federal Enterprise”</a:t>
            </a:r>
          </a:p>
        </p:txBody>
      </p:sp>
      <p:sp>
        <p:nvSpPr>
          <p:cNvPr id="5" name="Slide Number Placeholder 4"/>
          <p:cNvSpPr>
            <a:spLocks noGrp="1"/>
          </p:cNvSpPr>
          <p:nvPr>
            <p:ph type="sldNum" sz="quarter" idx="12"/>
          </p:nvPr>
        </p:nvSpPr>
        <p:spPr/>
        <p:txBody>
          <a:bodyPr/>
          <a:lstStyle/>
          <a:p>
            <a:pPr>
              <a:defRPr/>
            </a:pPr>
            <a:fld id="{B428B646-8652-4DA4-B2C9-161EDDBDEC0B}" type="slidenum">
              <a:rPr lang="en-US" smtClean="0"/>
              <a:pPr>
                <a:defRPr/>
              </a:pPr>
              <a:t>‹#›</a:t>
            </a:fld>
            <a:endParaRPr lang="en-US" dirty="0"/>
          </a:p>
        </p:txBody>
      </p:sp>
    </p:spTree>
    <p:extLst>
      <p:ext uri="{BB962C8B-B14F-4D97-AF65-F5344CB8AC3E}">
        <p14:creationId xmlns:p14="http://schemas.microsoft.com/office/powerpoint/2010/main" val="911791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pPr>
              <a:defRPr/>
            </a:pPr>
            <a:fld id="{90129B77-6540-42D9-9114-3876BB15ACB7}" type="datetime1">
              <a:rPr lang="en-US" smtClean="0"/>
              <a:pPr>
                <a:defRPr/>
              </a:pPr>
              <a:t>3/20/2023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pPr>
              <a:defRPr/>
            </a:pPr>
            <a:r>
              <a:rPr lang="en-US"/>
              <a:t>Interagency Collaboration Program Executive Office “Enabling Seamless Access across the Federal Enterprise”</a:t>
            </a:r>
          </a:p>
        </p:txBody>
      </p:sp>
      <p:sp>
        <p:nvSpPr>
          <p:cNvPr id="4" name="Slide Number Placeholder 3"/>
          <p:cNvSpPr>
            <a:spLocks noGrp="1"/>
          </p:cNvSpPr>
          <p:nvPr>
            <p:ph type="sldNum" sz="quarter" idx="12"/>
          </p:nvPr>
        </p:nvSpPr>
        <p:spPr>
          <a:xfrm>
            <a:off x="10469880" y="320040"/>
            <a:ext cx="914400" cy="320040"/>
          </a:xfrm>
        </p:spPr>
        <p:txBody>
          <a:bodyPr/>
          <a:lstStyle/>
          <a:p>
            <a:pPr>
              <a:defRPr/>
            </a:pPr>
            <a:fld id="{940F00D9-A5CE-4E53-B8C8-31EBE816F14C}" type="slidenum">
              <a:rPr lang="en-US" smtClean="0"/>
              <a:pPr>
                <a:defRPr/>
              </a:pPr>
              <a:t>‹#›</a:t>
            </a:fld>
            <a:endParaRPr lang="en-US" dirty="0"/>
          </a:p>
        </p:txBody>
      </p:sp>
    </p:spTree>
    <p:extLst>
      <p:ext uri="{BB962C8B-B14F-4D97-AF65-F5344CB8AC3E}">
        <p14:creationId xmlns:p14="http://schemas.microsoft.com/office/powerpoint/2010/main" val="3695957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CEDB40C-C991-49B1-A97F-BE4EC71C783B}" type="datetime1">
              <a:rPr lang="en-US" smtClean="0"/>
              <a:pPr>
                <a:defRPr/>
              </a:pPr>
              <a:t>3/20/2023</a:t>
            </a:fld>
            <a:endParaRPr lang="en-US" dirty="0"/>
          </a:p>
        </p:txBody>
      </p:sp>
      <p:sp>
        <p:nvSpPr>
          <p:cNvPr id="6" name="Footer Placeholder 5"/>
          <p:cNvSpPr>
            <a:spLocks noGrp="1"/>
          </p:cNvSpPr>
          <p:nvPr>
            <p:ph type="ftr" sz="quarter" idx="11"/>
          </p:nvPr>
        </p:nvSpPr>
        <p:spPr/>
        <p:txBody>
          <a:bodyPr/>
          <a:lstStyle/>
          <a:p>
            <a:pPr>
              <a:defRPr/>
            </a:pPr>
            <a:r>
              <a:rPr lang="en-US"/>
              <a:t>Interagency Collaboration Program Executive Office “Enabling Seamless Access across the Federal Enterprise”</a:t>
            </a:r>
          </a:p>
        </p:txBody>
      </p:sp>
      <p:sp>
        <p:nvSpPr>
          <p:cNvPr id="7" name="Slide Number Placeholder 6"/>
          <p:cNvSpPr>
            <a:spLocks noGrp="1"/>
          </p:cNvSpPr>
          <p:nvPr>
            <p:ph type="sldNum" sz="quarter" idx="12"/>
          </p:nvPr>
        </p:nvSpPr>
        <p:spPr/>
        <p:txBody>
          <a:bodyPr/>
          <a:lstStyle/>
          <a:p>
            <a:pPr>
              <a:defRPr/>
            </a:pPr>
            <a:fld id="{765DCA9C-3D71-4B0E-A2DD-FA3888150D37}" type="slidenum">
              <a:rPr lang="en-US" smtClean="0"/>
              <a:pPr>
                <a:defRPr/>
              </a:pPr>
              <a:t>‹#›</a:t>
            </a:fld>
            <a:endParaRPr lang="en-US" dirty="0"/>
          </a:p>
        </p:txBody>
      </p:sp>
    </p:spTree>
    <p:extLst>
      <p:ext uri="{BB962C8B-B14F-4D97-AF65-F5344CB8AC3E}">
        <p14:creationId xmlns:p14="http://schemas.microsoft.com/office/powerpoint/2010/main" val="364928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96C91E97-C045-43E8-B12B-948010D93D1B}" type="datetime1">
              <a:rPr lang="en-US"/>
              <a:pPr>
                <a:defRPr/>
              </a:pPr>
              <a:t>3/20/2023</a:t>
            </a:fld>
            <a:endParaRPr lang="en-US" dirty="0"/>
          </a:p>
        </p:txBody>
      </p:sp>
      <p:sp>
        <p:nvSpPr>
          <p:cNvPr id="5" name="Rectangle 5"/>
          <p:cNvSpPr>
            <a:spLocks noGrp="1" noChangeArrowheads="1"/>
          </p:cNvSpPr>
          <p:nvPr>
            <p:ph type="ftr" sz="quarter" idx="11"/>
          </p:nvPr>
        </p:nvSpPr>
        <p:spPr/>
        <p:txBody>
          <a:bodyPr/>
          <a:lstStyle>
            <a:lvl1pPr>
              <a:defRPr i="0" dirty="0"/>
            </a:lvl1pPr>
          </a:lstStyle>
          <a:p>
            <a:pPr>
              <a:defRPr/>
            </a:pPr>
            <a:r>
              <a:rPr lang="en-US"/>
              <a:t>Interagency Collaboration Program Executive Office “Enabling Seamless Access across the Federal Enterprise”</a:t>
            </a:r>
          </a:p>
        </p:txBody>
      </p:sp>
      <p:sp>
        <p:nvSpPr>
          <p:cNvPr id="6" name="Rectangle 6"/>
          <p:cNvSpPr>
            <a:spLocks noGrp="1" noChangeArrowheads="1"/>
          </p:cNvSpPr>
          <p:nvPr>
            <p:ph type="sldNum" sz="quarter" idx="12"/>
          </p:nvPr>
        </p:nvSpPr>
        <p:spPr/>
        <p:txBody>
          <a:bodyPr/>
          <a:lstStyle>
            <a:lvl1pPr>
              <a:defRPr/>
            </a:lvl1pPr>
          </a:lstStyle>
          <a:p>
            <a:pPr>
              <a:defRPr/>
            </a:pPr>
            <a:fld id="{ED7115C7-5BBF-40FE-8D30-C7F871FE8009}"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pPr>
              <a:defRPr/>
            </a:pPr>
            <a:fld id="{E7F8A883-B59E-40E7-8316-73B3BC85057C}" type="datetime1">
              <a:rPr lang="en-US" smtClean="0"/>
              <a:pPr>
                <a:defRPr/>
              </a:pPr>
              <a:t>3/20/2023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pPr>
              <a:defRPr/>
            </a:pPr>
            <a:r>
              <a:rPr lang="en-US"/>
              <a:t>Interagency Collaboration Program Executive Office “Enabling Seamless Access across the Federal Enterprise”</a:t>
            </a:r>
          </a:p>
        </p:txBody>
      </p:sp>
      <p:sp>
        <p:nvSpPr>
          <p:cNvPr id="7" name="Slide Number Placeholder 6"/>
          <p:cNvSpPr>
            <a:spLocks noGrp="1"/>
          </p:cNvSpPr>
          <p:nvPr>
            <p:ph type="sldNum" sz="quarter" idx="12"/>
          </p:nvPr>
        </p:nvSpPr>
        <p:spPr>
          <a:xfrm>
            <a:off x="5828377" y="320040"/>
            <a:ext cx="914400" cy="320040"/>
          </a:xfrm>
        </p:spPr>
        <p:txBody>
          <a:bodyPr/>
          <a:lstStyle/>
          <a:p>
            <a:pPr>
              <a:defRPr/>
            </a:pPr>
            <a:fld id="{B4876467-BAFD-40BF-BE62-92BBE9742993}" type="slidenum">
              <a:rPr lang="en-US" smtClean="0"/>
              <a:pPr>
                <a:defRPr/>
              </a:pPr>
              <a:t>‹#›</a:t>
            </a:fld>
            <a:endParaRPr lang="en-US" dirty="0"/>
          </a:p>
        </p:txBody>
      </p:sp>
    </p:spTree>
    <p:extLst>
      <p:ext uri="{BB962C8B-B14F-4D97-AF65-F5344CB8AC3E}">
        <p14:creationId xmlns:p14="http://schemas.microsoft.com/office/powerpoint/2010/main" val="3566668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155D56C-9E07-4E1A-9507-3E0A6DC53639}" type="datetime1">
              <a:rPr lang="en-US" smtClean="0"/>
              <a:pPr>
                <a:defRPr/>
              </a:pPr>
              <a:t>3/20/2023</a:t>
            </a:fld>
            <a:endParaRPr lang="en-US" dirty="0"/>
          </a:p>
        </p:txBody>
      </p:sp>
      <p:sp>
        <p:nvSpPr>
          <p:cNvPr id="5" name="Footer Placeholder 4"/>
          <p:cNvSpPr>
            <a:spLocks noGrp="1"/>
          </p:cNvSpPr>
          <p:nvPr>
            <p:ph type="ftr" sz="quarter" idx="11"/>
          </p:nvPr>
        </p:nvSpPr>
        <p:spPr/>
        <p:txBody>
          <a:bodyPr/>
          <a:lstStyle/>
          <a:p>
            <a:pPr>
              <a:defRPr/>
            </a:pPr>
            <a:r>
              <a:rPr lang="en-US"/>
              <a:t>Interagency Collaboration Program Executive Office “Enabling Seamless Access across the Federal Enterprise”</a:t>
            </a:r>
          </a:p>
        </p:txBody>
      </p:sp>
      <p:sp>
        <p:nvSpPr>
          <p:cNvPr id="6" name="Slide Number Placeholder 5"/>
          <p:cNvSpPr>
            <a:spLocks noGrp="1"/>
          </p:cNvSpPr>
          <p:nvPr>
            <p:ph type="sldNum" sz="quarter" idx="12"/>
          </p:nvPr>
        </p:nvSpPr>
        <p:spPr/>
        <p:txBody>
          <a:bodyPr/>
          <a:lstStyle/>
          <a:p>
            <a:pPr>
              <a:defRPr/>
            </a:pPr>
            <a:fld id="{DA9EEA88-78D7-472F-886C-B27A72BD726D}" type="slidenum">
              <a:rPr lang="en-US" smtClean="0"/>
              <a:pPr>
                <a:defRPr/>
              </a:pPr>
              <a:t>‹#›</a:t>
            </a:fld>
            <a:endParaRPr lang="en-US" dirty="0"/>
          </a:p>
        </p:txBody>
      </p:sp>
    </p:spTree>
    <p:extLst>
      <p:ext uri="{BB962C8B-B14F-4D97-AF65-F5344CB8AC3E}">
        <p14:creationId xmlns:p14="http://schemas.microsoft.com/office/powerpoint/2010/main" val="3191998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pPr>
              <a:defRPr/>
            </a:pPr>
            <a:fld id="{31F57ABC-D55F-4774-B061-EFC326AD9CCD}" type="datetime1">
              <a:rPr lang="en-US" smtClean="0"/>
              <a:pPr>
                <a:defRPr/>
              </a:pPr>
              <a:t>3/20/2023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pPr>
              <a:defRPr/>
            </a:pPr>
            <a:r>
              <a:rPr lang="en-US"/>
              <a:t>Interagency Collaboration Program Executive Office “Enabling Seamless Access across the Federal Enterprise”</a:t>
            </a:r>
          </a:p>
        </p:txBody>
      </p:sp>
      <p:sp>
        <p:nvSpPr>
          <p:cNvPr id="6" name="Slide Number Placeholder 5"/>
          <p:cNvSpPr>
            <a:spLocks noGrp="1"/>
          </p:cNvSpPr>
          <p:nvPr>
            <p:ph type="sldNum" sz="quarter" idx="12"/>
          </p:nvPr>
        </p:nvSpPr>
        <p:spPr>
          <a:xfrm>
            <a:off x="10469880" y="320040"/>
            <a:ext cx="914400" cy="320040"/>
          </a:xfrm>
        </p:spPr>
        <p:txBody>
          <a:bodyPr/>
          <a:lstStyle/>
          <a:p>
            <a:pPr>
              <a:defRPr/>
            </a:pPr>
            <a:fld id="{22027BA9-3DC3-4BA7-A893-C6D37E8F7492}" type="slidenum">
              <a:rPr lang="en-US" smtClean="0"/>
              <a:pPr>
                <a:defRPr/>
              </a:pPr>
              <a:t>‹#›</a:t>
            </a:fld>
            <a:endParaRPr lang="en-US" dirty="0"/>
          </a:p>
        </p:txBody>
      </p:sp>
    </p:spTree>
    <p:extLst>
      <p:ext uri="{BB962C8B-B14F-4D97-AF65-F5344CB8AC3E}">
        <p14:creationId xmlns:p14="http://schemas.microsoft.com/office/powerpoint/2010/main" val="144556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4B06525A-8260-47BA-BCAC-7AC3128F937C}" type="datetime1">
              <a:rPr lang="en-US"/>
              <a:pPr>
                <a:defRPr/>
              </a:pPr>
              <a:t>3/20/2023</a:t>
            </a:fld>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037C4D09-B623-4CEA-B2B3-D310A8A35005}" type="slidenum">
              <a:rPr lang="en-US"/>
              <a:pPr>
                <a:defRPr/>
              </a:pPr>
              <a:t>‹#›</a:t>
            </a:fld>
            <a:endParaRPr lang="en-US" dirty="0"/>
          </a:p>
        </p:txBody>
      </p:sp>
      <p:sp>
        <p:nvSpPr>
          <p:cNvPr id="6" name="Rectangle 5"/>
          <p:cNvSpPr>
            <a:spLocks noGrp="1" noChangeArrowheads="1"/>
          </p:cNvSpPr>
          <p:nvPr>
            <p:ph type="ftr" sz="quarter" idx="12"/>
          </p:nvPr>
        </p:nvSpPr>
        <p:spPr>
          <a:xfrm>
            <a:off x="3547536" y="6364288"/>
            <a:ext cx="5145617" cy="374650"/>
          </a:xfrm>
        </p:spPr>
        <p:txBody>
          <a:bodyPr/>
          <a:lstStyle>
            <a:lvl1pPr algn="ctr">
              <a:defRPr sz="1050" b="1" i="0" dirty="0">
                <a:solidFill>
                  <a:schemeClr val="bg1"/>
                </a:solidFill>
                <a:latin typeface="+mj-lt"/>
              </a:defRPr>
            </a:lvl1pPr>
          </a:lstStyle>
          <a:p>
            <a:pPr>
              <a:defRPr/>
            </a:pPr>
            <a:r>
              <a:rPr lang="en-US"/>
              <a:t>Interagency Collaboration Program Executive Office “Enabling Seamless Access across the Federal Enterprise”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2652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2652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FE386C16-172B-4373-9D20-D251A586A56A}" type="datetime1">
              <a:rPr lang="en-US"/>
              <a:pPr>
                <a:defRPr/>
              </a:pPr>
              <a:t>3/20/2023</a:t>
            </a:fld>
            <a:endParaRPr lang="en-US" dirty="0"/>
          </a:p>
        </p:txBody>
      </p:sp>
      <p:sp>
        <p:nvSpPr>
          <p:cNvPr id="6" name="Rectangle 5"/>
          <p:cNvSpPr>
            <a:spLocks noGrp="1" noChangeArrowheads="1"/>
          </p:cNvSpPr>
          <p:nvPr>
            <p:ph type="sldNum" sz="quarter" idx="11"/>
          </p:nvPr>
        </p:nvSpPr>
        <p:spPr/>
        <p:txBody>
          <a:bodyPr/>
          <a:lstStyle>
            <a:lvl1pPr>
              <a:defRPr/>
            </a:lvl1pPr>
          </a:lstStyle>
          <a:p>
            <a:pPr>
              <a:defRPr/>
            </a:pPr>
            <a:fld id="{8B6C6B12-38E2-4389-91D8-879E3F95BEA7}" type="slidenum">
              <a:rPr lang="en-US"/>
              <a:pPr>
                <a:defRPr/>
              </a:pPr>
              <a:t>‹#›</a:t>
            </a:fld>
            <a:endParaRPr lang="en-US" dirty="0"/>
          </a:p>
        </p:txBody>
      </p:sp>
      <p:sp>
        <p:nvSpPr>
          <p:cNvPr id="7" name="Rectangle 5"/>
          <p:cNvSpPr>
            <a:spLocks noGrp="1" noChangeArrowheads="1"/>
          </p:cNvSpPr>
          <p:nvPr>
            <p:ph type="ftr" sz="quarter" idx="12"/>
          </p:nvPr>
        </p:nvSpPr>
        <p:spPr>
          <a:xfrm>
            <a:off x="3547536" y="6364288"/>
            <a:ext cx="5145617" cy="374650"/>
          </a:xfrm>
        </p:spPr>
        <p:txBody>
          <a:bodyPr/>
          <a:lstStyle>
            <a:lvl1pPr algn="ctr">
              <a:defRPr sz="1050" b="1" i="0" dirty="0">
                <a:solidFill>
                  <a:schemeClr val="bg1"/>
                </a:solidFill>
                <a:latin typeface="+mj-lt"/>
              </a:defRPr>
            </a:lvl1pPr>
          </a:lstStyle>
          <a:p>
            <a:pPr>
              <a:defRPr/>
            </a:pPr>
            <a:r>
              <a:rPr lang="en-US"/>
              <a:t>Interagency Collaboration Program Executive Office “Enabling Seamless Access across the Federal Enterprise”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FFB8E214-D550-4150-95C2-87175D5B76B6}" type="datetime1">
              <a:rPr lang="en-US"/>
              <a:pPr>
                <a:defRPr/>
              </a:pPr>
              <a:t>3/20/2023</a:t>
            </a:fld>
            <a:endParaRPr lang="en-US" dirty="0"/>
          </a:p>
        </p:txBody>
      </p:sp>
      <p:sp>
        <p:nvSpPr>
          <p:cNvPr id="8" name="Rectangle 6"/>
          <p:cNvSpPr>
            <a:spLocks noGrp="1" noChangeArrowheads="1"/>
          </p:cNvSpPr>
          <p:nvPr>
            <p:ph type="sldNum" sz="quarter" idx="11"/>
          </p:nvPr>
        </p:nvSpPr>
        <p:spPr/>
        <p:txBody>
          <a:bodyPr/>
          <a:lstStyle>
            <a:lvl1pPr>
              <a:defRPr/>
            </a:lvl1pPr>
          </a:lstStyle>
          <a:p>
            <a:pPr>
              <a:defRPr/>
            </a:pPr>
            <a:fld id="{9531AE54-C132-42C8-88B3-BD5AF32991A1}" type="slidenum">
              <a:rPr lang="en-US"/>
              <a:pPr>
                <a:defRPr/>
              </a:pPr>
              <a:t>‹#›</a:t>
            </a:fld>
            <a:endParaRPr lang="en-US" dirty="0"/>
          </a:p>
        </p:txBody>
      </p:sp>
      <p:sp>
        <p:nvSpPr>
          <p:cNvPr id="9" name="Rectangle 5"/>
          <p:cNvSpPr>
            <a:spLocks noGrp="1" noChangeArrowheads="1"/>
          </p:cNvSpPr>
          <p:nvPr>
            <p:ph type="ftr" sz="quarter" idx="12"/>
          </p:nvPr>
        </p:nvSpPr>
        <p:spPr>
          <a:xfrm>
            <a:off x="3547536" y="6364288"/>
            <a:ext cx="5145617" cy="374650"/>
          </a:xfrm>
        </p:spPr>
        <p:txBody>
          <a:bodyPr/>
          <a:lstStyle>
            <a:lvl1pPr algn="ctr">
              <a:defRPr sz="1050" b="1" i="0" dirty="0">
                <a:solidFill>
                  <a:schemeClr val="bg1"/>
                </a:solidFill>
                <a:latin typeface="+mj-lt"/>
              </a:defRPr>
            </a:lvl1pPr>
          </a:lstStyle>
          <a:p>
            <a:pPr>
              <a:defRPr/>
            </a:pPr>
            <a:r>
              <a:rPr lang="en-US"/>
              <a:t>Interagency Collaboration Program Executive Office “Enabling Seamless Access across the Federal Enterprise”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331FD5DB-5A85-440A-97B6-033016D28644}" type="datetime1">
              <a:rPr lang="en-US"/>
              <a:pPr>
                <a:defRPr/>
              </a:pPr>
              <a:t>3/20/2023</a:t>
            </a:fld>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B428B646-8652-4DA4-B2C9-161EDDBDEC0B}" type="slidenum">
              <a:rPr lang="en-US"/>
              <a:pPr>
                <a:defRPr/>
              </a:pPr>
              <a:t>‹#›</a:t>
            </a:fld>
            <a:endParaRPr lang="en-US" dirty="0"/>
          </a:p>
        </p:txBody>
      </p:sp>
      <p:sp>
        <p:nvSpPr>
          <p:cNvPr id="5" name="Rectangle 4"/>
          <p:cNvSpPr>
            <a:spLocks noGrp="1" noChangeArrowheads="1"/>
          </p:cNvSpPr>
          <p:nvPr>
            <p:ph type="ftr" sz="quarter" idx="12"/>
          </p:nvPr>
        </p:nvSpPr>
        <p:spPr>
          <a:xfrm>
            <a:off x="3547536" y="6364288"/>
            <a:ext cx="5145617" cy="374650"/>
          </a:xfrm>
        </p:spPr>
        <p:txBody>
          <a:bodyPr/>
          <a:lstStyle>
            <a:lvl1pPr algn="ctr">
              <a:defRPr sz="1050" b="1" i="0" dirty="0">
                <a:solidFill>
                  <a:schemeClr val="bg1"/>
                </a:solidFill>
                <a:latin typeface="+mj-lt"/>
              </a:defRPr>
            </a:lvl1pPr>
          </a:lstStyle>
          <a:p>
            <a:pPr>
              <a:defRPr/>
            </a:pPr>
            <a:r>
              <a:rPr lang="en-US"/>
              <a:t>Interagency Collaboration Program Executive Office “Enabling Seamless Access across the Federal Enterprise”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90129B77-6540-42D9-9114-3876BB15ACB7}" type="datetime1">
              <a:rPr lang="en-US"/>
              <a:pPr>
                <a:defRPr/>
              </a:pPr>
              <a:t>3/20/2023</a:t>
            </a:fld>
            <a:endParaRPr lang="en-US" dirty="0"/>
          </a:p>
        </p:txBody>
      </p:sp>
      <p:sp>
        <p:nvSpPr>
          <p:cNvPr id="3" name="Rectangle 6"/>
          <p:cNvSpPr>
            <a:spLocks noGrp="1" noChangeArrowheads="1"/>
          </p:cNvSpPr>
          <p:nvPr>
            <p:ph type="sldNum" sz="quarter" idx="11"/>
          </p:nvPr>
        </p:nvSpPr>
        <p:spPr/>
        <p:txBody>
          <a:bodyPr/>
          <a:lstStyle>
            <a:lvl1pPr>
              <a:defRPr/>
            </a:lvl1pPr>
          </a:lstStyle>
          <a:p>
            <a:pPr>
              <a:defRPr/>
            </a:pPr>
            <a:fld id="{940F00D9-A5CE-4E53-B8C8-31EBE816F14C}" type="slidenum">
              <a:rPr lang="en-US"/>
              <a:pPr>
                <a:defRPr/>
              </a:pPr>
              <a:t>‹#›</a:t>
            </a:fld>
            <a:endParaRPr lang="en-US" dirty="0"/>
          </a:p>
        </p:txBody>
      </p:sp>
      <p:sp>
        <p:nvSpPr>
          <p:cNvPr id="4" name="Rectangle 5"/>
          <p:cNvSpPr>
            <a:spLocks noGrp="1" noChangeArrowheads="1"/>
          </p:cNvSpPr>
          <p:nvPr>
            <p:ph type="ftr" sz="quarter" idx="12"/>
          </p:nvPr>
        </p:nvSpPr>
        <p:spPr>
          <a:xfrm>
            <a:off x="3547536" y="6364288"/>
            <a:ext cx="5145617" cy="374650"/>
          </a:xfrm>
        </p:spPr>
        <p:txBody>
          <a:bodyPr/>
          <a:lstStyle>
            <a:lvl1pPr algn="ctr">
              <a:defRPr sz="1050" b="1" i="0" dirty="0">
                <a:solidFill>
                  <a:schemeClr val="bg1"/>
                </a:solidFill>
                <a:latin typeface="+mj-lt"/>
              </a:defRPr>
            </a:lvl1pPr>
          </a:lstStyle>
          <a:p>
            <a:pPr>
              <a:defRPr/>
            </a:pPr>
            <a:r>
              <a:rPr lang="en-US"/>
              <a:t>Interagency Collaboration Program Executive Office “Enabling Seamless Access across the Federal Enterprise”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FCEDB40C-C991-49B1-A97F-BE4EC71C783B}" type="datetime1">
              <a:rPr lang="en-US"/>
              <a:pPr>
                <a:defRPr/>
              </a:pPr>
              <a:t>3/20/2023</a:t>
            </a:fld>
            <a:endParaRPr lang="en-US" dirty="0"/>
          </a:p>
        </p:txBody>
      </p:sp>
      <p:sp>
        <p:nvSpPr>
          <p:cNvPr id="6" name="Rectangle 5"/>
          <p:cNvSpPr>
            <a:spLocks noGrp="1" noChangeArrowheads="1"/>
          </p:cNvSpPr>
          <p:nvPr>
            <p:ph type="sldNum" sz="quarter" idx="11"/>
          </p:nvPr>
        </p:nvSpPr>
        <p:spPr/>
        <p:txBody>
          <a:bodyPr/>
          <a:lstStyle>
            <a:lvl1pPr>
              <a:defRPr/>
            </a:lvl1pPr>
          </a:lstStyle>
          <a:p>
            <a:pPr>
              <a:defRPr/>
            </a:pPr>
            <a:fld id="{765DCA9C-3D71-4B0E-A2DD-FA3888150D37}" type="slidenum">
              <a:rPr lang="en-US"/>
              <a:pPr>
                <a:defRPr/>
              </a:pPr>
              <a:t>‹#›</a:t>
            </a:fld>
            <a:endParaRPr lang="en-US" dirty="0"/>
          </a:p>
        </p:txBody>
      </p:sp>
      <p:sp>
        <p:nvSpPr>
          <p:cNvPr id="7" name="Rectangle 5"/>
          <p:cNvSpPr>
            <a:spLocks noGrp="1" noChangeArrowheads="1"/>
          </p:cNvSpPr>
          <p:nvPr>
            <p:ph type="ftr" sz="quarter" idx="12"/>
          </p:nvPr>
        </p:nvSpPr>
        <p:spPr>
          <a:xfrm>
            <a:off x="3547536" y="6364288"/>
            <a:ext cx="5145617" cy="374650"/>
          </a:xfrm>
        </p:spPr>
        <p:txBody>
          <a:bodyPr/>
          <a:lstStyle>
            <a:lvl1pPr algn="ctr">
              <a:defRPr sz="1050" b="1" i="0" dirty="0">
                <a:solidFill>
                  <a:schemeClr val="bg1"/>
                </a:solidFill>
                <a:latin typeface="+mj-lt"/>
              </a:defRPr>
            </a:lvl1pPr>
          </a:lstStyle>
          <a:p>
            <a:pPr>
              <a:defRPr/>
            </a:pPr>
            <a:r>
              <a:rPr lang="en-US"/>
              <a:t>Interagency Collaboration Program Executive Office “Enabling Seamless Access across the Federal Enterprise”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E7F8A883-B59E-40E7-8316-73B3BC85057C}" type="datetime1">
              <a:rPr lang="en-US"/>
              <a:pPr>
                <a:defRPr/>
              </a:pPr>
              <a:t>3/20/2023</a:t>
            </a:fld>
            <a:endParaRPr lang="en-US" dirty="0"/>
          </a:p>
        </p:txBody>
      </p:sp>
      <p:sp>
        <p:nvSpPr>
          <p:cNvPr id="6" name="Rectangle 5"/>
          <p:cNvSpPr>
            <a:spLocks noGrp="1" noChangeArrowheads="1"/>
          </p:cNvSpPr>
          <p:nvPr>
            <p:ph type="sldNum" sz="quarter" idx="11"/>
          </p:nvPr>
        </p:nvSpPr>
        <p:spPr/>
        <p:txBody>
          <a:bodyPr/>
          <a:lstStyle>
            <a:lvl1pPr>
              <a:defRPr/>
            </a:lvl1pPr>
          </a:lstStyle>
          <a:p>
            <a:pPr>
              <a:defRPr/>
            </a:pPr>
            <a:fld id="{B4876467-BAFD-40BF-BE62-92BBE9742993}" type="slidenum">
              <a:rPr lang="en-US"/>
              <a:pPr>
                <a:defRPr/>
              </a:pPr>
              <a:t>‹#›</a:t>
            </a:fld>
            <a:endParaRPr lang="en-US" dirty="0"/>
          </a:p>
        </p:txBody>
      </p:sp>
      <p:sp>
        <p:nvSpPr>
          <p:cNvPr id="7" name="Rectangle 5"/>
          <p:cNvSpPr>
            <a:spLocks noGrp="1" noChangeArrowheads="1"/>
          </p:cNvSpPr>
          <p:nvPr>
            <p:ph type="ftr" sz="quarter" idx="12"/>
          </p:nvPr>
        </p:nvSpPr>
        <p:spPr>
          <a:xfrm>
            <a:off x="3547536" y="6364288"/>
            <a:ext cx="5145617" cy="374650"/>
          </a:xfrm>
        </p:spPr>
        <p:txBody>
          <a:bodyPr/>
          <a:lstStyle>
            <a:lvl1pPr algn="ctr">
              <a:defRPr sz="1050" b="1" i="0" dirty="0">
                <a:solidFill>
                  <a:schemeClr val="bg1"/>
                </a:solidFill>
                <a:latin typeface="+mj-lt"/>
              </a:defRPr>
            </a:lvl1pPr>
          </a:lstStyle>
          <a:p>
            <a:pPr>
              <a:defRPr/>
            </a:pPr>
            <a:r>
              <a:rPr lang="en-US"/>
              <a:t>Interagency Collaboration Program Executive Office “Enabling Seamless Access across the Federal Enterprise”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bwMode="auto">
          <a:xfrm>
            <a:off x="1320800" y="3"/>
            <a:ext cx="10261600" cy="715963"/>
          </a:xfrm>
          <a:prstGeom prst="rect">
            <a:avLst/>
          </a:prstGeom>
          <a:noFill/>
          <a:ln w="9525">
            <a:noFill/>
            <a:miter lim="800000"/>
            <a:headEnd/>
            <a:tailEnd/>
          </a:ln>
          <a:effectLst>
            <a:outerShdw dist="35921" dir="2700000" algn="ctr" rotWithShape="0">
              <a:srgbClr val="000066"/>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508000" y="12652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364" name="Rectangle 4"/>
          <p:cNvSpPr>
            <a:spLocks noGrp="1" noChangeArrowheads="1"/>
          </p:cNvSpPr>
          <p:nvPr>
            <p:ph type="dt" sz="half" idx="2"/>
          </p:nvPr>
        </p:nvSpPr>
        <p:spPr bwMode="auto">
          <a:xfrm>
            <a:off x="-101600" y="6629403"/>
            <a:ext cx="2844800"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800" b="1">
                <a:solidFill>
                  <a:schemeClr val="bg1"/>
                </a:solidFill>
              </a:defRPr>
            </a:lvl1pPr>
          </a:lstStyle>
          <a:p>
            <a:pPr>
              <a:defRPr/>
            </a:pPr>
            <a:fld id="{075E21D0-7573-40E5-A366-EA1498084489}" type="datetime1">
              <a:rPr lang="en-US"/>
              <a:pPr>
                <a:defRPr/>
              </a:pPr>
              <a:t>3/20/2023</a:t>
            </a:fld>
            <a:endParaRPr lang="en-US" dirty="0"/>
          </a:p>
        </p:txBody>
      </p:sp>
      <p:sp>
        <p:nvSpPr>
          <p:cNvPr id="655365" name="Rectangle 5"/>
          <p:cNvSpPr>
            <a:spLocks noGrp="1" noChangeArrowheads="1"/>
          </p:cNvSpPr>
          <p:nvPr>
            <p:ph type="ftr" sz="quarter" idx="3"/>
          </p:nvPr>
        </p:nvSpPr>
        <p:spPr bwMode="auto">
          <a:xfrm>
            <a:off x="3572935" y="6373813"/>
            <a:ext cx="51435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1" i="1" dirty="0">
                <a:solidFill>
                  <a:schemeClr val="bg1"/>
                </a:solidFill>
                <a:latin typeface="+mj-lt"/>
              </a:defRPr>
            </a:lvl1pPr>
          </a:lstStyle>
          <a:p>
            <a:pPr>
              <a:defRPr/>
            </a:pPr>
            <a:r>
              <a:rPr lang="en-US"/>
              <a:t>Interagency Collaboration Program Executive Office “Enabling Seamless Access across the Federal Enterprise”</a:t>
            </a:r>
          </a:p>
        </p:txBody>
      </p:sp>
      <p:sp>
        <p:nvSpPr>
          <p:cNvPr id="655366" name="Rectangle 6"/>
          <p:cNvSpPr>
            <a:spLocks noGrp="1" noChangeArrowheads="1"/>
          </p:cNvSpPr>
          <p:nvPr>
            <p:ph type="sldNum" sz="quarter" idx="4"/>
          </p:nvPr>
        </p:nvSpPr>
        <p:spPr bwMode="auto">
          <a:xfrm>
            <a:off x="9448800" y="66865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chemeClr val="bg1"/>
                </a:solidFill>
              </a:defRPr>
            </a:lvl1pPr>
          </a:lstStyle>
          <a:p>
            <a:pPr>
              <a:defRPr/>
            </a:pPr>
            <a:fld id="{F4090297-E9FF-48B1-BBAA-AE6556BB64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hf hdr="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fld id="{075E21D0-7573-40E5-A366-EA1498084489}" type="datetime1">
              <a:rPr lang="en-US" smtClean="0"/>
              <a:pPr>
                <a:defRPr/>
              </a:pPr>
              <a:t>3/20/2023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r>
              <a:rPr lang="en-US"/>
              <a:t>Interagency Collaboration Program Executive Office “Enabling Seamless Access across the Federal Enterprise”</a:t>
            </a: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F4090297-E9FF-48B1-BBAA-AE6556BB64E1}" type="slidenum">
              <a:rPr lang="en-US" smtClean="0"/>
              <a:pPr>
                <a:defRPr/>
              </a:pPr>
              <a:t>‹#›</a:t>
            </a:fld>
            <a:endParaRPr lang="en-US" dirty="0"/>
          </a:p>
        </p:txBody>
      </p:sp>
    </p:spTree>
    <p:extLst>
      <p:ext uri="{BB962C8B-B14F-4D97-AF65-F5344CB8AC3E}">
        <p14:creationId xmlns:p14="http://schemas.microsoft.com/office/powerpoint/2010/main" val="158250854"/>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hf hdr="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acl.gov/programs/veteran-directed-home-and-community-based-services/veteran-directed-home-community-based"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hyperlink" Target="https://www.caregiver.va.gov/"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va.gov/" TargetMode="External"/><Relationship Id="rId2" Type="http://schemas.openxmlformats.org/officeDocument/2006/relationships/hyperlink" Target="http://www.benefits.va.gov/" TargetMode="External"/><Relationship Id="rId1" Type="http://schemas.openxmlformats.org/officeDocument/2006/relationships/slideLayout" Target="../slideLayouts/slideLayout17.xml"/><Relationship Id="rId4" Type="http://schemas.openxmlformats.org/officeDocument/2006/relationships/hyperlink" Target="https://www.veterans.ny.gov/"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2" Type="http://schemas.openxmlformats.org/officeDocument/2006/relationships/hyperlink" Target="https://www.va.gov/ogc/apps/accreditation/index.asp"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A1FB2DD-F939-4CBA-ABDB-29E35D8B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2306E72-4678-4841-A0F6-AFEECD9F4B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 name="Freeform 5">
              <a:extLst>
                <a:ext uri="{FF2B5EF4-FFF2-40B4-BE49-F238E27FC236}">
                  <a16:creationId xmlns:a16="http://schemas.microsoft.com/office/drawing/2014/main" id="{8E5FF42C-D098-4EE3-B636-744F9A270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D3A105A7-0F44-492C-A33A-D5661AD9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42B5C533-8981-49E3-A535-D0CADF931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D39599A7-F061-4457-8C3F-62809355A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A6B43EB1-CA60-4B9E-8D27-9B0887B877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08D2414E-0DA7-4C56-95E1-F3926EED88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19966D48-4ACC-4AC0-9C9D-49F57671CF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15EC7369-59DF-4C60-B0E3-ECF88497AF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81EB7200-856D-431E-BB9C-51206BE1D7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8BA702C9-BDE5-4D2B-B486-68C8730EE8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D46F8467-DA99-4476-A5FB-FB9382911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id="{D1D3F243-9E9C-4242-967D-A546E642E1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06917902-FC8A-4D60-8048-3DFBD3E2E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995A7C48-2EB6-4969-B323-7D607A3E09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71E39251-94EA-466C-8167-2552A4CA1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F9AEAFF2-BFAC-48E1-8038-7881240208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F87BFF95-3D1E-45B2-945C-CFAFEC3D64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a:extLst>
                <a:ext uri="{FF2B5EF4-FFF2-40B4-BE49-F238E27FC236}">
                  <a16:creationId xmlns:a16="http://schemas.microsoft.com/office/drawing/2014/main" id="{E79531B4-B233-4802-8EDF-96C75D042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a:extLst>
                <a:ext uri="{FF2B5EF4-FFF2-40B4-BE49-F238E27FC236}">
                  <a16:creationId xmlns:a16="http://schemas.microsoft.com/office/drawing/2014/main" id="{01E8A3D8-8FFF-4C3A-BA7F-D11B1C616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B4BB06CC-48BD-4621-A671-5502A7BF0B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41" name="Rectangle 40">
              <a:extLst>
                <a:ext uri="{FF2B5EF4-FFF2-40B4-BE49-F238E27FC236}">
                  <a16:creationId xmlns:a16="http://schemas.microsoft.com/office/drawing/2014/main" id="{A13B6631-6FCE-48BF-B70E-387713D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39">
              <a:extLst>
                <a:ext uri="{FF2B5EF4-FFF2-40B4-BE49-F238E27FC236}">
                  <a16:creationId xmlns:a16="http://schemas.microsoft.com/office/drawing/2014/main" id="{DDB93067-F481-441A-A376-C0E7513B5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2CBF682-D16A-42C2-8992-90C6D1CF7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p:cNvSpPr>
            <a:spLocks noGrp="1"/>
          </p:cNvSpPr>
          <p:nvPr>
            <p:ph type="ctrTitle"/>
          </p:nvPr>
        </p:nvSpPr>
        <p:spPr>
          <a:xfrm>
            <a:off x="895415" y="2075504"/>
            <a:ext cx="3654569" cy="2042725"/>
          </a:xfrm>
        </p:spPr>
        <p:txBody>
          <a:bodyPr vert="horz" lIns="91440" tIns="45720" rIns="91440" bIns="45720" rtlCol="0">
            <a:normAutofit/>
          </a:bodyPr>
          <a:lstStyle/>
          <a:p>
            <a:r>
              <a:rPr lang="en-US" sz="4600" spc="-150"/>
              <a:t>VA  Home &amp; Community Based Services</a:t>
            </a:r>
          </a:p>
        </p:txBody>
      </p:sp>
      <p:sp>
        <p:nvSpPr>
          <p:cNvPr id="8" name="Subtitle 7"/>
          <p:cNvSpPr>
            <a:spLocks noGrp="1"/>
          </p:cNvSpPr>
          <p:nvPr>
            <p:ph type="subTitle" idx="1"/>
          </p:nvPr>
        </p:nvSpPr>
        <p:spPr>
          <a:xfrm>
            <a:off x="895417" y="4202728"/>
            <a:ext cx="3654568" cy="1026125"/>
          </a:xfrm>
        </p:spPr>
        <p:txBody>
          <a:bodyPr vert="horz" lIns="91440" tIns="45720" rIns="91440" bIns="45720" rtlCol="0">
            <a:normAutofit/>
          </a:bodyPr>
          <a:lstStyle/>
          <a:p>
            <a:pPr indent="-228600">
              <a:lnSpc>
                <a:spcPct val="90000"/>
              </a:lnSpc>
              <a:buFont typeface="Wingdings 3" charset="2"/>
              <a:buChar char=""/>
            </a:pPr>
            <a:r>
              <a:rPr lang="en-US" sz="1000"/>
              <a:t>Andrea L. Hubalek, LICSW</a:t>
            </a:r>
          </a:p>
          <a:p>
            <a:pPr indent="-228600">
              <a:lnSpc>
                <a:spcPct val="90000"/>
              </a:lnSpc>
              <a:buFont typeface="Wingdings 3" charset="2"/>
              <a:buChar char=""/>
            </a:pPr>
            <a:r>
              <a:rPr lang="en-US" sz="1000"/>
              <a:t>Marykate Monroe, LCSW</a:t>
            </a:r>
          </a:p>
          <a:p>
            <a:pPr indent="-228600">
              <a:lnSpc>
                <a:spcPct val="90000"/>
              </a:lnSpc>
              <a:buFont typeface="Wingdings 3" charset="2"/>
              <a:buChar char=""/>
            </a:pPr>
            <a:r>
              <a:rPr lang="en-US" sz="1000"/>
              <a:t>113 Holland Ave</a:t>
            </a:r>
          </a:p>
          <a:p>
            <a:pPr indent="-228600">
              <a:lnSpc>
                <a:spcPct val="90000"/>
              </a:lnSpc>
              <a:buFont typeface="Wingdings 3" charset="2"/>
              <a:buChar char=""/>
            </a:pPr>
            <a:r>
              <a:rPr lang="en-US" sz="1000"/>
              <a:t>Albany, NY 12208</a:t>
            </a:r>
          </a:p>
        </p:txBody>
      </p:sp>
      <p:sp>
        <p:nvSpPr>
          <p:cNvPr id="6" name="Slide Number Placeholder 5"/>
          <p:cNvSpPr>
            <a:spLocks noGrp="1"/>
          </p:cNvSpPr>
          <p:nvPr>
            <p:ph type="sldNum" sz="quarter" idx="12"/>
          </p:nvPr>
        </p:nvSpPr>
        <p:spPr>
          <a:xfrm>
            <a:off x="3719434" y="320040"/>
            <a:ext cx="914400" cy="320040"/>
          </a:xfrm>
          <a:prstGeom prst="ellipse">
            <a:avLst/>
          </a:prstGeom>
        </p:spPr>
        <p:txBody>
          <a:bodyPr vert="horz" lIns="91440" tIns="45720" rIns="91440" bIns="45720" rtlCol="0">
            <a:normAutofit/>
          </a:bodyPr>
          <a:lstStyle/>
          <a:p>
            <a:pPr defTabSz="457200">
              <a:lnSpc>
                <a:spcPct val="90000"/>
              </a:lnSpc>
              <a:spcAft>
                <a:spcPts val="600"/>
              </a:spcAft>
              <a:defRPr/>
            </a:pPr>
            <a:fld id="{ED7115C7-5BBF-40FE-8D30-C7F871FE8009}" type="slidenum">
              <a:rPr lang="en-US" sz="900">
                <a:latin typeface="+mn-lt"/>
              </a:rPr>
              <a:pPr defTabSz="457200">
                <a:lnSpc>
                  <a:spcPct val="90000"/>
                </a:lnSpc>
                <a:spcAft>
                  <a:spcPts val="600"/>
                </a:spcAft>
                <a:defRPr/>
              </a:pPr>
              <a:t>0</a:t>
            </a:fld>
            <a:endParaRPr lang="en-US" sz="900">
              <a:latin typeface="+mn-lt"/>
            </a:endParaRPr>
          </a:p>
        </p:txBody>
      </p:sp>
      <p:sp>
        <p:nvSpPr>
          <p:cNvPr id="45" name="Rectangle 44">
            <a:extLst>
              <a:ext uri="{FF2B5EF4-FFF2-40B4-BE49-F238E27FC236}">
                <a16:creationId xmlns:a16="http://schemas.microsoft.com/office/drawing/2014/main" id="{A7B753C6-0598-4947-9B65-3AD74C778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House">
            <a:extLst>
              <a:ext uri="{FF2B5EF4-FFF2-40B4-BE49-F238E27FC236}">
                <a16:creationId xmlns:a16="http://schemas.microsoft.com/office/drawing/2014/main" id="{9AF29B81-75A8-9C53-8066-9D77B388F3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7262" y="373413"/>
            <a:ext cx="6120318" cy="6120318"/>
          </a:xfrm>
          <a:prstGeom prst="rect">
            <a:avLst/>
          </a:prstGeom>
          <a:ln w="9525">
            <a:noFill/>
          </a:ln>
        </p:spPr>
      </p:pic>
    </p:spTree>
    <p:extLst>
      <p:ext uri="{BB962C8B-B14F-4D97-AF65-F5344CB8AC3E}">
        <p14:creationId xmlns:p14="http://schemas.microsoft.com/office/powerpoint/2010/main" val="69358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064" y="643467"/>
            <a:ext cx="3874250" cy="5571066"/>
          </a:xfrm>
        </p:spPr>
        <p:txBody>
          <a:bodyPr>
            <a:normAutofit/>
          </a:bodyPr>
          <a:lstStyle/>
          <a:p>
            <a:r>
              <a:rPr lang="en-US" dirty="0">
                <a:solidFill>
                  <a:srgbClr val="FFFFFF"/>
                </a:solidFill>
              </a:rPr>
              <a:t>Health Care Eligibility</a:t>
            </a:r>
          </a:p>
        </p:txBody>
      </p:sp>
      <p:graphicFrame>
        <p:nvGraphicFramePr>
          <p:cNvPr id="28" name="Content Placeholder 2">
            <a:extLst>
              <a:ext uri="{FF2B5EF4-FFF2-40B4-BE49-F238E27FC236}">
                <a16:creationId xmlns:a16="http://schemas.microsoft.com/office/drawing/2014/main" id="{DD567DE4-5F19-4F2B-5497-780CAFAB747B}"/>
              </a:ext>
            </a:extLst>
          </p:cNvPr>
          <p:cNvGraphicFramePr>
            <a:graphicFrameLocks noGrp="1"/>
          </p:cNvGraphicFramePr>
          <p:nvPr>
            <p:ph idx="1"/>
            <p:extLst>
              <p:ext uri="{D42A27DB-BD31-4B8C-83A1-F6EECF244321}">
                <p14:modId xmlns:p14="http://schemas.microsoft.com/office/powerpoint/2010/main" val="475462436"/>
              </p:ext>
            </p:extLst>
          </p:nvPr>
        </p:nvGraphicFramePr>
        <p:xfrm>
          <a:off x="5726909"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smtClean="0"/>
              <a:pPr>
                <a:spcAft>
                  <a:spcPts val="600"/>
                </a:spcAft>
                <a:defRPr/>
              </a:pPr>
              <a:t>9</a:t>
            </a:fld>
            <a:endParaRPr lang="en-US"/>
          </a:p>
        </p:txBody>
      </p:sp>
    </p:spTree>
    <p:extLst>
      <p:ext uri="{BB962C8B-B14F-4D97-AF65-F5344CB8AC3E}">
        <p14:creationId xmlns:p14="http://schemas.microsoft.com/office/powerpoint/2010/main" val="449180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B9C0-6C88-4F6D-853E-CA5E3DCA2B87}"/>
              </a:ext>
            </a:extLst>
          </p:cNvPr>
          <p:cNvSpPr>
            <a:spLocks noGrp="1"/>
          </p:cNvSpPr>
          <p:nvPr>
            <p:ph type="title"/>
          </p:nvPr>
        </p:nvSpPr>
        <p:spPr>
          <a:xfrm>
            <a:off x="1832610" y="-112352"/>
            <a:ext cx="7132320" cy="1639062"/>
          </a:xfrm>
        </p:spPr>
        <p:txBody>
          <a:bodyPr/>
          <a:lstStyle/>
          <a:p>
            <a:r>
              <a:rPr lang="en-US" dirty="0"/>
              <a:t>Income Requirements</a:t>
            </a:r>
          </a:p>
        </p:txBody>
      </p:sp>
      <p:graphicFrame>
        <p:nvGraphicFramePr>
          <p:cNvPr id="19" name="Content Placeholder 18">
            <a:extLst>
              <a:ext uri="{FF2B5EF4-FFF2-40B4-BE49-F238E27FC236}">
                <a16:creationId xmlns:a16="http://schemas.microsoft.com/office/drawing/2014/main" id="{46A4AB96-B871-4340-B43E-582D164C6A68}"/>
              </a:ext>
            </a:extLst>
          </p:cNvPr>
          <p:cNvGraphicFramePr>
            <a:graphicFrameLocks noGrp="1"/>
          </p:cNvGraphicFramePr>
          <p:nvPr>
            <p:ph idx="1"/>
            <p:extLst>
              <p:ext uri="{D42A27DB-BD31-4B8C-83A1-F6EECF244321}">
                <p14:modId xmlns:p14="http://schemas.microsoft.com/office/powerpoint/2010/main" val="1995611735"/>
              </p:ext>
            </p:extLst>
          </p:nvPr>
        </p:nvGraphicFramePr>
        <p:xfrm>
          <a:off x="804672" y="1707614"/>
          <a:ext cx="9687058" cy="4305017"/>
        </p:xfrm>
        <a:graphic>
          <a:graphicData uri="http://schemas.openxmlformats.org/drawingml/2006/table">
            <a:tbl>
              <a:tblPr firstRow="1" firstCol="1" bandRow="1">
                <a:tableStyleId>{5C22544A-7EE6-4342-B048-85BDC9FD1C3A}</a:tableStyleId>
              </a:tblPr>
              <a:tblGrid>
                <a:gridCol w="1573177">
                  <a:extLst>
                    <a:ext uri="{9D8B030D-6E8A-4147-A177-3AD203B41FA5}">
                      <a16:colId xmlns:a16="http://schemas.microsoft.com/office/drawing/2014/main" val="3649038451"/>
                    </a:ext>
                  </a:extLst>
                </a:gridCol>
                <a:gridCol w="1229044">
                  <a:extLst>
                    <a:ext uri="{9D8B030D-6E8A-4147-A177-3AD203B41FA5}">
                      <a16:colId xmlns:a16="http://schemas.microsoft.com/office/drawing/2014/main" val="3201033453"/>
                    </a:ext>
                  </a:extLst>
                </a:gridCol>
                <a:gridCol w="1409304">
                  <a:extLst>
                    <a:ext uri="{9D8B030D-6E8A-4147-A177-3AD203B41FA5}">
                      <a16:colId xmlns:a16="http://schemas.microsoft.com/office/drawing/2014/main" val="3816035395"/>
                    </a:ext>
                  </a:extLst>
                </a:gridCol>
                <a:gridCol w="1540403">
                  <a:extLst>
                    <a:ext uri="{9D8B030D-6E8A-4147-A177-3AD203B41FA5}">
                      <a16:colId xmlns:a16="http://schemas.microsoft.com/office/drawing/2014/main" val="3395257537"/>
                    </a:ext>
                  </a:extLst>
                </a:gridCol>
                <a:gridCol w="1474854">
                  <a:extLst>
                    <a:ext uri="{9D8B030D-6E8A-4147-A177-3AD203B41FA5}">
                      <a16:colId xmlns:a16="http://schemas.microsoft.com/office/drawing/2014/main" val="3933763921"/>
                    </a:ext>
                  </a:extLst>
                </a:gridCol>
                <a:gridCol w="1114335">
                  <a:extLst>
                    <a:ext uri="{9D8B030D-6E8A-4147-A177-3AD203B41FA5}">
                      <a16:colId xmlns:a16="http://schemas.microsoft.com/office/drawing/2014/main" val="117147126"/>
                    </a:ext>
                  </a:extLst>
                </a:gridCol>
                <a:gridCol w="1345941">
                  <a:extLst>
                    <a:ext uri="{9D8B030D-6E8A-4147-A177-3AD203B41FA5}">
                      <a16:colId xmlns:a16="http://schemas.microsoft.com/office/drawing/2014/main" val="2228738234"/>
                    </a:ext>
                  </a:extLst>
                </a:gridCol>
              </a:tblGrid>
              <a:tr h="958872">
                <a:tc>
                  <a:txBody>
                    <a:bodyPr/>
                    <a:lstStyle/>
                    <a:p>
                      <a:pPr marL="0" marR="0">
                        <a:lnSpc>
                          <a:spcPct val="107000"/>
                        </a:lnSpc>
                        <a:spcBef>
                          <a:spcPts val="0"/>
                        </a:spcBef>
                        <a:spcAft>
                          <a:spcPts val="1500"/>
                        </a:spcAft>
                      </a:pPr>
                      <a:r>
                        <a:rPr lang="en-US" sz="900" dirty="0">
                          <a:effectLst/>
                        </a:rPr>
                        <a:t>Veteran With: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VA National Income Threshold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dirty="0">
                          <a:effectLst/>
                        </a:rPr>
                        <a:t>VA Priority Group 8 Relaxation Threshold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VA Housebound Threshold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VA Aid and Attendance Threshold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VA Pension Threshold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Medical Expense </a:t>
                      </a:r>
                      <a:br>
                        <a:rPr lang="en-US" sz="900">
                          <a:effectLst/>
                        </a:rPr>
                      </a:br>
                      <a:r>
                        <a:rPr lang="en-US" sz="900">
                          <a:effectLst/>
                        </a:rPr>
                        <a:t>Threshold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2007019137"/>
                  </a:ext>
                </a:extLst>
              </a:tr>
              <a:tr h="405060">
                <a:tc>
                  <a:txBody>
                    <a:bodyPr/>
                    <a:lstStyle/>
                    <a:p>
                      <a:pPr marL="0" marR="0">
                        <a:lnSpc>
                          <a:spcPct val="107000"/>
                        </a:lnSpc>
                        <a:spcBef>
                          <a:spcPts val="0"/>
                        </a:spcBef>
                        <a:spcAft>
                          <a:spcPts val="1500"/>
                        </a:spcAft>
                      </a:pPr>
                      <a:r>
                        <a:rPr lang="en-US" sz="900">
                          <a:effectLst/>
                        </a:rPr>
                        <a:t>0 dependents</a:t>
                      </a:r>
                      <a:br>
                        <a:rPr lang="en-US" sz="900">
                          <a:effectLst/>
                        </a:rPr>
                      </a:b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$36,659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$43,834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dirty="0">
                          <a:effectLst/>
                        </a:rPr>
                        <a:t>$19,598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$26,752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$16,037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$738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3243300869"/>
                  </a:ext>
                </a:extLst>
              </a:tr>
              <a:tr h="563424">
                <a:tc>
                  <a:txBody>
                    <a:bodyPr/>
                    <a:lstStyle/>
                    <a:p>
                      <a:pPr marL="0" marR="0">
                        <a:lnSpc>
                          <a:spcPct val="107000"/>
                        </a:lnSpc>
                        <a:spcBef>
                          <a:spcPts val="0"/>
                        </a:spcBef>
                        <a:spcAft>
                          <a:spcPts val="1500"/>
                        </a:spcAft>
                      </a:pPr>
                      <a:r>
                        <a:rPr lang="en-US" sz="900">
                          <a:effectLst/>
                        </a:rPr>
                        <a:t>1 dependent</a:t>
                      </a:r>
                      <a:br>
                        <a:rPr lang="en-US" sz="900">
                          <a:effectLst/>
                        </a:rPr>
                      </a:br>
                      <a:br>
                        <a:rPr lang="en-US" sz="900">
                          <a:effectLst/>
                        </a:rPr>
                      </a:b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$43,990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$52,600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$24,562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$31,714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$21,001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$966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704366219"/>
                  </a:ext>
                </a:extLst>
              </a:tr>
              <a:tr h="563424">
                <a:tc>
                  <a:txBody>
                    <a:bodyPr/>
                    <a:lstStyle/>
                    <a:p>
                      <a:pPr marL="0" marR="0">
                        <a:lnSpc>
                          <a:spcPct val="107000"/>
                        </a:lnSpc>
                        <a:spcBef>
                          <a:spcPts val="0"/>
                        </a:spcBef>
                        <a:spcAft>
                          <a:spcPts val="1500"/>
                        </a:spcAft>
                      </a:pPr>
                      <a:r>
                        <a:rPr lang="en-US" sz="900">
                          <a:effectLst/>
                        </a:rPr>
                        <a:t>2 dependents</a:t>
                      </a:r>
                      <a:br>
                        <a:rPr lang="en-US" sz="900">
                          <a:effectLst/>
                        </a:rPr>
                      </a:br>
                      <a:br>
                        <a:rPr lang="en-US" sz="900">
                          <a:effectLst/>
                        </a:rPr>
                      </a:b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$46,513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$55,617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$27,305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$34,457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$23,744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$1,103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1119064977"/>
                  </a:ext>
                </a:extLst>
              </a:tr>
              <a:tr h="563424">
                <a:tc>
                  <a:txBody>
                    <a:bodyPr/>
                    <a:lstStyle/>
                    <a:p>
                      <a:pPr marL="0" marR="0">
                        <a:lnSpc>
                          <a:spcPct val="107000"/>
                        </a:lnSpc>
                        <a:spcBef>
                          <a:spcPts val="0"/>
                        </a:spcBef>
                        <a:spcAft>
                          <a:spcPts val="1500"/>
                        </a:spcAft>
                      </a:pPr>
                      <a:r>
                        <a:rPr lang="en-US" sz="900">
                          <a:effectLst/>
                        </a:rPr>
                        <a:t>3 dependents</a:t>
                      </a:r>
                      <a:br>
                        <a:rPr lang="en-US" sz="900">
                          <a:effectLst/>
                        </a:rPr>
                      </a:br>
                      <a:br>
                        <a:rPr lang="en-US" sz="900">
                          <a:effectLst/>
                        </a:rPr>
                      </a:b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$49,036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$58,634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$30,048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$37,200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$26,487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dirty="0">
                          <a:effectLst/>
                        </a:rPr>
                        <a:t>$1,240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116603063"/>
                  </a:ext>
                </a:extLst>
              </a:tr>
              <a:tr h="563424">
                <a:tc>
                  <a:txBody>
                    <a:bodyPr/>
                    <a:lstStyle/>
                    <a:p>
                      <a:pPr marL="0" marR="0">
                        <a:lnSpc>
                          <a:spcPct val="107000"/>
                        </a:lnSpc>
                        <a:spcBef>
                          <a:spcPts val="0"/>
                        </a:spcBef>
                        <a:spcAft>
                          <a:spcPts val="1500"/>
                        </a:spcAft>
                      </a:pPr>
                      <a:r>
                        <a:rPr lang="en-US" sz="900">
                          <a:effectLst/>
                        </a:rPr>
                        <a:t>4 dependents</a:t>
                      </a:r>
                      <a:br>
                        <a:rPr lang="en-US" sz="900">
                          <a:effectLst/>
                        </a:rPr>
                      </a:br>
                      <a:br>
                        <a:rPr lang="en-US" sz="900">
                          <a:effectLst/>
                        </a:rPr>
                      </a:b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$51,559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$61,652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$32,791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$39,943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$29,230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$1,377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3431257439"/>
                  </a:ext>
                </a:extLst>
              </a:tr>
              <a:tr h="687389">
                <a:tc>
                  <a:txBody>
                    <a:bodyPr/>
                    <a:lstStyle/>
                    <a:p>
                      <a:pPr marL="0" marR="0">
                        <a:lnSpc>
                          <a:spcPct val="107000"/>
                        </a:lnSpc>
                        <a:spcBef>
                          <a:spcPts val="0"/>
                        </a:spcBef>
                        <a:spcAft>
                          <a:spcPts val="1500"/>
                        </a:spcAft>
                      </a:pPr>
                      <a:r>
                        <a:rPr lang="en-US" sz="900">
                          <a:effectLst/>
                        </a:rPr>
                        <a:t>For each additional dependent add: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$2,743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$2,743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dirty="0">
                          <a:effectLst/>
                        </a:rPr>
                        <a:t>$2,743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$2,743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ctr">
                        <a:lnSpc>
                          <a:spcPct val="107000"/>
                        </a:lnSpc>
                        <a:spcBef>
                          <a:spcPts val="0"/>
                        </a:spcBef>
                        <a:spcAft>
                          <a:spcPts val="1500"/>
                        </a:spcAft>
                      </a:pPr>
                      <a:r>
                        <a:rPr lang="en-US" sz="900">
                          <a:effectLst/>
                        </a:rPr>
                        <a:t>$2,743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tc>
                  <a:txBody>
                    <a:bodyPr/>
                    <a:lstStyle/>
                    <a:p>
                      <a:pPr marL="0" marR="0" algn="r">
                        <a:lnSpc>
                          <a:spcPct val="107000"/>
                        </a:lnSpc>
                        <a:spcBef>
                          <a:spcPts val="0"/>
                        </a:spcBef>
                        <a:spcAft>
                          <a:spcPts val="1500"/>
                        </a:spcAft>
                      </a:pPr>
                      <a:r>
                        <a:rPr lang="en-US" sz="900" dirty="0">
                          <a:effectLst/>
                        </a:rPr>
                        <a:t>5% of maximum allowable pension rate from the previous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tc>
                <a:extLst>
                  <a:ext uri="{0D108BD9-81ED-4DB2-BD59-A6C34878D82A}">
                    <a16:rowId xmlns:a16="http://schemas.microsoft.com/office/drawing/2014/main" val="903505792"/>
                  </a:ext>
                </a:extLst>
              </a:tr>
            </a:tbl>
          </a:graphicData>
        </a:graphic>
      </p:graphicFrame>
      <p:sp>
        <p:nvSpPr>
          <p:cNvPr id="4" name="Date Placeholder 3">
            <a:extLst>
              <a:ext uri="{FF2B5EF4-FFF2-40B4-BE49-F238E27FC236}">
                <a16:creationId xmlns:a16="http://schemas.microsoft.com/office/drawing/2014/main" id="{71548214-48C2-401F-97D8-DADCE6636115}"/>
              </a:ext>
            </a:extLst>
          </p:cNvPr>
          <p:cNvSpPr>
            <a:spLocks noGrp="1"/>
          </p:cNvSpPr>
          <p:nvPr>
            <p:ph type="dt" sz="half" idx="10"/>
          </p:nvPr>
        </p:nvSpPr>
        <p:spPr/>
        <p:txBody>
          <a:bodyPr/>
          <a:lstStyle/>
          <a:p>
            <a:pPr>
              <a:defRPr/>
            </a:pPr>
            <a:fld id="{96C91E97-C045-43E8-B12B-948010D93D1B}" type="datetime1">
              <a:rPr lang="en-US" smtClean="0"/>
              <a:pPr>
                <a:defRPr/>
              </a:pPr>
              <a:t>3/20/2023</a:t>
            </a:fld>
            <a:endParaRPr lang="en-US" dirty="0"/>
          </a:p>
        </p:txBody>
      </p:sp>
      <p:sp>
        <p:nvSpPr>
          <p:cNvPr id="5" name="Footer Placeholder 4">
            <a:extLst>
              <a:ext uri="{FF2B5EF4-FFF2-40B4-BE49-F238E27FC236}">
                <a16:creationId xmlns:a16="http://schemas.microsoft.com/office/drawing/2014/main" id="{4D527156-8A04-4480-9B9D-99B3476300A7}"/>
              </a:ext>
            </a:extLst>
          </p:cNvPr>
          <p:cNvSpPr>
            <a:spLocks noGrp="1"/>
          </p:cNvSpPr>
          <p:nvPr>
            <p:ph type="ftr" sz="quarter" idx="11"/>
          </p:nvPr>
        </p:nvSpPr>
        <p:spPr/>
        <p:txBody>
          <a:bodyPr/>
          <a:lstStyle/>
          <a:p>
            <a:pPr>
              <a:defRPr/>
            </a:pPr>
            <a:r>
              <a:rPr lang="en-US"/>
              <a:t>Interagency Collaboration Program Executive Office “Enabling Seamless Access across the Federal Enterprise”</a:t>
            </a:r>
          </a:p>
        </p:txBody>
      </p:sp>
      <p:sp>
        <p:nvSpPr>
          <p:cNvPr id="6" name="Slide Number Placeholder 5">
            <a:extLst>
              <a:ext uri="{FF2B5EF4-FFF2-40B4-BE49-F238E27FC236}">
                <a16:creationId xmlns:a16="http://schemas.microsoft.com/office/drawing/2014/main" id="{4644CECD-2239-436B-9393-65294FB28220}"/>
              </a:ext>
            </a:extLst>
          </p:cNvPr>
          <p:cNvSpPr>
            <a:spLocks noGrp="1"/>
          </p:cNvSpPr>
          <p:nvPr>
            <p:ph type="sldNum" sz="quarter" idx="12"/>
          </p:nvPr>
        </p:nvSpPr>
        <p:spPr/>
        <p:txBody>
          <a:bodyPr/>
          <a:lstStyle/>
          <a:p>
            <a:pPr>
              <a:defRPr/>
            </a:pPr>
            <a:fld id="{ED7115C7-5BBF-40FE-8D30-C7F871FE8009}" type="slidenum">
              <a:rPr lang="en-US" smtClean="0"/>
              <a:pPr>
                <a:defRPr/>
              </a:pPr>
              <a:t>10</a:t>
            </a:fld>
            <a:endParaRPr lang="en-US" dirty="0"/>
          </a:p>
        </p:txBody>
      </p:sp>
      <p:sp>
        <p:nvSpPr>
          <p:cNvPr id="20" name="Rectangle 7">
            <a:extLst>
              <a:ext uri="{FF2B5EF4-FFF2-40B4-BE49-F238E27FC236}">
                <a16:creationId xmlns:a16="http://schemas.microsoft.com/office/drawing/2014/main" id="{B3959A18-5C79-4906-B4F2-E4AF4D72B23A}"/>
              </a:ext>
            </a:extLst>
          </p:cNvPr>
          <p:cNvSpPr>
            <a:spLocks noChangeArrowheads="1"/>
          </p:cNvSpPr>
          <p:nvPr/>
        </p:nvSpPr>
        <p:spPr bwMode="auto">
          <a:xfrm>
            <a:off x="6339626" y="329144"/>
            <a:ext cx="4152104" cy="124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p>
            <a:pPr algn="ctr" eaLnBrk="0" hangingPunct="0"/>
            <a:r>
              <a:rPr lang="en-US" altLang="en-US" sz="1400" dirty="0">
                <a:solidFill>
                  <a:srgbClr val="003F72"/>
                </a:solidFill>
                <a:latin typeface="Georgia" panose="02040502050405020303" pitchFamily="18" charset="0"/>
                <a:ea typeface="Times New Roman" panose="02020603050405020304" pitchFamily="18" charset="0"/>
                <a:cs typeface="Times New Roman" panose="02020603050405020304" pitchFamily="18" charset="0"/>
              </a:rPr>
              <a:t>2023 VA National and Priority Group 8 Relaxation Income Thresholds</a:t>
            </a:r>
            <a:endParaRPr lang="en-US" altLang="en-US" sz="1400" dirty="0"/>
          </a:p>
          <a:p>
            <a:pPr algn="ctr" eaLnBrk="0" hangingPunct="0"/>
            <a:r>
              <a:rPr lang="en-US" altLang="en-US" sz="1400" dirty="0">
                <a:solidFill>
                  <a:srgbClr val="2E2E2E"/>
                </a:solidFill>
                <a:latin typeface="Arial" panose="020B0604020202020204" pitchFamily="34" charset="0"/>
                <a:ea typeface="Times New Roman" panose="02020603050405020304" pitchFamily="18" charset="0"/>
                <a:cs typeface="Arial" panose="020B0604020202020204" pitchFamily="34" charset="0"/>
              </a:rPr>
              <a:t>Income Thresholds for Cost-Free Health Care, Medications and/or Beneficiary Travel Eligibility</a:t>
            </a:r>
            <a:endParaRPr lang="en-US" altLang="en-US" sz="1400" dirty="0"/>
          </a:p>
          <a:p>
            <a:pPr eaLnBrk="0" hangingPunct="0"/>
            <a:endParaRPr lang="en-US" altLang="en-US" sz="1800" dirty="0">
              <a:latin typeface="Arial" panose="020B0604020202020204" pitchFamily="34" charset="0"/>
            </a:endParaRPr>
          </a:p>
        </p:txBody>
      </p:sp>
      <p:sp>
        <p:nvSpPr>
          <p:cNvPr id="22" name="Rectangle 9">
            <a:extLst>
              <a:ext uri="{FF2B5EF4-FFF2-40B4-BE49-F238E27FC236}">
                <a16:creationId xmlns:a16="http://schemas.microsoft.com/office/drawing/2014/main" id="{67ACB6FC-F3F2-4B82-AE14-7E6724C41358}"/>
              </a:ext>
            </a:extLst>
          </p:cNvPr>
          <p:cNvSpPr>
            <a:spLocks noChangeArrowheads="1"/>
          </p:cNvSpPr>
          <p:nvPr/>
        </p:nvSpPr>
        <p:spPr bwMode="auto">
          <a:xfrm>
            <a:off x="2269240" y="1195680"/>
            <a:ext cx="232236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en-US" altLang="en-US" sz="1300" dirty="0">
                <a:solidFill>
                  <a:srgbClr val="2E2E2E"/>
                </a:solidFill>
                <a:latin typeface="Arial" panose="020B0604020202020204" pitchFamily="34" charset="0"/>
                <a:ea typeface="Times New Roman" panose="02020603050405020304" pitchFamily="18" charset="0"/>
                <a:cs typeface="Arial" panose="020B0604020202020204" pitchFamily="34" charset="0"/>
              </a:rPr>
              <a:t>Based on Income Year 2022</a:t>
            </a:r>
            <a:r>
              <a:rPr lang="en-US" altLang="en-US" sz="1300" dirty="0">
                <a:solidFill>
                  <a:srgbClr val="2E2E2E"/>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421742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7114" y="640080"/>
            <a:ext cx="3944038" cy="5613236"/>
          </a:xfrm>
        </p:spPr>
        <p:txBody>
          <a:bodyPr anchor="ctr">
            <a:normAutofit/>
          </a:bodyPr>
          <a:lstStyle/>
          <a:p>
            <a:r>
              <a:rPr lang="en-US" dirty="0">
                <a:solidFill>
                  <a:srgbClr val="FFFFFF"/>
                </a:solidFill>
              </a:rPr>
              <a:t>Stratton VA Medical Center and CBOCs</a:t>
            </a:r>
          </a:p>
        </p:txBody>
      </p:sp>
      <p:sp>
        <p:nvSpPr>
          <p:cNvPr id="3" name="Content Placeholder 2"/>
          <p:cNvSpPr>
            <a:spLocks noGrp="1"/>
          </p:cNvSpPr>
          <p:nvPr>
            <p:ph idx="1"/>
          </p:nvPr>
        </p:nvSpPr>
        <p:spPr>
          <a:xfrm>
            <a:off x="5048863" y="640083"/>
            <a:ext cx="5379104" cy="3745107"/>
          </a:xfrm>
        </p:spPr>
        <p:txBody>
          <a:bodyPr>
            <a:normAutofit fontScale="92500" lnSpcReduction="10000"/>
          </a:bodyPr>
          <a:lstStyle/>
          <a:p>
            <a:pPr eaLnBrk="1" hangingPunct="1"/>
            <a:r>
              <a:rPr lang="en-US"/>
              <a:t>Stratton VAMC in Albany</a:t>
            </a:r>
          </a:p>
          <a:p>
            <a:pPr eaLnBrk="1" hangingPunct="1"/>
            <a:r>
              <a:rPr lang="en-US"/>
              <a:t>Community Based Outpatient Clinics (CBOCs)         </a:t>
            </a:r>
          </a:p>
          <a:p>
            <a:pPr lvl="1" eaLnBrk="1" hangingPunct="1"/>
            <a:r>
              <a:rPr lang="en-US"/>
              <a:t>Catskill</a:t>
            </a:r>
          </a:p>
          <a:p>
            <a:pPr lvl="1" eaLnBrk="1" hangingPunct="1"/>
            <a:r>
              <a:rPr lang="en-US"/>
              <a:t>Clifton Park</a:t>
            </a:r>
          </a:p>
          <a:p>
            <a:pPr lvl="1" eaLnBrk="1" hangingPunct="1"/>
            <a:r>
              <a:rPr lang="en-US"/>
              <a:t>Fonda</a:t>
            </a:r>
          </a:p>
          <a:p>
            <a:pPr lvl="1" eaLnBrk="1" hangingPunct="1"/>
            <a:r>
              <a:rPr lang="en-US"/>
              <a:t>Glens Falls</a:t>
            </a:r>
          </a:p>
          <a:p>
            <a:pPr lvl="1" eaLnBrk="1" hangingPunct="1"/>
            <a:r>
              <a:rPr lang="en-US"/>
              <a:t>Kingston</a:t>
            </a:r>
          </a:p>
          <a:p>
            <a:pPr lvl="1" eaLnBrk="1" hangingPunct="1"/>
            <a:r>
              <a:rPr lang="en-US"/>
              <a:t>Oneonta</a:t>
            </a:r>
          </a:p>
          <a:p>
            <a:pPr lvl="1" eaLnBrk="1" hangingPunct="1"/>
            <a:r>
              <a:rPr lang="en-US"/>
              <a:t>Plattsburgh</a:t>
            </a:r>
          </a:p>
          <a:p>
            <a:pPr lvl="1" eaLnBrk="1" hangingPunct="1"/>
            <a:r>
              <a:rPr lang="en-US"/>
              <a:t>Saranac Lake</a:t>
            </a:r>
          </a:p>
          <a:p>
            <a:pPr lvl="1" eaLnBrk="1" hangingPunct="1"/>
            <a:r>
              <a:rPr lang="en-US"/>
              <a:t>Schenectady</a:t>
            </a:r>
          </a:p>
          <a:p>
            <a:pPr lvl="1" eaLnBrk="1" hangingPunct="1"/>
            <a:endParaRPr lang="en-US"/>
          </a:p>
          <a:p>
            <a:endParaRPr lang="en-US"/>
          </a:p>
        </p:txBody>
      </p:sp>
      <p:sp>
        <p:nvSpPr>
          <p:cNvPr id="6" name="Slide Number Placeholder 5"/>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smtClean="0"/>
              <a:pPr>
                <a:spcAft>
                  <a:spcPts val="600"/>
                </a:spcAft>
                <a:defRPr/>
              </a:pPr>
              <a:t>11</a:t>
            </a:fld>
            <a:endParaRPr lang="en-US"/>
          </a:p>
        </p:txBody>
      </p:sp>
      <p:pic>
        <p:nvPicPr>
          <p:cNvPr id="1026" name="Picture 2" descr="USA Map for Veterans Affairs">
            <a:extLst>
              <a:ext uri="{FF2B5EF4-FFF2-40B4-BE49-F238E27FC236}">
                <a16:creationId xmlns:a16="http://schemas.microsoft.com/office/drawing/2014/main" id="{775057A7-8F11-478D-932A-173FE042B5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37022" y="4553087"/>
            <a:ext cx="3208794" cy="168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617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3216" y="640080"/>
            <a:ext cx="3385707" cy="5613236"/>
          </a:xfrm>
        </p:spPr>
        <p:txBody>
          <a:bodyPr anchor="ctr">
            <a:normAutofit/>
          </a:bodyPr>
          <a:lstStyle/>
          <a:p>
            <a:r>
              <a:rPr lang="en-US" dirty="0">
                <a:solidFill>
                  <a:srgbClr val="FFFFFF"/>
                </a:solidFill>
              </a:rPr>
              <a:t>Specialty Care</a:t>
            </a:r>
          </a:p>
        </p:txBody>
      </p:sp>
      <p:sp>
        <p:nvSpPr>
          <p:cNvPr id="11" name="Content Placeholder 2">
            <a:extLst>
              <a:ext uri="{FF2B5EF4-FFF2-40B4-BE49-F238E27FC236}">
                <a16:creationId xmlns:a16="http://schemas.microsoft.com/office/drawing/2014/main" id="{B95CB9C7-A139-9A12-3EC6-262E5BEC90F1}"/>
              </a:ext>
            </a:extLst>
          </p:cNvPr>
          <p:cNvSpPr>
            <a:spLocks noGrp="1"/>
          </p:cNvSpPr>
          <p:nvPr>
            <p:ph idx="1"/>
          </p:nvPr>
        </p:nvSpPr>
        <p:spPr>
          <a:xfrm>
            <a:off x="4808984" y="419347"/>
            <a:ext cx="5496121" cy="757944"/>
          </a:xfrm>
        </p:spPr>
        <p:txBody>
          <a:bodyPr>
            <a:normAutofit fontScale="92500"/>
          </a:bodyPr>
          <a:lstStyle/>
          <a:p>
            <a:pPr algn="ctr" eaLnBrk="1" hangingPunct="1">
              <a:spcBef>
                <a:spcPct val="0"/>
              </a:spcBef>
              <a:buFontTx/>
              <a:buNone/>
            </a:pPr>
            <a:r>
              <a:rPr lang="en-US" altLang="en-US" b="1" dirty="0">
                <a:solidFill>
                  <a:srgbClr val="000000"/>
                </a:solidFill>
                <a:cs typeface="Arial" panose="020B0604020202020204" pitchFamily="34" charset="0"/>
              </a:rPr>
              <a:t>Albany VA provides a  wide range of medical and surgical specialty care services including:</a:t>
            </a:r>
          </a:p>
          <a:p>
            <a:pPr lvl="1" eaLnBrk="1" hangingPunct="1"/>
            <a:endParaRPr lang="en-US" dirty="0"/>
          </a:p>
          <a:p>
            <a:endParaRPr lang="en-US" dirty="0"/>
          </a:p>
        </p:txBody>
      </p:sp>
      <p:sp>
        <p:nvSpPr>
          <p:cNvPr id="6" name="Slide Number Placeholder 5"/>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smtClean="0"/>
              <a:pPr>
                <a:spcAft>
                  <a:spcPts val="600"/>
                </a:spcAft>
                <a:defRPr/>
              </a:pPr>
              <a:t>12</a:t>
            </a:fld>
            <a:endParaRPr lang="en-US"/>
          </a:p>
        </p:txBody>
      </p:sp>
      <p:sp>
        <p:nvSpPr>
          <p:cNvPr id="5" name="TextBox 4">
            <a:extLst>
              <a:ext uri="{FF2B5EF4-FFF2-40B4-BE49-F238E27FC236}">
                <a16:creationId xmlns:a16="http://schemas.microsoft.com/office/drawing/2014/main" id="{02638EBB-DBEA-358B-48E5-E4F01DF5947E}"/>
              </a:ext>
            </a:extLst>
          </p:cNvPr>
          <p:cNvSpPr txBox="1"/>
          <p:nvPr/>
        </p:nvSpPr>
        <p:spPr>
          <a:xfrm>
            <a:off x="3584826" y="1507476"/>
            <a:ext cx="4583430" cy="5755422"/>
          </a:xfrm>
          <a:prstGeom prst="rect">
            <a:avLst/>
          </a:prstGeom>
          <a:noFill/>
        </p:spPr>
        <p:txBody>
          <a:bodyPr wrap="square">
            <a:spAutoFit/>
          </a:bodyPr>
          <a:lstStyle/>
          <a:p>
            <a:pPr marL="285750" indent="-285750" algn="ctr">
              <a:buFont typeface="Arial" panose="020B0604020202020204" pitchFamily="34" charset="0"/>
              <a:buChar char="•"/>
            </a:pPr>
            <a:r>
              <a:rPr lang="en-US" altLang="en-US" dirty="0">
                <a:latin typeface="+mn-lt"/>
                <a:cs typeface="Arial" panose="020B0604020202020204" pitchFamily="34" charset="0"/>
              </a:rPr>
              <a:t>Anesthesiology </a:t>
            </a:r>
          </a:p>
          <a:p>
            <a:pPr marL="285750" indent="-285750" algn="ctr">
              <a:buFont typeface="Arial" panose="020B0604020202020204" pitchFamily="34" charset="0"/>
              <a:buChar char="•"/>
            </a:pPr>
            <a:r>
              <a:rPr lang="en-US" altLang="en-US" dirty="0">
                <a:latin typeface="+mn-lt"/>
                <a:cs typeface="Arial" panose="020B0604020202020204" pitchFamily="34" charset="0"/>
              </a:rPr>
              <a:t>Allergy</a:t>
            </a:r>
          </a:p>
          <a:p>
            <a:pPr marL="285750" indent="-285750" algn="ctr">
              <a:buFont typeface="Arial" panose="020B0604020202020204" pitchFamily="34" charset="0"/>
              <a:buChar char="•"/>
            </a:pPr>
            <a:r>
              <a:rPr lang="en-US" altLang="en-US" dirty="0">
                <a:latin typeface="+mn-lt"/>
                <a:cs typeface="Arial" panose="020B0604020202020204" pitchFamily="34" charset="0"/>
              </a:rPr>
              <a:t>Amputee Clinic</a:t>
            </a:r>
          </a:p>
          <a:p>
            <a:pPr marL="285750" indent="-285750" algn="ctr">
              <a:buFont typeface="Arial" panose="020B0604020202020204" pitchFamily="34" charset="0"/>
              <a:buChar char="•"/>
            </a:pPr>
            <a:r>
              <a:rPr lang="en-US" altLang="en-US" dirty="0">
                <a:latin typeface="+mn-lt"/>
                <a:cs typeface="Arial" panose="020B0604020202020204" pitchFamily="34" charset="0"/>
              </a:rPr>
              <a:t>Audiology</a:t>
            </a:r>
          </a:p>
          <a:p>
            <a:pPr marL="285750" indent="-285750" algn="ctr">
              <a:buFont typeface="Arial" panose="020B0604020202020204" pitchFamily="34" charset="0"/>
              <a:buChar char="•"/>
            </a:pPr>
            <a:r>
              <a:rPr lang="en-US" altLang="en-US" dirty="0">
                <a:latin typeface="+mn-lt"/>
                <a:cs typeface="Arial" panose="020B0604020202020204" pitchFamily="34" charset="0"/>
              </a:rPr>
              <a:t>Bariatric surgery                                  </a:t>
            </a:r>
          </a:p>
          <a:p>
            <a:pPr marL="285750" indent="-285750" algn="ctr">
              <a:buFont typeface="Arial" panose="020B0604020202020204" pitchFamily="34" charset="0"/>
              <a:buChar char="•"/>
            </a:pPr>
            <a:r>
              <a:rPr lang="en-US" altLang="en-US" dirty="0">
                <a:latin typeface="+mn-lt"/>
                <a:cs typeface="Arial" panose="020B0604020202020204" pitchFamily="34" charset="0"/>
              </a:rPr>
              <a:t>Cardiology – Vascular</a:t>
            </a:r>
          </a:p>
          <a:p>
            <a:pPr marL="285750" indent="-285750" algn="ctr">
              <a:buFont typeface="Arial" panose="020B0604020202020204" pitchFamily="34" charset="0"/>
              <a:buChar char="•"/>
            </a:pPr>
            <a:r>
              <a:rPr lang="en-US" altLang="en-US" dirty="0">
                <a:latin typeface="+mn-lt"/>
                <a:cs typeface="Arial" panose="020B0604020202020204" pitchFamily="34" charset="0"/>
              </a:rPr>
              <a:t>Chaplaincy</a:t>
            </a:r>
          </a:p>
          <a:p>
            <a:pPr marL="285750" indent="-285750" algn="ctr">
              <a:buFont typeface="Arial" panose="020B0604020202020204" pitchFamily="34" charset="0"/>
              <a:buChar char="•"/>
            </a:pPr>
            <a:r>
              <a:rPr lang="en-US" altLang="en-US" dirty="0">
                <a:latin typeface="+mn-lt"/>
                <a:cs typeface="Arial" panose="020B0604020202020204" pitchFamily="34" charset="0"/>
              </a:rPr>
              <a:t>Critical Care Specialty </a:t>
            </a:r>
          </a:p>
          <a:p>
            <a:pPr marL="285750" indent="-285750" algn="ctr">
              <a:buFont typeface="Arial" panose="020B0604020202020204" pitchFamily="34" charset="0"/>
              <a:buChar char="•"/>
            </a:pPr>
            <a:r>
              <a:rPr lang="en-US" altLang="en-US" dirty="0">
                <a:latin typeface="+mn-lt"/>
                <a:cs typeface="Arial" panose="020B0604020202020204" pitchFamily="34" charset="0"/>
              </a:rPr>
              <a:t>Dermatology </a:t>
            </a:r>
          </a:p>
          <a:p>
            <a:pPr marL="285750" indent="-285750" algn="ctr">
              <a:buFont typeface="Arial" panose="020B0604020202020204" pitchFamily="34" charset="0"/>
              <a:buChar char="•"/>
            </a:pPr>
            <a:r>
              <a:rPr lang="en-US" altLang="en-US" dirty="0">
                <a:latin typeface="+mn-lt"/>
                <a:cs typeface="Arial" panose="020B0604020202020204" pitchFamily="34" charset="0"/>
              </a:rPr>
              <a:t>Diabetes and Endocrinology</a:t>
            </a:r>
          </a:p>
          <a:p>
            <a:pPr marL="285750" indent="-285750" algn="ctr">
              <a:buFont typeface="Arial" panose="020B0604020202020204" pitchFamily="34" charset="0"/>
              <a:buChar char="•"/>
            </a:pPr>
            <a:r>
              <a:rPr lang="en-US" altLang="en-US" dirty="0">
                <a:latin typeface="+mn-lt"/>
                <a:cs typeface="Arial" panose="020B0604020202020204" pitchFamily="34" charset="0"/>
              </a:rPr>
              <a:t>Dialysis</a:t>
            </a:r>
          </a:p>
          <a:p>
            <a:pPr marL="285750" indent="-285750" algn="ctr">
              <a:buFont typeface="Arial" panose="020B0604020202020204" pitchFamily="34" charset="0"/>
              <a:buChar char="•"/>
            </a:pPr>
            <a:r>
              <a:rPr lang="en-US" altLang="en-US" dirty="0">
                <a:latin typeface="+mn-lt"/>
                <a:cs typeface="Arial" panose="020B0604020202020204" pitchFamily="34" charset="0"/>
              </a:rPr>
              <a:t>EMG EEG</a:t>
            </a:r>
          </a:p>
          <a:p>
            <a:pPr marL="285750" indent="-285750" algn="ctr">
              <a:buFont typeface="Arial" panose="020B0604020202020204" pitchFamily="34" charset="0"/>
              <a:buChar char="•"/>
            </a:pPr>
            <a:r>
              <a:rPr lang="en-US" altLang="en-US" dirty="0">
                <a:latin typeface="+mn-lt"/>
                <a:cs typeface="Arial" panose="020B0604020202020204" pitchFamily="34" charset="0"/>
              </a:rPr>
              <a:t>ENT</a:t>
            </a:r>
          </a:p>
          <a:p>
            <a:pPr marL="285750" indent="-285750" algn="ctr">
              <a:buFont typeface="Arial" panose="020B0604020202020204" pitchFamily="34" charset="0"/>
              <a:buChar char="•"/>
            </a:pPr>
            <a:r>
              <a:rPr lang="en-US" altLang="en-US" dirty="0">
                <a:latin typeface="+mn-lt"/>
                <a:cs typeface="Arial" panose="020B0604020202020204" pitchFamily="34" charset="0"/>
              </a:rPr>
              <a:t>Gastroenterology  </a:t>
            </a:r>
          </a:p>
          <a:p>
            <a:pPr marL="285750" indent="-285750" algn="ctr">
              <a:buFont typeface="Arial" panose="020B0604020202020204" pitchFamily="34" charset="0"/>
              <a:buChar char="•"/>
            </a:pPr>
            <a:r>
              <a:rPr lang="en-US" altLang="en-US" dirty="0">
                <a:latin typeface="+mn-lt"/>
                <a:cs typeface="Arial" panose="020B0604020202020204" pitchFamily="34" charset="0"/>
              </a:rPr>
              <a:t>Geriatrics &amp; Palliative Care </a:t>
            </a:r>
          </a:p>
          <a:p>
            <a:pPr marL="285750" indent="-285750" algn="ctr">
              <a:buFont typeface="Arial" panose="020B0604020202020204" pitchFamily="34" charset="0"/>
              <a:buChar char="•"/>
            </a:pPr>
            <a:r>
              <a:rPr lang="en-US" altLang="en-US" dirty="0">
                <a:latin typeface="+mn-lt"/>
                <a:cs typeface="Arial" panose="020B0604020202020204" pitchFamily="34" charset="0"/>
              </a:rPr>
              <a:t>Gynecology Care </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Infectious Disease </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Nephrology </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Neurology</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Hematology/Oncology</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Occupational Therapy</a:t>
            </a:r>
          </a:p>
          <a:p>
            <a:pPr eaLnBrk="1" hangingPunct="1"/>
            <a:endParaRPr lang="en-US" altLang="en-US" dirty="0">
              <a:solidFill>
                <a:srgbClr val="000000"/>
              </a:solidFill>
              <a:latin typeface="+mn-lt"/>
              <a:cs typeface="Arial" panose="020B0604020202020204" pitchFamily="34" charset="0"/>
            </a:endParaRPr>
          </a:p>
          <a:p>
            <a:pPr eaLnBrk="1" hangingPunct="1"/>
            <a:endParaRPr lang="en-US" dirty="0"/>
          </a:p>
        </p:txBody>
      </p:sp>
      <p:sp>
        <p:nvSpPr>
          <p:cNvPr id="8" name="TextBox 7">
            <a:extLst>
              <a:ext uri="{FF2B5EF4-FFF2-40B4-BE49-F238E27FC236}">
                <a16:creationId xmlns:a16="http://schemas.microsoft.com/office/drawing/2014/main" id="{13A2EA99-73E6-AD4C-7B0E-8C75432FF31F}"/>
              </a:ext>
            </a:extLst>
          </p:cNvPr>
          <p:cNvSpPr txBox="1"/>
          <p:nvPr/>
        </p:nvSpPr>
        <p:spPr>
          <a:xfrm>
            <a:off x="7201266" y="1482048"/>
            <a:ext cx="3385708" cy="5262979"/>
          </a:xfrm>
          <a:prstGeom prst="rect">
            <a:avLst/>
          </a:prstGeom>
          <a:noFill/>
        </p:spPr>
        <p:txBody>
          <a:bodyPr wrap="square">
            <a:spAutoFit/>
          </a:bodyPr>
          <a:lstStyle/>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Optometry &amp; Ophthalmology, Low Vision  </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Orthopedic Surgery </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Orthotic and Prosthetic (Amputee Care &amp; Custom Orthotics) </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Pacemaker</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Pain Management</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Podiatry</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Pulmonary</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Radiation Therapy</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Radiology</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Rheumatology</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Robotic-Assisted Surgery </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Spinal Cord Injury</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Sleep Medicine</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Speech Pathology</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Transplant Surgery (Heart, Lung, Liver, etc.) </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Urology </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Vascular Surgery </a:t>
            </a:r>
          </a:p>
          <a:p>
            <a:pPr marL="285750" indent="-285750" algn="ctr">
              <a:buFont typeface="Arial" panose="020B0604020202020204" pitchFamily="34" charset="0"/>
              <a:buChar char="•"/>
            </a:pPr>
            <a:r>
              <a:rPr lang="en-US" altLang="en-US" dirty="0">
                <a:solidFill>
                  <a:srgbClr val="000000"/>
                </a:solidFill>
                <a:latin typeface="+mn-lt"/>
                <a:cs typeface="Arial" panose="020B0604020202020204" pitchFamily="34" charset="0"/>
              </a:rPr>
              <a:t>Wound Care</a:t>
            </a:r>
          </a:p>
        </p:txBody>
      </p:sp>
    </p:spTree>
    <p:extLst>
      <p:ext uri="{BB962C8B-B14F-4D97-AF65-F5344CB8AC3E}">
        <p14:creationId xmlns:p14="http://schemas.microsoft.com/office/powerpoint/2010/main" val="285955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860" y="640080"/>
            <a:ext cx="4285562" cy="5613236"/>
          </a:xfrm>
        </p:spPr>
        <p:txBody>
          <a:bodyPr anchor="ctr">
            <a:normAutofit/>
          </a:bodyPr>
          <a:lstStyle/>
          <a:p>
            <a:r>
              <a:rPr lang="en-US" dirty="0">
                <a:solidFill>
                  <a:srgbClr val="FFFFFF"/>
                </a:solidFill>
              </a:rPr>
              <a:t>Albany Stratton VAMC Women’s Health</a:t>
            </a:r>
          </a:p>
        </p:txBody>
      </p:sp>
      <p:sp>
        <p:nvSpPr>
          <p:cNvPr id="3" name="Content Placeholder 2"/>
          <p:cNvSpPr>
            <a:spLocks noGrp="1"/>
          </p:cNvSpPr>
          <p:nvPr>
            <p:ph idx="1"/>
          </p:nvPr>
        </p:nvSpPr>
        <p:spPr>
          <a:xfrm>
            <a:off x="4561449" y="640083"/>
            <a:ext cx="5866518" cy="4218683"/>
          </a:xfrm>
        </p:spPr>
        <p:txBody>
          <a:bodyPr>
            <a:normAutofit/>
          </a:bodyPr>
          <a:lstStyle/>
          <a:p>
            <a:pPr marL="0" indent="0" algn="ctr">
              <a:buNone/>
            </a:pPr>
            <a:endParaRPr lang="en-US" sz="1400" b="1" dirty="0"/>
          </a:p>
          <a:p>
            <a:pPr marL="0" indent="0" algn="ctr">
              <a:buNone/>
            </a:pPr>
            <a:r>
              <a:rPr lang="en-US" sz="1400" dirty="0"/>
              <a:t>Women Veterans Health Care- Albany VAMC</a:t>
            </a:r>
          </a:p>
          <a:p>
            <a:pPr algn="ctr"/>
            <a:r>
              <a:rPr lang="en-US" sz="1400" dirty="0"/>
              <a:t>Women only Primary Care clinic – 8D Women’s Wellness Center</a:t>
            </a:r>
          </a:p>
          <a:p>
            <a:pPr algn="ctr"/>
            <a:r>
              <a:rPr lang="en-US" sz="1400" dirty="0"/>
              <a:t>Full time Gynecologist on-site</a:t>
            </a:r>
          </a:p>
          <a:p>
            <a:pPr algn="ctr"/>
            <a:r>
              <a:rPr lang="en-US" sz="1400" dirty="0"/>
              <a:t>Maternity Care is covered through Community Care</a:t>
            </a:r>
          </a:p>
          <a:p>
            <a:pPr lvl="1" algn="ctr"/>
            <a:r>
              <a:rPr lang="en-US" sz="1400" dirty="0"/>
              <a:t>Includes prenatal care, delivery of baby and up to six weeks postpartum. Visits with local OB or Certified Nurse Midwife.</a:t>
            </a:r>
          </a:p>
          <a:p>
            <a:pPr lvl="1" algn="ctr"/>
            <a:r>
              <a:rPr lang="en-US" sz="1400" dirty="0"/>
              <a:t>Newborn Coverage for 7 days following birth</a:t>
            </a:r>
          </a:p>
          <a:p>
            <a:pPr lvl="1" algn="ctr"/>
            <a:endParaRPr lang="en-US" sz="1400" dirty="0"/>
          </a:p>
          <a:p>
            <a:pPr marL="457200" lvl="1" indent="0" algn="ctr">
              <a:buNone/>
            </a:pPr>
            <a:r>
              <a:rPr lang="en-US" sz="1400" dirty="0"/>
              <a:t>Call 518-626-5911 or 518-626-5968 to schedule an appointment</a:t>
            </a:r>
          </a:p>
          <a:p>
            <a:pPr marL="457200" lvl="1" indent="0" algn="ctr">
              <a:buNone/>
            </a:pPr>
            <a:r>
              <a:rPr lang="en-US" sz="1400" dirty="0"/>
              <a:t>Women Veterans Call Center: 1-855-829-6636</a:t>
            </a:r>
          </a:p>
          <a:p>
            <a:pPr marL="457200" lvl="1" indent="0" algn="ctr">
              <a:buNone/>
            </a:pPr>
            <a:r>
              <a:rPr lang="en-US" sz="1400" dirty="0"/>
              <a:t>Women’s Health Program Manager: Emily DiSalvo 518-626-5519</a:t>
            </a:r>
          </a:p>
          <a:p>
            <a:pPr marL="457200" lvl="1" indent="0">
              <a:buNone/>
            </a:pPr>
            <a:endParaRPr lang="en-US" sz="1400" b="1" dirty="0">
              <a:latin typeface="Arial Black" panose="020B0A04020102020204" pitchFamily="34" charset="0"/>
            </a:endParaRPr>
          </a:p>
        </p:txBody>
      </p:sp>
      <p:pic>
        <p:nvPicPr>
          <p:cNvPr id="1026" name="Picture 2" descr="T:\Womens-Health-Program\WVH_Logo_Print_jpg.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54870" y="4858766"/>
            <a:ext cx="5373098" cy="107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86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6096" y="643467"/>
            <a:ext cx="3852217" cy="5571066"/>
          </a:xfrm>
        </p:spPr>
        <p:txBody>
          <a:bodyPr>
            <a:normAutofit/>
          </a:bodyPr>
          <a:lstStyle/>
          <a:p>
            <a:r>
              <a:rPr lang="en-US" sz="3400" dirty="0">
                <a:solidFill>
                  <a:srgbClr val="FFFFFF"/>
                </a:solidFill>
              </a:rPr>
              <a:t>Comprehensive </a:t>
            </a:r>
            <a:r>
              <a:rPr lang="en-US" sz="3400" dirty="0">
                <a:solidFill>
                  <a:srgbClr val="FFFF00"/>
                </a:solidFill>
              </a:rPr>
              <a:t>Mental </a:t>
            </a:r>
            <a:r>
              <a:rPr lang="en-US" sz="3400" dirty="0">
                <a:solidFill>
                  <a:srgbClr val="FFFFFF"/>
                </a:solidFill>
              </a:rPr>
              <a:t>Health Care</a:t>
            </a:r>
          </a:p>
        </p:txBody>
      </p:sp>
      <p:graphicFrame>
        <p:nvGraphicFramePr>
          <p:cNvPr id="19" name="Content Placeholder 2">
            <a:extLst>
              <a:ext uri="{FF2B5EF4-FFF2-40B4-BE49-F238E27FC236}">
                <a16:creationId xmlns:a16="http://schemas.microsoft.com/office/drawing/2014/main" id="{A8741F3D-8528-1E73-5625-D103F2BD5036}"/>
              </a:ext>
            </a:extLst>
          </p:cNvPr>
          <p:cNvGraphicFramePr>
            <a:graphicFrameLocks noGrp="1"/>
          </p:cNvGraphicFramePr>
          <p:nvPr>
            <p:ph idx="1"/>
            <p:extLst>
              <p:ext uri="{D42A27DB-BD31-4B8C-83A1-F6EECF244321}">
                <p14:modId xmlns:p14="http://schemas.microsoft.com/office/powerpoint/2010/main" val="917699918"/>
              </p:ext>
            </p:extLst>
          </p:nvPr>
        </p:nvGraphicFramePr>
        <p:xfrm>
          <a:off x="5726909"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smtClean="0"/>
              <a:pPr>
                <a:spcAft>
                  <a:spcPts val="600"/>
                </a:spcAft>
                <a:defRPr/>
              </a:pPr>
              <a:t>14</a:t>
            </a:fld>
            <a:endParaRPr lang="en-US"/>
          </a:p>
        </p:txBody>
      </p:sp>
    </p:spTree>
    <p:extLst>
      <p:ext uri="{BB962C8B-B14F-4D97-AF65-F5344CB8AC3E}">
        <p14:creationId xmlns:p14="http://schemas.microsoft.com/office/powerpoint/2010/main" val="140961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282" y="643467"/>
            <a:ext cx="3731031" cy="5571066"/>
          </a:xfrm>
        </p:spPr>
        <p:txBody>
          <a:bodyPr>
            <a:normAutofit/>
          </a:bodyPr>
          <a:lstStyle/>
          <a:p>
            <a:r>
              <a:rPr lang="en-US" sz="3400" dirty="0">
                <a:solidFill>
                  <a:srgbClr val="FFFFFF"/>
                </a:solidFill>
              </a:rPr>
              <a:t>Comprehensive </a:t>
            </a:r>
            <a:r>
              <a:rPr lang="en-US" sz="3400" dirty="0">
                <a:solidFill>
                  <a:srgbClr val="00B050"/>
                </a:solidFill>
              </a:rPr>
              <a:t>MEDICAL </a:t>
            </a:r>
            <a:r>
              <a:rPr lang="en-US" sz="3400" dirty="0">
                <a:solidFill>
                  <a:srgbClr val="FFFFFF"/>
                </a:solidFill>
              </a:rPr>
              <a:t>Health Care</a:t>
            </a:r>
          </a:p>
        </p:txBody>
      </p:sp>
      <p:graphicFrame>
        <p:nvGraphicFramePr>
          <p:cNvPr id="19" name="Content Placeholder 2">
            <a:extLst>
              <a:ext uri="{FF2B5EF4-FFF2-40B4-BE49-F238E27FC236}">
                <a16:creationId xmlns:a16="http://schemas.microsoft.com/office/drawing/2014/main" id="{A8741F3D-8528-1E73-5625-D103F2BD5036}"/>
              </a:ext>
            </a:extLst>
          </p:cNvPr>
          <p:cNvGraphicFramePr>
            <a:graphicFrameLocks noGrp="1"/>
          </p:cNvGraphicFramePr>
          <p:nvPr>
            <p:ph idx="1"/>
            <p:extLst>
              <p:ext uri="{D42A27DB-BD31-4B8C-83A1-F6EECF244321}">
                <p14:modId xmlns:p14="http://schemas.microsoft.com/office/powerpoint/2010/main" val="1395539132"/>
              </p:ext>
            </p:extLst>
          </p:nvPr>
        </p:nvGraphicFramePr>
        <p:xfrm>
          <a:off x="5726909"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smtClean="0"/>
              <a:pPr>
                <a:spcAft>
                  <a:spcPts val="600"/>
                </a:spcAft>
                <a:defRPr/>
              </a:pPr>
              <a:t>15</a:t>
            </a:fld>
            <a:endParaRPr lang="en-US"/>
          </a:p>
        </p:txBody>
      </p:sp>
    </p:spTree>
    <p:extLst>
      <p:ext uri="{BB962C8B-B14F-4D97-AF65-F5344CB8AC3E}">
        <p14:creationId xmlns:p14="http://schemas.microsoft.com/office/powerpoint/2010/main" val="349649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2E153B42-327D-4013-A5E4-556A84393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9" name="Group 7178">
            <a:extLst>
              <a:ext uri="{FF2B5EF4-FFF2-40B4-BE49-F238E27FC236}">
                <a16:creationId xmlns:a16="http://schemas.microsoft.com/office/drawing/2014/main" id="{DD5A2778-F333-41D1-8E37-0A65FA049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180" name="Freeform 5">
              <a:extLst>
                <a:ext uri="{FF2B5EF4-FFF2-40B4-BE49-F238E27FC236}">
                  <a16:creationId xmlns:a16="http://schemas.microsoft.com/office/drawing/2014/main" id="{8D226896-3F0B-42BA-A1CC-B94E07F880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1" name="Freeform 6">
              <a:extLst>
                <a:ext uri="{FF2B5EF4-FFF2-40B4-BE49-F238E27FC236}">
                  <a16:creationId xmlns:a16="http://schemas.microsoft.com/office/drawing/2014/main" id="{D0D34D98-CDBF-418D-998F-882CDF2DE9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2" name="Freeform 7">
              <a:extLst>
                <a:ext uri="{FF2B5EF4-FFF2-40B4-BE49-F238E27FC236}">
                  <a16:creationId xmlns:a16="http://schemas.microsoft.com/office/drawing/2014/main" id="{CD6CC821-3FD6-42DE-B2F5-8EB7714892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3" name="Freeform 8">
              <a:extLst>
                <a:ext uri="{FF2B5EF4-FFF2-40B4-BE49-F238E27FC236}">
                  <a16:creationId xmlns:a16="http://schemas.microsoft.com/office/drawing/2014/main" id="{4115571A-60A3-4D26-A7AF-D0D743F3A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4" name="Freeform 9">
              <a:extLst>
                <a:ext uri="{FF2B5EF4-FFF2-40B4-BE49-F238E27FC236}">
                  <a16:creationId xmlns:a16="http://schemas.microsoft.com/office/drawing/2014/main" id="{92C1A274-D6FA-46E1-A9ED-38E1BED566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5" name="Freeform 10">
              <a:extLst>
                <a:ext uri="{FF2B5EF4-FFF2-40B4-BE49-F238E27FC236}">
                  <a16:creationId xmlns:a16="http://schemas.microsoft.com/office/drawing/2014/main" id="{55582E7E-A9FC-441F-9FC9-E5D096870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6" name="Freeform 11">
              <a:extLst>
                <a:ext uri="{FF2B5EF4-FFF2-40B4-BE49-F238E27FC236}">
                  <a16:creationId xmlns:a16="http://schemas.microsoft.com/office/drawing/2014/main" id="{5C75C446-3C74-421C-AD92-EE835A737D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7" name="Freeform 12">
              <a:extLst>
                <a:ext uri="{FF2B5EF4-FFF2-40B4-BE49-F238E27FC236}">
                  <a16:creationId xmlns:a16="http://schemas.microsoft.com/office/drawing/2014/main" id="{E4467640-2279-4575-A252-85F23D568D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8" name="Freeform 13">
              <a:extLst>
                <a:ext uri="{FF2B5EF4-FFF2-40B4-BE49-F238E27FC236}">
                  <a16:creationId xmlns:a16="http://schemas.microsoft.com/office/drawing/2014/main" id="{3411FAC5-99F4-4743-BBC5-E535B793A1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9" name="Freeform 14">
              <a:extLst>
                <a:ext uri="{FF2B5EF4-FFF2-40B4-BE49-F238E27FC236}">
                  <a16:creationId xmlns:a16="http://schemas.microsoft.com/office/drawing/2014/main" id="{1B9C4EBE-CBD7-4F0C-8264-BE2F0F3AC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0" name="Freeform 15">
              <a:extLst>
                <a:ext uri="{FF2B5EF4-FFF2-40B4-BE49-F238E27FC236}">
                  <a16:creationId xmlns:a16="http://schemas.microsoft.com/office/drawing/2014/main" id="{50B1286E-17C0-4343-8462-0313167E6D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1" name="Freeform 16">
              <a:extLst>
                <a:ext uri="{FF2B5EF4-FFF2-40B4-BE49-F238E27FC236}">
                  <a16:creationId xmlns:a16="http://schemas.microsoft.com/office/drawing/2014/main" id="{DABB4B8B-163C-449D-974F-A5CAFE1BD7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2" name="Freeform 17">
              <a:extLst>
                <a:ext uri="{FF2B5EF4-FFF2-40B4-BE49-F238E27FC236}">
                  <a16:creationId xmlns:a16="http://schemas.microsoft.com/office/drawing/2014/main" id="{B7989A3E-9959-4A5E-9B7A-7EA09CC6D7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3" name="Freeform 18">
              <a:extLst>
                <a:ext uri="{FF2B5EF4-FFF2-40B4-BE49-F238E27FC236}">
                  <a16:creationId xmlns:a16="http://schemas.microsoft.com/office/drawing/2014/main" id="{9C839056-7631-4158-89C0-DE6503165D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4" name="Freeform 19">
              <a:extLst>
                <a:ext uri="{FF2B5EF4-FFF2-40B4-BE49-F238E27FC236}">
                  <a16:creationId xmlns:a16="http://schemas.microsoft.com/office/drawing/2014/main" id="{F965BB27-7956-4F24-8087-E1616300A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5" name="Freeform 20">
              <a:extLst>
                <a:ext uri="{FF2B5EF4-FFF2-40B4-BE49-F238E27FC236}">
                  <a16:creationId xmlns:a16="http://schemas.microsoft.com/office/drawing/2014/main" id="{217619D4-996C-47C2-9DDD-BAFD56D202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6" name="Freeform 21">
              <a:extLst>
                <a:ext uri="{FF2B5EF4-FFF2-40B4-BE49-F238E27FC236}">
                  <a16:creationId xmlns:a16="http://schemas.microsoft.com/office/drawing/2014/main" id="{FFF774D3-2895-4399-A78C-A08A7BB747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7" name="Freeform 22">
              <a:extLst>
                <a:ext uri="{FF2B5EF4-FFF2-40B4-BE49-F238E27FC236}">
                  <a16:creationId xmlns:a16="http://schemas.microsoft.com/office/drawing/2014/main" id="{F7C51815-3DE7-4828-A762-680C975FF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8" name="Freeform 23">
              <a:extLst>
                <a:ext uri="{FF2B5EF4-FFF2-40B4-BE49-F238E27FC236}">
                  <a16:creationId xmlns:a16="http://schemas.microsoft.com/office/drawing/2014/main" id="{47EC6F5E-DF92-4729-8F2E-7B23B2B675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9" name="Freeform 24">
              <a:extLst>
                <a:ext uri="{FF2B5EF4-FFF2-40B4-BE49-F238E27FC236}">
                  <a16:creationId xmlns:a16="http://schemas.microsoft.com/office/drawing/2014/main" id="{9DFE29AE-E735-4532-BFB5-FC8983139E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0" name="Freeform 25">
              <a:extLst>
                <a:ext uri="{FF2B5EF4-FFF2-40B4-BE49-F238E27FC236}">
                  <a16:creationId xmlns:a16="http://schemas.microsoft.com/office/drawing/2014/main" id="{7D193FA0-2275-4E6C-98CE-F7F7E037F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202" name="Group 7201">
            <a:extLst>
              <a:ext uri="{FF2B5EF4-FFF2-40B4-BE49-F238E27FC236}">
                <a16:creationId xmlns:a16="http://schemas.microsoft.com/office/drawing/2014/main" id="{40D304DB-5EAC-45CB-A1A9-F6CC57B95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7203" name="Rectangle 7202">
              <a:extLst>
                <a:ext uri="{FF2B5EF4-FFF2-40B4-BE49-F238E27FC236}">
                  <a16:creationId xmlns:a16="http://schemas.microsoft.com/office/drawing/2014/main" id="{4FB465B3-B981-411E-9EA9-38D6E8AC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4" name="Isosceles Triangle 22">
              <a:extLst>
                <a:ext uri="{FF2B5EF4-FFF2-40B4-BE49-F238E27FC236}">
                  <a16:creationId xmlns:a16="http://schemas.microsoft.com/office/drawing/2014/main" id="{F687E205-E2BF-4534-882B-0CA721D9F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5" name="Rectangle 7204">
              <a:extLst>
                <a:ext uri="{FF2B5EF4-FFF2-40B4-BE49-F238E27FC236}">
                  <a16:creationId xmlns:a16="http://schemas.microsoft.com/office/drawing/2014/main" id="{0C016391-F9EF-4459-8959-59C9EEC6E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88631" y="2358391"/>
            <a:ext cx="3498979" cy="2453676"/>
          </a:xfrm>
        </p:spPr>
        <p:txBody>
          <a:bodyPr>
            <a:normAutofit/>
          </a:bodyPr>
          <a:lstStyle/>
          <a:p>
            <a:r>
              <a:rPr lang="en-US" dirty="0"/>
              <a:t>Patient Aligned Care Team (PACT) Model</a:t>
            </a:r>
          </a:p>
        </p:txBody>
      </p:sp>
      <p:sp>
        <p:nvSpPr>
          <p:cNvPr id="4" name="Rectangle 6"/>
          <p:cNvSpPr>
            <a:spLocks noGrp="1" noChangeArrowheads="1"/>
          </p:cNvSpPr>
          <p:nvPr>
            <p:ph type="sldNum" sz="quarter" idx="12"/>
          </p:nvPr>
        </p:nvSpPr>
        <p:spPr>
          <a:xfrm>
            <a:off x="10469880" y="320040"/>
            <a:ext cx="914400" cy="320040"/>
          </a:xfrm>
        </p:spPr>
        <p:txBody>
          <a:bodyPr>
            <a:normAutofit/>
          </a:bodyPr>
          <a:lstStyle/>
          <a:p>
            <a:pPr>
              <a:spcAft>
                <a:spcPts val="600"/>
              </a:spcAft>
              <a:defRPr/>
            </a:pPr>
            <a:fld id="{C1B5EB3B-09C8-48A3-8839-96FC46DB5B9D}" type="slidenum">
              <a:rPr lang="en-US"/>
              <a:pPr>
                <a:spcAft>
                  <a:spcPts val="600"/>
                </a:spcAft>
                <a:defRPr/>
              </a:pPr>
              <a:t>16</a:t>
            </a:fld>
            <a:endParaRPr lang="en-US"/>
          </a:p>
        </p:txBody>
      </p:sp>
      <p:sp useBgFill="1">
        <p:nvSpPr>
          <p:cNvPr id="7207" name="Rectangle 7206">
            <a:extLst>
              <a:ext uri="{FF2B5EF4-FFF2-40B4-BE49-F238E27FC236}">
                <a16:creationId xmlns:a16="http://schemas.microsoft.com/office/drawing/2014/main" id="{3F4DA937-0AE5-4DAD-B8E5-A2FC856FF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4014" y="803186"/>
            <a:ext cx="6270266" cy="237998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172" name="Picture 3" descr="PCMH team v3"/>
          <p:cNvPicPr>
            <a:picLocks noChangeAspect="1" noChangeArrowheads="1"/>
          </p:cNvPicPr>
          <p:nvPr/>
        </p:nvPicPr>
        <p:blipFill>
          <a:blip r:embed="rId3" cstate="print"/>
          <a:stretch>
            <a:fillRect/>
          </a:stretch>
        </p:blipFill>
        <p:spPr bwMode="auto">
          <a:xfrm>
            <a:off x="4731006" y="782254"/>
            <a:ext cx="6711104" cy="5033328"/>
          </a:xfrm>
          <a:prstGeom prst="rect">
            <a:avLst/>
          </a:prstGeom>
          <a:noFill/>
          <a:ln w="9525">
            <a:noFill/>
          </a:ln>
        </p:spPr>
      </p:pic>
      <p:sp>
        <p:nvSpPr>
          <p:cNvPr id="7171" name="Rectangle 6"/>
          <p:cNvSpPr txBox="1">
            <a:spLocks noGrp="1" noChangeArrowheads="1"/>
          </p:cNvSpPr>
          <p:nvPr/>
        </p:nvSpPr>
        <p:spPr bwMode="auto">
          <a:xfrm>
            <a:off x="5118447" y="3672402"/>
            <a:ext cx="6281873" cy="2379405"/>
          </a:xfrm>
          <a:prstGeom prst="rect">
            <a:avLst/>
          </a:prstGeom>
        </p:spPr>
        <p:txBody>
          <a:bodyPr>
            <a:normAutofit/>
          </a:bodyPr>
          <a:lstStyle/>
          <a:p>
            <a:pPr>
              <a:spcAft>
                <a:spcPts val="600"/>
              </a:spcAft>
            </a:pPr>
            <a:fld id="{36CA1772-A03E-45E6-AF13-3FB9D165A94A}" type="slidenum">
              <a:rPr lang="en-US"/>
              <a:pPr>
                <a:spcAft>
                  <a:spcPts val="600"/>
                </a:spcAft>
              </a:pPr>
              <a:t>16</a:t>
            </a:fld>
            <a:endParaRPr lang="en-US"/>
          </a:p>
        </p:txBody>
      </p:sp>
    </p:spTree>
    <p:extLst>
      <p:ext uri="{BB962C8B-B14F-4D97-AF65-F5344CB8AC3E}">
        <p14:creationId xmlns:p14="http://schemas.microsoft.com/office/powerpoint/2010/main" val="97625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pPr>
              <a:defRPr/>
            </a:pPr>
            <a:r>
              <a:rPr lang="en-US"/>
              <a:t>New Era of Services</a:t>
            </a:r>
            <a:endParaRPr lang="en-US" dirty="0"/>
          </a:p>
        </p:txBody>
      </p:sp>
      <p:graphicFrame>
        <p:nvGraphicFramePr>
          <p:cNvPr id="5" name="Content Placeholder 2">
            <a:extLst>
              <a:ext uri="{FF2B5EF4-FFF2-40B4-BE49-F238E27FC236}">
                <a16:creationId xmlns:a16="http://schemas.microsoft.com/office/drawing/2014/main" id="{CA039C2B-8DEB-E67B-7DE3-EC271E4E82C1}"/>
              </a:ext>
            </a:extLst>
          </p:cNvPr>
          <p:cNvGraphicFramePr>
            <a:graphicFrameLocks noGrp="1"/>
          </p:cNvGraphicFramePr>
          <p:nvPr>
            <p:ph idx="1"/>
            <p:extLst>
              <p:ext uri="{D42A27DB-BD31-4B8C-83A1-F6EECF244321}">
                <p14:modId xmlns:p14="http://schemas.microsoft.com/office/powerpoint/2010/main" val="1450016434"/>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751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US"/>
              <a:t>Medical Social Work</a:t>
            </a:r>
          </a:p>
        </p:txBody>
      </p:sp>
      <p:sp>
        <p:nvSpPr>
          <p:cNvPr id="6" name="Slide Number Placeholder 5"/>
          <p:cNvSpPr>
            <a:spLocks noGrp="1"/>
          </p:cNvSpPr>
          <p:nvPr>
            <p:ph type="sldNum" sz="quarter" idx="12"/>
          </p:nvPr>
        </p:nvSpPr>
        <p:spPr>
          <a:xfrm>
            <a:off x="10469880" y="320040"/>
            <a:ext cx="914400" cy="320040"/>
          </a:xfrm>
        </p:spPr>
        <p:txBody>
          <a:bodyPr>
            <a:normAutofit/>
          </a:bodyPr>
          <a:lstStyle/>
          <a:p>
            <a:pPr>
              <a:spcAft>
                <a:spcPts val="600"/>
              </a:spcAft>
              <a:defRPr/>
            </a:pPr>
            <a:fld id="{ED7115C7-5BBF-40FE-8D30-C7F871FE8009}" type="slidenum">
              <a:rPr lang="en-US" smtClean="0"/>
              <a:pPr>
                <a:spcAft>
                  <a:spcPts val="600"/>
                </a:spcAft>
                <a:defRPr/>
              </a:pPr>
              <a:t>18</a:t>
            </a:fld>
            <a:endParaRPr lang="en-US"/>
          </a:p>
        </p:txBody>
      </p:sp>
      <p:graphicFrame>
        <p:nvGraphicFramePr>
          <p:cNvPr id="31" name="Content Placeholder 2">
            <a:extLst>
              <a:ext uri="{FF2B5EF4-FFF2-40B4-BE49-F238E27FC236}">
                <a16:creationId xmlns:a16="http://schemas.microsoft.com/office/drawing/2014/main" id="{A9885BB7-54D5-1087-F464-0C02197BA61E}"/>
              </a:ext>
            </a:extLst>
          </p:cNvPr>
          <p:cNvGraphicFramePr>
            <a:graphicFrameLocks noGrp="1"/>
          </p:cNvGraphicFramePr>
          <p:nvPr>
            <p:ph idx="1"/>
            <p:extLst>
              <p:ext uri="{D42A27DB-BD31-4B8C-83A1-F6EECF244321}">
                <p14:modId xmlns:p14="http://schemas.microsoft.com/office/powerpoint/2010/main" val="4241821369"/>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868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US" dirty="0"/>
              <a:t>WHO WE ARE</a:t>
            </a:r>
          </a:p>
        </p:txBody>
      </p:sp>
      <p:sp>
        <p:nvSpPr>
          <p:cNvPr id="6" name="Slide Number Placeholder 5"/>
          <p:cNvSpPr>
            <a:spLocks noGrp="1"/>
          </p:cNvSpPr>
          <p:nvPr>
            <p:ph type="sldNum" sz="quarter" idx="12"/>
          </p:nvPr>
        </p:nvSpPr>
        <p:spPr>
          <a:xfrm>
            <a:off x="10469880" y="320040"/>
            <a:ext cx="914400" cy="320040"/>
          </a:xfrm>
        </p:spPr>
        <p:txBody>
          <a:bodyPr>
            <a:normAutofit/>
          </a:bodyPr>
          <a:lstStyle/>
          <a:p>
            <a:pPr>
              <a:spcAft>
                <a:spcPts val="600"/>
              </a:spcAft>
              <a:defRPr/>
            </a:pPr>
            <a:fld id="{ED7115C7-5BBF-40FE-8D30-C7F871FE8009}" type="slidenum">
              <a:rPr lang="en-US"/>
              <a:pPr>
                <a:spcAft>
                  <a:spcPts val="600"/>
                </a:spcAft>
                <a:defRPr/>
              </a:pPr>
              <a:t>1</a:t>
            </a:fld>
            <a:endParaRPr lang="en-US"/>
          </a:p>
        </p:txBody>
      </p:sp>
      <p:graphicFrame>
        <p:nvGraphicFramePr>
          <p:cNvPr id="18" name="Content Placeholder 2">
            <a:extLst>
              <a:ext uri="{FF2B5EF4-FFF2-40B4-BE49-F238E27FC236}">
                <a16:creationId xmlns:a16="http://schemas.microsoft.com/office/drawing/2014/main" id="{A735500A-405D-CABA-97E1-A3DABE25906B}"/>
              </a:ext>
            </a:extLst>
          </p:cNvPr>
          <p:cNvGraphicFramePr>
            <a:graphicFrameLocks noGrp="1"/>
          </p:cNvGraphicFramePr>
          <p:nvPr>
            <p:ph idx="1"/>
            <p:extLst>
              <p:ext uri="{D42A27DB-BD31-4B8C-83A1-F6EECF244321}">
                <p14:modId xmlns:p14="http://schemas.microsoft.com/office/powerpoint/2010/main" val="4031880288"/>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032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US"/>
              <a:t>Geriatric Services</a:t>
            </a:r>
          </a:p>
        </p:txBody>
      </p:sp>
      <p:sp>
        <p:nvSpPr>
          <p:cNvPr id="6" name="Slide Number Placeholder 5"/>
          <p:cNvSpPr>
            <a:spLocks noGrp="1"/>
          </p:cNvSpPr>
          <p:nvPr>
            <p:ph type="sldNum" sz="quarter" idx="12"/>
          </p:nvPr>
        </p:nvSpPr>
        <p:spPr>
          <a:xfrm>
            <a:off x="10469880" y="320040"/>
            <a:ext cx="914400" cy="320040"/>
          </a:xfrm>
        </p:spPr>
        <p:txBody>
          <a:bodyPr>
            <a:normAutofit/>
          </a:bodyPr>
          <a:lstStyle/>
          <a:p>
            <a:pPr>
              <a:spcAft>
                <a:spcPts val="600"/>
              </a:spcAft>
              <a:defRPr/>
            </a:pPr>
            <a:fld id="{ED7115C7-5BBF-40FE-8D30-C7F871FE8009}" type="slidenum">
              <a:rPr lang="en-US" smtClean="0"/>
              <a:pPr>
                <a:spcAft>
                  <a:spcPts val="600"/>
                </a:spcAft>
                <a:defRPr/>
              </a:pPr>
              <a:t>19</a:t>
            </a:fld>
            <a:endParaRPr lang="en-US"/>
          </a:p>
        </p:txBody>
      </p:sp>
      <p:graphicFrame>
        <p:nvGraphicFramePr>
          <p:cNvPr id="8" name="Content Placeholder 2">
            <a:extLst>
              <a:ext uri="{FF2B5EF4-FFF2-40B4-BE49-F238E27FC236}">
                <a16:creationId xmlns:a16="http://schemas.microsoft.com/office/drawing/2014/main" id="{0F690A5D-C9BA-93CF-304D-88EEF9BF47A1}"/>
              </a:ext>
            </a:extLst>
          </p:cNvPr>
          <p:cNvGraphicFramePr>
            <a:graphicFrameLocks noGrp="1"/>
          </p:cNvGraphicFramePr>
          <p:nvPr>
            <p:ph idx="1"/>
            <p:extLst>
              <p:ext uri="{D42A27DB-BD31-4B8C-83A1-F6EECF244321}">
                <p14:modId xmlns:p14="http://schemas.microsoft.com/office/powerpoint/2010/main" val="2992225923"/>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04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8871" y="804333"/>
            <a:ext cx="3538330" cy="5249334"/>
          </a:xfrm>
        </p:spPr>
        <p:txBody>
          <a:bodyPr>
            <a:normAutofit/>
          </a:bodyPr>
          <a:lstStyle/>
          <a:p>
            <a:pPr algn="r"/>
            <a:r>
              <a:rPr lang="en-US" sz="2800" dirty="0">
                <a:solidFill>
                  <a:srgbClr val="FFFFFF"/>
                </a:solidFill>
              </a:rPr>
              <a:t>Homemaker/Home Health Aide Program</a:t>
            </a:r>
          </a:p>
        </p:txBody>
      </p:sp>
      <p:sp>
        <p:nvSpPr>
          <p:cNvPr id="3" name="Content Placeholder 2"/>
          <p:cNvSpPr>
            <a:spLocks noGrp="1"/>
          </p:cNvSpPr>
          <p:nvPr>
            <p:ph idx="1"/>
          </p:nvPr>
        </p:nvSpPr>
        <p:spPr>
          <a:xfrm>
            <a:off x="5356414" y="804333"/>
            <a:ext cx="4610377" cy="5249334"/>
          </a:xfrm>
        </p:spPr>
        <p:txBody>
          <a:bodyPr anchor="ctr">
            <a:normAutofit fontScale="85000" lnSpcReduction="10000"/>
          </a:bodyPr>
          <a:lstStyle/>
          <a:p>
            <a:pPr indent="-274320" algn="ctr">
              <a:spcAft>
                <a:spcPts val="0"/>
              </a:spcAft>
              <a:buClr>
                <a:srgbClr val="797B7E"/>
              </a:buClr>
              <a:buSzPct val="76000"/>
              <a:buFont typeface="Wingdings 2" pitchFamily="18" charset="2"/>
              <a:buChar char=""/>
            </a:pPr>
            <a:r>
              <a:rPr lang="en-US" kern="1200"/>
              <a:t>Clinical eligibility</a:t>
            </a:r>
          </a:p>
          <a:p>
            <a:pPr indent="-274320" algn="ctr">
              <a:spcAft>
                <a:spcPts val="0"/>
              </a:spcAft>
              <a:buClr>
                <a:srgbClr val="797B7E"/>
              </a:buClr>
              <a:buSzPct val="76000"/>
              <a:buFont typeface="Wingdings 2" pitchFamily="18" charset="2"/>
              <a:buChar char=""/>
            </a:pPr>
            <a:r>
              <a:rPr lang="en-US" kern="1200"/>
              <a:t>Focus of program is to assist Veterans with management of Activities of Daily Living (ADLs).</a:t>
            </a:r>
          </a:p>
          <a:p>
            <a:pPr marL="914400" lvl="2" algn="ctr">
              <a:spcAft>
                <a:spcPts val="0"/>
              </a:spcAft>
              <a:buClr>
                <a:srgbClr val="797B7E"/>
              </a:buClr>
              <a:buSzPct val="76000"/>
              <a:buFont typeface="Wingdings 2" pitchFamily="18" charset="2"/>
              <a:buChar char=""/>
            </a:pPr>
            <a:r>
              <a:rPr lang="en-US" b="1" kern="1200">
                <a:ea typeface="+mn-ea"/>
                <a:cs typeface="+mn-cs"/>
              </a:rPr>
              <a:t>ADLs include: bathing, toileting, grooming, dressing, eating, transferring, and ambulation.</a:t>
            </a:r>
          </a:p>
          <a:p>
            <a:pPr marL="914400" lvl="2" algn="ctr">
              <a:spcAft>
                <a:spcPts val="0"/>
              </a:spcAft>
              <a:buClr>
                <a:srgbClr val="797B7E"/>
              </a:buClr>
              <a:buSzPct val="76000"/>
              <a:buFont typeface="Wingdings 2" pitchFamily="18" charset="2"/>
              <a:buChar char=""/>
            </a:pPr>
            <a:r>
              <a:rPr lang="en-US" b="1" kern="1200">
                <a:ea typeface="+mn-ea"/>
                <a:cs typeface="+mn-cs"/>
              </a:rPr>
              <a:t>IADLs – Instrumental Activities of Daily Living – medication management, financial management, grocery shopping, meal preparation, using a telephone and housework</a:t>
            </a:r>
          </a:p>
          <a:p>
            <a:pPr indent="-274320" algn="ctr">
              <a:spcAft>
                <a:spcPts val="0"/>
              </a:spcAft>
              <a:buClr>
                <a:srgbClr val="797B7E"/>
              </a:buClr>
              <a:buSzPct val="76000"/>
              <a:buFont typeface="Wingdings 2" pitchFamily="18" charset="2"/>
              <a:buChar char=""/>
            </a:pPr>
            <a:r>
              <a:rPr lang="en-US" kern="1200"/>
              <a:t>Need for the program is evaluated on an ongoing basis and it is recommended that Veteran maintains an annual Primary Care visit with VA provider.</a:t>
            </a:r>
          </a:p>
          <a:p>
            <a:pPr indent="-274320" algn="ctr">
              <a:spcAft>
                <a:spcPts val="0"/>
              </a:spcAft>
              <a:buClr>
                <a:srgbClr val="797B7E"/>
              </a:buClr>
              <a:buSzPct val="76000"/>
              <a:buFont typeface="Wingdings 2" pitchFamily="18" charset="2"/>
              <a:buChar char=""/>
            </a:pPr>
            <a:r>
              <a:rPr lang="en-US" kern="1200"/>
              <a:t>VA contracts/has agreements with Licensed Home Care Agencies in the community in order to offer the H/HHA services to Veterans.</a:t>
            </a:r>
          </a:p>
          <a:p>
            <a:endParaRPr lang="en-US" dirty="0"/>
          </a:p>
        </p:txBody>
      </p:sp>
      <p:sp>
        <p:nvSpPr>
          <p:cNvPr id="4" name="Date Placeholder 3"/>
          <p:cNvSpPr>
            <a:spLocks noGrp="1"/>
          </p:cNvSpPr>
          <p:nvPr>
            <p:ph type="dt" sz="half" idx="10"/>
          </p:nvPr>
        </p:nvSpPr>
        <p:spPr>
          <a:xfrm>
            <a:off x="2292096" y="6470704"/>
            <a:ext cx="1615606" cy="274320"/>
          </a:xfrm>
        </p:spPr>
        <p:txBody>
          <a:bodyPr>
            <a:normAutofit/>
          </a:bodyPr>
          <a:lstStyle/>
          <a:p>
            <a:pPr>
              <a:spcAft>
                <a:spcPts val="600"/>
              </a:spcAft>
              <a:defRPr/>
            </a:pPr>
            <a:fld id="{96C91E97-C045-43E8-B12B-948010D93D1B}" type="datetime1">
              <a:rPr lang="en-US" smtClean="0">
                <a:solidFill>
                  <a:srgbClr val="FFFFFF"/>
                </a:solidFill>
              </a:rPr>
              <a:pPr>
                <a:spcAft>
                  <a:spcPts val="600"/>
                </a:spcAft>
                <a:defRPr/>
              </a:pPr>
              <a:t>3/20/2023</a:t>
            </a:fld>
            <a:endParaRPr lang="en-US">
              <a:solidFill>
                <a:srgbClr val="FFFFFF"/>
              </a:solidFill>
            </a:endParaRPr>
          </a:p>
        </p:txBody>
      </p:sp>
      <p:sp>
        <p:nvSpPr>
          <p:cNvPr id="6" name="Slide Number Placeholder 5"/>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smtClean="0"/>
              <a:pPr>
                <a:spcAft>
                  <a:spcPts val="600"/>
                </a:spcAft>
                <a:defRPr/>
              </a:pPr>
              <a:t>20</a:t>
            </a:fld>
            <a:endParaRPr lang="en-US"/>
          </a:p>
        </p:txBody>
      </p:sp>
    </p:spTree>
    <p:extLst>
      <p:ext uri="{BB962C8B-B14F-4D97-AF65-F5344CB8AC3E}">
        <p14:creationId xmlns:p14="http://schemas.microsoft.com/office/powerpoint/2010/main" val="1875563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105" y="804333"/>
            <a:ext cx="3803374" cy="5249334"/>
          </a:xfrm>
        </p:spPr>
        <p:txBody>
          <a:bodyPr>
            <a:normAutofit/>
          </a:bodyPr>
          <a:lstStyle/>
          <a:p>
            <a:pPr algn="r"/>
            <a:r>
              <a:rPr lang="en-US" dirty="0">
                <a:solidFill>
                  <a:srgbClr val="FFFFFF"/>
                </a:solidFill>
              </a:rPr>
              <a:t>Veteran Directed Home and Community Based Services</a:t>
            </a:r>
          </a:p>
        </p:txBody>
      </p:sp>
      <p:sp>
        <p:nvSpPr>
          <p:cNvPr id="3" name="Content Placeholder 2"/>
          <p:cNvSpPr>
            <a:spLocks noGrp="1"/>
          </p:cNvSpPr>
          <p:nvPr>
            <p:ph idx="1"/>
          </p:nvPr>
        </p:nvSpPr>
        <p:spPr>
          <a:xfrm>
            <a:off x="5238751" y="112976"/>
            <a:ext cx="5680710" cy="6858000"/>
          </a:xfrm>
        </p:spPr>
        <p:txBody>
          <a:bodyPr anchor="ctr">
            <a:normAutofit fontScale="92500"/>
          </a:bodyPr>
          <a:lstStyle/>
          <a:p>
            <a:pPr indent="-274320" algn="ctr">
              <a:spcAft>
                <a:spcPts val="0"/>
              </a:spcAft>
              <a:buClr>
                <a:srgbClr val="797B7E"/>
              </a:buClr>
              <a:buSzPct val="76000"/>
              <a:buFont typeface="Wingdings 2" pitchFamily="18" charset="2"/>
              <a:buChar char=""/>
            </a:pPr>
            <a:r>
              <a:rPr lang="en-US" sz="1400"/>
              <a:t>It is a self-directed program to support aging in place and to enable the Veteran avoid institutionalization.</a:t>
            </a:r>
          </a:p>
          <a:p>
            <a:pPr indent="-274320" algn="ctr">
              <a:spcAft>
                <a:spcPts val="0"/>
              </a:spcAft>
              <a:buClr>
                <a:srgbClr val="797B7E"/>
              </a:buClr>
              <a:buSzPct val="76000"/>
              <a:buFont typeface="Wingdings 2" pitchFamily="18" charset="2"/>
              <a:buChar char=""/>
            </a:pPr>
            <a:r>
              <a:rPr lang="en-US" sz="1400"/>
              <a:t>Clinically complex Veterans are initially qualified.  Or if a homecare agency is not secured in 90 days through the VA HHA program</a:t>
            </a:r>
          </a:p>
          <a:p>
            <a:pPr indent="-274320" algn="ctr">
              <a:spcAft>
                <a:spcPts val="0"/>
              </a:spcAft>
              <a:buClr>
                <a:srgbClr val="797B7E"/>
              </a:buClr>
              <a:buSzPct val="76000"/>
              <a:buFont typeface="Wingdings 2" pitchFamily="18" charset="2"/>
              <a:buChar char=""/>
            </a:pPr>
            <a:r>
              <a:rPr lang="en-US" sz="1400"/>
              <a:t>Veterans enrolled in VDHCBS manage their own flexible budgets and decide for themselves what mix of goods and services best meet their needs, as well as hire and supervise their own workers. </a:t>
            </a:r>
          </a:p>
          <a:p>
            <a:pPr indent="-274320" algn="ctr">
              <a:spcAft>
                <a:spcPts val="0"/>
              </a:spcAft>
              <a:buClr>
                <a:srgbClr val="797B7E"/>
              </a:buClr>
              <a:buSzPct val="76000"/>
              <a:buFont typeface="Wingdings 2" pitchFamily="18" charset="2"/>
              <a:buChar char=""/>
            </a:pPr>
            <a:r>
              <a:rPr lang="en-US" sz="1400"/>
              <a:t>The Aging Network provides facilitated assessment and care/service planning, arranges fiscal management services, and provides ongoing options counseling and support to Veterans.</a:t>
            </a:r>
          </a:p>
          <a:p>
            <a:pPr indent="-274320" algn="ctr">
              <a:spcAft>
                <a:spcPts val="0"/>
              </a:spcAft>
              <a:buClr>
                <a:srgbClr val="797B7E"/>
              </a:buClr>
              <a:buSzPct val="76000"/>
              <a:buFont typeface="Wingdings 2" pitchFamily="18" charset="2"/>
              <a:buChar char=""/>
            </a:pPr>
            <a:r>
              <a:rPr lang="en-US" sz="1400"/>
              <a:t>You may also find additional information by following the link below.</a:t>
            </a:r>
          </a:p>
          <a:p>
            <a:pPr marL="68580" indent="0" algn="ctr">
              <a:spcAft>
                <a:spcPts val="0"/>
              </a:spcAft>
              <a:buClr>
                <a:srgbClr val="797B7E"/>
              </a:buClr>
              <a:buSzPct val="76000"/>
              <a:buNone/>
            </a:pPr>
            <a:r>
              <a:rPr lang="en-US" sz="1400">
                <a:hlinkClick r:id="rId2"/>
              </a:rPr>
              <a:t>https://www.acl.gov/programs/veteran-directed-home-and-community-based-services/veteran-directed-home-community-based</a:t>
            </a:r>
            <a:endParaRPr lang="en-US" sz="1400"/>
          </a:p>
          <a:p>
            <a:pPr marL="68580" indent="0" algn="ctr">
              <a:spcAft>
                <a:spcPts val="0"/>
              </a:spcAft>
              <a:buClr>
                <a:srgbClr val="797B7E"/>
              </a:buClr>
              <a:buSzPct val="76000"/>
              <a:buNone/>
            </a:pPr>
            <a:endParaRPr lang="en-US" sz="1400"/>
          </a:p>
          <a:p>
            <a:pPr marL="68580" indent="0" algn="ctr">
              <a:spcAft>
                <a:spcPts val="0"/>
              </a:spcAft>
              <a:buClr>
                <a:srgbClr val="797B7E"/>
              </a:buClr>
              <a:buSzPct val="76000"/>
              <a:buNone/>
            </a:pPr>
            <a:r>
              <a:rPr lang="en-US" sz="1800" b="1"/>
              <a:t>ONLY AVAILABLE IN THE FOLLOWING COUNTIES:</a:t>
            </a:r>
          </a:p>
          <a:p>
            <a:pPr marL="68580" indent="0" algn="ctr">
              <a:spcAft>
                <a:spcPts val="0"/>
              </a:spcAft>
              <a:buClr>
                <a:srgbClr val="797B7E"/>
              </a:buClr>
              <a:buSzPct val="76000"/>
              <a:buNone/>
            </a:pPr>
            <a:endParaRPr lang="en-US" sz="1400"/>
          </a:p>
          <a:p>
            <a:pPr marL="68580" indent="0" algn="ctr">
              <a:spcAft>
                <a:spcPts val="0"/>
              </a:spcAft>
              <a:buClr>
                <a:srgbClr val="797B7E"/>
              </a:buClr>
              <a:buSzPct val="76000"/>
              <a:buNone/>
            </a:pPr>
            <a:r>
              <a:rPr lang="en-US" sz="1400"/>
              <a:t>Albany, Rensselaer, Saratoga, Columbia, Otsego and Greene</a:t>
            </a:r>
            <a:br>
              <a:rPr lang="en-US" sz="1400"/>
            </a:br>
            <a:endParaRPr lang="en-US" sz="1400" dirty="0"/>
          </a:p>
        </p:txBody>
      </p:sp>
      <p:sp>
        <p:nvSpPr>
          <p:cNvPr id="4" name="Date Placeholder 3"/>
          <p:cNvSpPr>
            <a:spLocks noGrp="1"/>
          </p:cNvSpPr>
          <p:nvPr>
            <p:ph type="dt" sz="half" idx="10"/>
          </p:nvPr>
        </p:nvSpPr>
        <p:spPr>
          <a:xfrm>
            <a:off x="2292096" y="6470704"/>
            <a:ext cx="1615606" cy="274320"/>
          </a:xfrm>
        </p:spPr>
        <p:txBody>
          <a:bodyPr>
            <a:normAutofit/>
          </a:bodyPr>
          <a:lstStyle/>
          <a:p>
            <a:pPr>
              <a:spcAft>
                <a:spcPts val="600"/>
              </a:spcAft>
              <a:defRPr/>
            </a:pPr>
            <a:fld id="{96C91E97-C045-43E8-B12B-948010D93D1B}" type="datetime1">
              <a:rPr lang="en-US" smtClean="0">
                <a:solidFill>
                  <a:srgbClr val="FFFFFF"/>
                </a:solidFill>
              </a:rPr>
              <a:pPr>
                <a:spcAft>
                  <a:spcPts val="600"/>
                </a:spcAft>
                <a:defRPr/>
              </a:pPr>
              <a:t>3/20/2023</a:t>
            </a:fld>
            <a:endParaRPr lang="en-US">
              <a:solidFill>
                <a:srgbClr val="FFFFFF"/>
              </a:solidFill>
            </a:endParaRPr>
          </a:p>
        </p:txBody>
      </p:sp>
      <p:sp>
        <p:nvSpPr>
          <p:cNvPr id="6" name="Slide Number Placeholder 5"/>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smtClean="0"/>
              <a:pPr>
                <a:spcAft>
                  <a:spcPts val="600"/>
                </a:spcAft>
                <a:defRPr/>
              </a:pPr>
              <a:t>21</a:t>
            </a:fld>
            <a:endParaRPr lang="en-US"/>
          </a:p>
        </p:txBody>
      </p:sp>
    </p:spTree>
    <p:extLst>
      <p:ext uri="{BB962C8B-B14F-4D97-AF65-F5344CB8AC3E}">
        <p14:creationId xmlns:p14="http://schemas.microsoft.com/office/powerpoint/2010/main" val="352754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592" y="804333"/>
            <a:ext cx="4167812" cy="5249334"/>
          </a:xfrm>
        </p:spPr>
        <p:txBody>
          <a:bodyPr>
            <a:normAutofit/>
          </a:bodyPr>
          <a:lstStyle/>
          <a:p>
            <a:r>
              <a:rPr lang="en-US" dirty="0">
                <a:solidFill>
                  <a:srgbClr val="FFFFFF"/>
                </a:solidFill>
              </a:rPr>
              <a:t>Home Based Primary Care</a:t>
            </a:r>
          </a:p>
        </p:txBody>
      </p:sp>
      <p:sp>
        <p:nvSpPr>
          <p:cNvPr id="23" name="Content Placeholder 2"/>
          <p:cNvSpPr>
            <a:spLocks noGrp="1"/>
          </p:cNvSpPr>
          <p:nvPr>
            <p:ph idx="1"/>
          </p:nvPr>
        </p:nvSpPr>
        <p:spPr>
          <a:xfrm>
            <a:off x="5356414" y="804333"/>
            <a:ext cx="4610377" cy="5249334"/>
          </a:xfrm>
        </p:spPr>
        <p:txBody>
          <a:bodyPr anchor="ctr">
            <a:normAutofit lnSpcReduction="10000"/>
          </a:bodyPr>
          <a:lstStyle/>
          <a:p>
            <a:pPr indent="-274320">
              <a:spcAft>
                <a:spcPts val="0"/>
              </a:spcAft>
              <a:buClr>
                <a:srgbClr val="797B7E"/>
              </a:buClr>
              <a:buSzPct val="76000"/>
              <a:buFont typeface="Wingdings 2" pitchFamily="18" charset="2"/>
              <a:buChar char=""/>
            </a:pPr>
            <a:r>
              <a:rPr lang="en-US" kern="1200"/>
              <a:t>Provides primary care services to Veterans in their home environment</a:t>
            </a:r>
          </a:p>
          <a:p>
            <a:pPr indent="-274320">
              <a:spcAft>
                <a:spcPts val="0"/>
              </a:spcAft>
              <a:buClr>
                <a:srgbClr val="797B7E"/>
              </a:buClr>
              <a:buSzPct val="76000"/>
              <a:buFont typeface="Wingdings 2" pitchFamily="18" charset="2"/>
              <a:buChar char=""/>
            </a:pPr>
            <a:r>
              <a:rPr lang="en-US" kern="1200"/>
              <a:t>Designed to meet the needs of Veterans who have difficulty leaving their home because of illness to access primary care services either at the Albany VA or one of the Community Based Outpatient Clinics</a:t>
            </a:r>
          </a:p>
          <a:p>
            <a:pPr indent="-274320">
              <a:spcAft>
                <a:spcPts val="0"/>
              </a:spcAft>
              <a:buClr>
                <a:srgbClr val="797B7E"/>
              </a:buClr>
              <a:buSzPct val="76000"/>
              <a:buFont typeface="Wingdings 2" pitchFamily="18" charset="2"/>
              <a:buChar char=""/>
            </a:pPr>
            <a:r>
              <a:rPr lang="en-US" kern="1200"/>
              <a:t>Team of health care professionals (Medical provider, Nursing, Social Work, Psychology, Dietician, and Physical/Occupational Therapist)</a:t>
            </a:r>
            <a:endParaRPr lang="en-US"/>
          </a:p>
          <a:p>
            <a:pPr indent="-274320">
              <a:spcAft>
                <a:spcPts val="0"/>
              </a:spcAft>
              <a:buClr>
                <a:srgbClr val="797B7E"/>
              </a:buClr>
              <a:buSzPct val="76000"/>
              <a:buFont typeface="Wingdings 2" pitchFamily="18" charset="2"/>
              <a:buChar char=""/>
            </a:pPr>
            <a:r>
              <a:rPr lang="en-US" kern="1200"/>
              <a:t>Coverage area is approx. 50 miles from Albany VAMC with recent rural expansion.</a:t>
            </a:r>
            <a:endParaRPr lang="en-US" kern="1200" dirty="0"/>
          </a:p>
        </p:txBody>
      </p:sp>
      <p:sp>
        <p:nvSpPr>
          <p:cNvPr id="4" name="Date Placeholder 3"/>
          <p:cNvSpPr>
            <a:spLocks noGrp="1"/>
          </p:cNvSpPr>
          <p:nvPr>
            <p:ph type="dt" sz="half" idx="10"/>
          </p:nvPr>
        </p:nvSpPr>
        <p:spPr>
          <a:xfrm>
            <a:off x="2292096" y="6470704"/>
            <a:ext cx="1615606" cy="274320"/>
          </a:xfrm>
        </p:spPr>
        <p:txBody>
          <a:bodyPr>
            <a:normAutofit/>
          </a:bodyPr>
          <a:lstStyle/>
          <a:p>
            <a:pPr>
              <a:spcAft>
                <a:spcPts val="600"/>
              </a:spcAft>
              <a:defRPr/>
            </a:pPr>
            <a:fld id="{96C91E97-C045-43E8-B12B-948010D93D1B}" type="datetime1">
              <a:rPr lang="en-US" smtClean="0">
                <a:solidFill>
                  <a:srgbClr val="FFFFFF"/>
                </a:solidFill>
              </a:rPr>
              <a:pPr>
                <a:spcAft>
                  <a:spcPts val="600"/>
                </a:spcAft>
                <a:defRPr/>
              </a:pPr>
              <a:t>3/20/2023</a:t>
            </a:fld>
            <a:endParaRPr lang="en-US">
              <a:solidFill>
                <a:srgbClr val="FFFFFF"/>
              </a:solidFill>
            </a:endParaRPr>
          </a:p>
        </p:txBody>
      </p:sp>
      <p:sp>
        <p:nvSpPr>
          <p:cNvPr id="6" name="Slide Number Placeholder 5"/>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smtClean="0"/>
              <a:pPr>
                <a:spcAft>
                  <a:spcPts val="600"/>
                </a:spcAft>
                <a:defRPr/>
              </a:pPr>
              <a:t>22</a:t>
            </a:fld>
            <a:endParaRPr lang="en-US"/>
          </a:p>
        </p:txBody>
      </p:sp>
    </p:spTree>
    <p:extLst>
      <p:ext uri="{BB962C8B-B14F-4D97-AF65-F5344CB8AC3E}">
        <p14:creationId xmlns:p14="http://schemas.microsoft.com/office/powerpoint/2010/main" val="2570595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2029" y="804333"/>
            <a:ext cx="4052375" cy="5249334"/>
          </a:xfrm>
        </p:spPr>
        <p:txBody>
          <a:bodyPr>
            <a:normAutofit/>
          </a:bodyPr>
          <a:lstStyle/>
          <a:p>
            <a:r>
              <a:rPr lang="en-US" dirty="0">
                <a:solidFill>
                  <a:srgbClr val="FFFFFF"/>
                </a:solidFill>
              </a:rPr>
              <a:t>Contracted Adult Day Health Care</a:t>
            </a:r>
          </a:p>
        </p:txBody>
      </p:sp>
      <p:sp>
        <p:nvSpPr>
          <p:cNvPr id="18" name="Content Placeholder 2"/>
          <p:cNvSpPr>
            <a:spLocks noGrp="1"/>
          </p:cNvSpPr>
          <p:nvPr>
            <p:ph idx="1"/>
          </p:nvPr>
        </p:nvSpPr>
        <p:spPr>
          <a:xfrm>
            <a:off x="5356414" y="804333"/>
            <a:ext cx="4610377" cy="5249334"/>
          </a:xfrm>
        </p:spPr>
        <p:txBody>
          <a:bodyPr anchor="ctr">
            <a:normAutofit fontScale="85000" lnSpcReduction="20000"/>
          </a:bodyPr>
          <a:lstStyle/>
          <a:p>
            <a:pPr indent="-274320">
              <a:spcAft>
                <a:spcPts val="0"/>
              </a:spcAft>
              <a:buClr>
                <a:srgbClr val="797B7E"/>
              </a:buClr>
              <a:buSzPct val="76000"/>
              <a:buFont typeface="Wingdings 2" pitchFamily="18" charset="2"/>
              <a:buChar char=""/>
            </a:pPr>
            <a:r>
              <a:rPr lang="en-US" sz="1600"/>
              <a:t>Goal is to maintain or improve the health of patients by focusing on both their social and health needs</a:t>
            </a:r>
          </a:p>
          <a:p>
            <a:pPr indent="-274320">
              <a:spcAft>
                <a:spcPts val="0"/>
              </a:spcAft>
              <a:buClr>
                <a:srgbClr val="797B7E"/>
              </a:buClr>
              <a:buSzPct val="76000"/>
              <a:buFont typeface="Wingdings 2" pitchFamily="18" charset="2"/>
              <a:buChar char=""/>
            </a:pPr>
            <a:r>
              <a:rPr lang="en-US" sz="1600"/>
              <a:t>Enables caregivers to continue caring for their loved one at home</a:t>
            </a:r>
          </a:p>
          <a:p>
            <a:pPr indent="-274320">
              <a:spcAft>
                <a:spcPts val="0"/>
              </a:spcAft>
              <a:buClr>
                <a:srgbClr val="797B7E"/>
              </a:buClr>
              <a:buSzPct val="76000"/>
              <a:buFont typeface="Wingdings 2" pitchFamily="18" charset="2"/>
              <a:buChar char=""/>
            </a:pPr>
            <a:r>
              <a:rPr lang="en-US" sz="1600"/>
              <a:t>Care is provided in a safe, structured setting</a:t>
            </a:r>
          </a:p>
          <a:p>
            <a:pPr indent="-274320">
              <a:spcAft>
                <a:spcPts val="0"/>
              </a:spcAft>
              <a:buClr>
                <a:srgbClr val="797B7E"/>
              </a:buClr>
              <a:buSzPct val="76000"/>
              <a:buFont typeface="Wingdings 2" pitchFamily="18" charset="2"/>
              <a:buChar char=""/>
            </a:pPr>
            <a:r>
              <a:rPr lang="en-US" sz="1600"/>
              <a:t>Veterans may attend program daily or a few times a week depending on their needs</a:t>
            </a:r>
          </a:p>
          <a:p>
            <a:pPr marL="68580" indent="0">
              <a:spcAft>
                <a:spcPts val="0"/>
              </a:spcAft>
              <a:buClr>
                <a:srgbClr val="797B7E"/>
              </a:buClr>
              <a:buSzPct val="76000"/>
              <a:buNone/>
            </a:pPr>
            <a:endParaRPr lang="en-US" sz="1600"/>
          </a:p>
          <a:p>
            <a:r>
              <a:rPr lang="en-US" sz="1600"/>
              <a:t>Plattsburgh CCN</a:t>
            </a:r>
          </a:p>
          <a:p>
            <a:r>
              <a:rPr lang="en-US" sz="1600"/>
              <a:t>Hearthstone in Catskill </a:t>
            </a:r>
          </a:p>
          <a:p>
            <a:r>
              <a:rPr lang="en-US" sz="1600"/>
              <a:t>Washington Center </a:t>
            </a:r>
          </a:p>
          <a:p>
            <a:r>
              <a:rPr lang="en-US" sz="1600"/>
              <a:t>Guildcare in Latham </a:t>
            </a:r>
          </a:p>
          <a:p>
            <a:endParaRPr lang="en-US" sz="1600"/>
          </a:p>
          <a:p>
            <a:pPr marL="0" indent="0">
              <a:buNone/>
            </a:pPr>
            <a:r>
              <a:rPr lang="en-US" sz="1600"/>
              <a:t>*Transportation is not covered or provided by the VA</a:t>
            </a:r>
          </a:p>
          <a:p>
            <a:pPr marL="0" indent="0">
              <a:buNone/>
            </a:pPr>
            <a:r>
              <a:rPr lang="en-US" sz="1600"/>
              <a:t>*List is subject to change- please consult VA for updates</a:t>
            </a:r>
          </a:p>
          <a:p>
            <a:pPr marL="0" indent="0">
              <a:buNone/>
            </a:pPr>
            <a:endParaRPr lang="en-US" sz="1600" dirty="0"/>
          </a:p>
        </p:txBody>
      </p:sp>
    </p:spTree>
    <p:extLst>
      <p:ext uri="{BB962C8B-B14F-4D97-AF65-F5344CB8AC3E}">
        <p14:creationId xmlns:p14="http://schemas.microsoft.com/office/powerpoint/2010/main" val="277682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8810" y="352541"/>
            <a:ext cx="4318612" cy="5701126"/>
          </a:xfrm>
        </p:spPr>
        <p:txBody>
          <a:bodyPr>
            <a:normAutofit/>
          </a:bodyPr>
          <a:lstStyle/>
          <a:p>
            <a:r>
              <a:rPr lang="en-US" sz="3700" dirty="0">
                <a:solidFill>
                  <a:srgbClr val="FFFFFF"/>
                </a:solidFill>
              </a:rPr>
              <a:t>VA Funded Institutional Care: Community Living Center (CLC) and Contract Nursing Home </a:t>
            </a:r>
          </a:p>
        </p:txBody>
      </p:sp>
      <p:sp>
        <p:nvSpPr>
          <p:cNvPr id="3" name="Content Placeholder 2"/>
          <p:cNvSpPr>
            <a:spLocks noGrp="1"/>
          </p:cNvSpPr>
          <p:nvPr>
            <p:ph idx="1"/>
          </p:nvPr>
        </p:nvSpPr>
        <p:spPr>
          <a:xfrm>
            <a:off x="5356414" y="804333"/>
            <a:ext cx="4610377" cy="5249334"/>
          </a:xfrm>
        </p:spPr>
        <p:txBody>
          <a:bodyPr anchor="ctr">
            <a:normAutofit fontScale="85000" lnSpcReduction="10000"/>
          </a:bodyPr>
          <a:lstStyle/>
          <a:p>
            <a:pPr indent="-274320">
              <a:spcAft>
                <a:spcPts val="0"/>
              </a:spcAft>
              <a:buClr>
                <a:srgbClr val="797B7E"/>
              </a:buClr>
              <a:buSzPct val="76000"/>
              <a:buFont typeface="Wingdings 2" pitchFamily="18" charset="2"/>
              <a:buChar char=""/>
            </a:pPr>
            <a:r>
              <a:rPr lang="en-US" kern="1200"/>
              <a:t>VA provides nursing home care to any Veteran in need of such care and who meets the following criteria:</a:t>
            </a:r>
          </a:p>
          <a:p>
            <a:pPr marL="914400" lvl="2">
              <a:spcAft>
                <a:spcPts val="0"/>
              </a:spcAft>
              <a:buClr>
                <a:srgbClr val="797B7E"/>
              </a:buClr>
              <a:buSzPct val="76000"/>
              <a:buFont typeface="Wingdings 2" pitchFamily="18" charset="2"/>
              <a:buChar char=""/>
            </a:pPr>
            <a:r>
              <a:rPr lang="en-US" b="1" kern="1200">
                <a:ea typeface="+mn-ea"/>
                <a:cs typeface="+mn-cs"/>
              </a:rPr>
              <a:t>Indication for NH care is directly related to a Service Connected (SC) disability (determined by VA physician) or</a:t>
            </a:r>
          </a:p>
          <a:p>
            <a:pPr marL="914400" lvl="2">
              <a:spcAft>
                <a:spcPts val="0"/>
              </a:spcAft>
              <a:buClr>
                <a:srgbClr val="797B7E"/>
              </a:buClr>
              <a:buSzPct val="76000"/>
              <a:buFont typeface="Wingdings 2" pitchFamily="18" charset="2"/>
              <a:buChar char=""/>
            </a:pPr>
            <a:r>
              <a:rPr lang="en-US" b="1" kern="1200">
                <a:ea typeface="+mn-ea"/>
                <a:cs typeface="+mn-cs"/>
              </a:rPr>
              <a:t>Rated 60% SC and Unemployable  or</a:t>
            </a:r>
          </a:p>
          <a:p>
            <a:pPr marL="914400" lvl="2">
              <a:spcAft>
                <a:spcPts val="0"/>
              </a:spcAft>
              <a:buClr>
                <a:srgbClr val="797B7E"/>
              </a:buClr>
              <a:buSzPct val="76000"/>
              <a:buFont typeface="Wingdings 2" pitchFamily="18" charset="2"/>
              <a:buChar char=""/>
            </a:pPr>
            <a:r>
              <a:rPr lang="en-US" b="1" kern="1200">
                <a:ea typeface="+mn-ea"/>
                <a:cs typeface="+mn-cs"/>
              </a:rPr>
              <a:t>Combined SC disability at 70% or higher</a:t>
            </a:r>
          </a:p>
          <a:p>
            <a:pPr marL="68580" indent="0">
              <a:spcAft>
                <a:spcPts val="0"/>
              </a:spcAft>
              <a:buClr>
                <a:srgbClr val="797B7E"/>
              </a:buClr>
              <a:buSzPct val="76000"/>
              <a:buNone/>
            </a:pPr>
            <a:r>
              <a:rPr lang="en-US" kern="1200"/>
              <a:t>AND</a:t>
            </a:r>
          </a:p>
          <a:p>
            <a:pPr indent="-274320">
              <a:spcAft>
                <a:spcPts val="0"/>
              </a:spcAft>
              <a:buClr>
                <a:srgbClr val="797B7E"/>
              </a:buClr>
              <a:buSzPct val="76000"/>
              <a:buFont typeface="Wingdings 2" pitchFamily="18" charset="2"/>
              <a:buChar char=""/>
            </a:pPr>
            <a:r>
              <a:rPr lang="en-US" kern="1200"/>
              <a:t>Clinical Eligibility: </a:t>
            </a:r>
          </a:p>
          <a:p>
            <a:pPr marL="914400" lvl="2">
              <a:spcAft>
                <a:spcPts val="0"/>
              </a:spcAft>
              <a:buClr>
                <a:srgbClr val="797B7E"/>
              </a:buClr>
              <a:buSzPct val="76000"/>
              <a:buFont typeface="Wingdings 2" pitchFamily="18" charset="2"/>
              <a:buChar char=""/>
            </a:pPr>
            <a:r>
              <a:rPr lang="en-US" b="1" kern="1200">
                <a:ea typeface="+mn-ea"/>
                <a:cs typeface="+mn-cs"/>
              </a:rPr>
              <a:t>PRI – assessment tool to determine level of care.  It looks at Veteran’s overall functioning and level of care needed to meet the needs.</a:t>
            </a:r>
          </a:p>
          <a:p>
            <a:pPr marL="685800" lvl="2" indent="0">
              <a:spcAft>
                <a:spcPts val="0"/>
              </a:spcAft>
              <a:buClr>
                <a:srgbClr val="797B7E"/>
              </a:buClr>
              <a:buSzPct val="76000"/>
              <a:buNone/>
            </a:pPr>
            <a:endParaRPr lang="en-US" b="1" kern="1200">
              <a:ea typeface="+mn-ea"/>
              <a:cs typeface="+mn-cs"/>
            </a:endParaRPr>
          </a:p>
          <a:p>
            <a:pPr indent="-274320">
              <a:spcAft>
                <a:spcPts val="0"/>
              </a:spcAft>
              <a:buClr>
                <a:srgbClr val="797B7E"/>
              </a:buClr>
              <a:buSzPct val="76000"/>
              <a:buFont typeface="Wingdings 2" pitchFamily="18" charset="2"/>
              <a:buChar char=""/>
            </a:pPr>
            <a:r>
              <a:rPr lang="en-US" kern="1200"/>
              <a:t>VA institutional hospice care for end-of-life is available to all Veterans (no matter the service connection) who meet clinical eligibility criteria for hospice and require nursing home level of care.</a:t>
            </a:r>
          </a:p>
          <a:p>
            <a:endParaRPr lang="en-US" dirty="0"/>
          </a:p>
        </p:txBody>
      </p:sp>
      <p:sp>
        <p:nvSpPr>
          <p:cNvPr id="4" name="Date Placeholder 3"/>
          <p:cNvSpPr>
            <a:spLocks noGrp="1"/>
          </p:cNvSpPr>
          <p:nvPr>
            <p:ph type="dt" sz="half" idx="10"/>
          </p:nvPr>
        </p:nvSpPr>
        <p:spPr>
          <a:xfrm>
            <a:off x="2292096" y="6470704"/>
            <a:ext cx="1615606" cy="274320"/>
          </a:xfrm>
        </p:spPr>
        <p:txBody>
          <a:bodyPr>
            <a:normAutofit/>
          </a:body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smtClean="0"/>
              <a:pPr>
                <a:spcAft>
                  <a:spcPts val="600"/>
                </a:spcAft>
                <a:defRPr/>
              </a:pPr>
              <a:t>24</a:t>
            </a:fld>
            <a:endParaRPr lang="en-US"/>
          </a:p>
        </p:txBody>
      </p:sp>
    </p:spTree>
    <p:extLst>
      <p:ext uri="{BB962C8B-B14F-4D97-AF65-F5344CB8AC3E}">
        <p14:creationId xmlns:p14="http://schemas.microsoft.com/office/powerpoint/2010/main" val="1030429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793" y="112976"/>
            <a:ext cx="4461831" cy="6215011"/>
          </a:xfrm>
        </p:spPr>
        <p:txBody>
          <a:bodyPr>
            <a:normAutofit/>
          </a:bodyPr>
          <a:lstStyle/>
          <a:p>
            <a:r>
              <a:rPr lang="en-US" sz="3700" dirty="0">
                <a:solidFill>
                  <a:srgbClr val="FFFFFF"/>
                </a:solidFill>
              </a:rPr>
              <a:t>VA Funded </a:t>
            </a:r>
            <a:br>
              <a:rPr lang="en-US" sz="3700" dirty="0">
                <a:solidFill>
                  <a:srgbClr val="FFFFFF"/>
                </a:solidFill>
              </a:rPr>
            </a:br>
            <a:r>
              <a:rPr lang="en-US" sz="3700" dirty="0">
                <a:solidFill>
                  <a:srgbClr val="FFFFFF"/>
                </a:solidFill>
              </a:rPr>
              <a:t>Institutional Care: Community Living Center (CLC) and Contract Nursing Home </a:t>
            </a:r>
          </a:p>
        </p:txBody>
      </p:sp>
      <p:sp>
        <p:nvSpPr>
          <p:cNvPr id="3" name="Content Placeholder 2"/>
          <p:cNvSpPr>
            <a:spLocks noGrp="1"/>
          </p:cNvSpPr>
          <p:nvPr>
            <p:ph idx="1"/>
          </p:nvPr>
        </p:nvSpPr>
        <p:spPr>
          <a:xfrm>
            <a:off x="5356414" y="804333"/>
            <a:ext cx="4610377" cy="5249334"/>
          </a:xfrm>
        </p:spPr>
        <p:txBody>
          <a:bodyPr anchor="ctr">
            <a:normAutofit fontScale="92500" lnSpcReduction="10000"/>
          </a:bodyPr>
          <a:lstStyle/>
          <a:p>
            <a:pPr marL="68580" indent="0">
              <a:spcAft>
                <a:spcPts val="0"/>
              </a:spcAft>
              <a:buClr>
                <a:srgbClr val="797B7E"/>
              </a:buClr>
              <a:buSzPct val="76000"/>
              <a:buNone/>
            </a:pPr>
            <a:r>
              <a:rPr lang="en-US" b="0" kern="1200"/>
              <a:t>VA contracts with community nursing homes in order to provide care in the Veteran’s community if so desired.</a:t>
            </a:r>
          </a:p>
          <a:p>
            <a:pPr marL="640080" lvl="1" indent="-274320">
              <a:spcAft>
                <a:spcPts val="0"/>
              </a:spcAft>
              <a:buClr>
                <a:srgbClr val="797B7E"/>
              </a:buClr>
              <a:buSzPct val="76000"/>
              <a:buFont typeface="Wingdings 2" pitchFamily="18" charset="2"/>
              <a:buChar char=""/>
            </a:pPr>
            <a:r>
              <a:rPr lang="en-US" kern="1200">
                <a:ea typeface="+mn-ea"/>
                <a:cs typeface="+mn-cs"/>
              </a:rPr>
              <a:t>Currently we have 14 contracts with community facilities</a:t>
            </a:r>
          </a:p>
          <a:p>
            <a:pPr marL="640080" lvl="1" indent="-274320">
              <a:spcAft>
                <a:spcPts val="0"/>
              </a:spcAft>
              <a:buClr>
                <a:srgbClr val="797B7E"/>
              </a:buClr>
              <a:buSzPct val="76000"/>
              <a:buFont typeface="Wingdings 2" pitchFamily="18" charset="2"/>
              <a:buChar char=""/>
            </a:pPr>
            <a:r>
              <a:rPr lang="en-US" kern="1200">
                <a:ea typeface="+mn-ea"/>
                <a:cs typeface="+mn-cs"/>
              </a:rPr>
              <a:t>Monthly oversight around care provided to the Veterans</a:t>
            </a:r>
          </a:p>
          <a:p>
            <a:pPr marL="640080" lvl="1" indent="-274320">
              <a:spcAft>
                <a:spcPts val="0"/>
              </a:spcAft>
              <a:buClr>
                <a:srgbClr val="797B7E"/>
              </a:buClr>
              <a:buSzPct val="76000"/>
              <a:buFont typeface="Wingdings 2" pitchFamily="18" charset="2"/>
              <a:buChar char=""/>
            </a:pPr>
            <a:r>
              <a:rPr lang="en-US" kern="1200">
                <a:ea typeface="+mn-ea"/>
                <a:cs typeface="+mn-cs"/>
              </a:rPr>
              <a:t>Review of facilities’ State Surveys and ratings</a:t>
            </a:r>
          </a:p>
          <a:p>
            <a:pPr marL="640080" lvl="1" indent="-274320">
              <a:spcAft>
                <a:spcPts val="0"/>
              </a:spcAft>
              <a:buClr>
                <a:srgbClr val="797B7E"/>
              </a:buClr>
              <a:buSzPct val="76000"/>
              <a:buFont typeface="Wingdings 2" pitchFamily="18" charset="2"/>
              <a:buChar char=""/>
            </a:pPr>
            <a:r>
              <a:rPr lang="en-US" kern="1200">
                <a:ea typeface="+mn-ea"/>
                <a:cs typeface="+mn-cs"/>
              </a:rPr>
              <a:t>CNH Office can be reached at 626-6087</a:t>
            </a:r>
          </a:p>
          <a:p>
            <a:pPr marL="68580" indent="0">
              <a:spcAft>
                <a:spcPts val="0"/>
              </a:spcAft>
              <a:buClr>
                <a:srgbClr val="797B7E"/>
              </a:buClr>
              <a:buSzPct val="76000"/>
              <a:buNone/>
            </a:pPr>
            <a:endParaRPr lang="en-US" b="0" kern="1200"/>
          </a:p>
          <a:p>
            <a:pPr marL="68580" indent="0">
              <a:spcAft>
                <a:spcPts val="0"/>
              </a:spcAft>
              <a:buClr>
                <a:srgbClr val="797B7E"/>
              </a:buClr>
              <a:buSzPct val="76000"/>
              <a:buNone/>
            </a:pPr>
            <a:r>
              <a:rPr lang="en-US" b="0" kern="1200"/>
              <a:t>Community Living Center or CLC is the Albany Stratton VA Medical Center’s nursing home:</a:t>
            </a:r>
          </a:p>
          <a:p>
            <a:pPr marL="640080" lvl="1" indent="-274320">
              <a:spcAft>
                <a:spcPts val="0"/>
              </a:spcAft>
              <a:buClr>
                <a:srgbClr val="797B7E"/>
              </a:buClr>
              <a:buSzPct val="76000"/>
              <a:buFont typeface="Wingdings 2" pitchFamily="18" charset="2"/>
              <a:buChar char=""/>
            </a:pPr>
            <a:r>
              <a:rPr lang="en-US" kern="1200">
                <a:ea typeface="+mn-ea"/>
                <a:cs typeface="+mn-cs"/>
              </a:rPr>
              <a:t>Unit located on the 9</a:t>
            </a:r>
            <a:r>
              <a:rPr lang="en-US" kern="1200" baseline="30000">
                <a:ea typeface="+mn-ea"/>
                <a:cs typeface="+mn-cs"/>
              </a:rPr>
              <a:t>th</a:t>
            </a:r>
            <a:r>
              <a:rPr lang="en-US" kern="1200">
                <a:ea typeface="+mn-ea"/>
                <a:cs typeface="+mn-cs"/>
              </a:rPr>
              <a:t> floor of the medical center</a:t>
            </a:r>
          </a:p>
          <a:p>
            <a:pPr marL="640080" lvl="1" indent="-274320">
              <a:spcAft>
                <a:spcPts val="0"/>
              </a:spcAft>
              <a:buClr>
                <a:srgbClr val="797B7E"/>
              </a:buClr>
              <a:buSzPct val="76000"/>
              <a:buFont typeface="Wingdings 2" pitchFamily="18" charset="2"/>
              <a:buChar char=""/>
            </a:pPr>
            <a:r>
              <a:rPr lang="en-US" kern="1200">
                <a:ea typeface="+mn-ea"/>
                <a:cs typeface="+mn-cs"/>
              </a:rPr>
              <a:t>Currently long term care only</a:t>
            </a:r>
          </a:p>
          <a:p>
            <a:pPr marL="0" indent="0">
              <a:buNone/>
            </a:pPr>
            <a:endParaRPr lang="en-US" dirty="0"/>
          </a:p>
        </p:txBody>
      </p:sp>
      <p:sp>
        <p:nvSpPr>
          <p:cNvPr id="4" name="Date Placeholder 3"/>
          <p:cNvSpPr>
            <a:spLocks noGrp="1"/>
          </p:cNvSpPr>
          <p:nvPr>
            <p:ph type="dt" sz="half" idx="10"/>
          </p:nvPr>
        </p:nvSpPr>
        <p:spPr>
          <a:xfrm>
            <a:off x="2292096" y="6470704"/>
            <a:ext cx="1615606" cy="274320"/>
          </a:xfrm>
        </p:spPr>
        <p:txBody>
          <a:bodyPr>
            <a:normAutofit/>
          </a:bodyPr>
          <a:lstStyle/>
          <a:p>
            <a:pPr>
              <a:spcAft>
                <a:spcPts val="600"/>
              </a:spcAft>
              <a:defRPr/>
            </a:pPr>
            <a:fld id="{96C91E97-C045-43E8-B12B-948010D93D1B}" type="datetime1">
              <a:rPr lang="en-US" smtClean="0">
                <a:solidFill>
                  <a:srgbClr val="FFFFFF"/>
                </a:solidFill>
              </a:rPr>
              <a:pPr>
                <a:spcAft>
                  <a:spcPts val="600"/>
                </a:spcAft>
                <a:defRPr/>
              </a:pPr>
              <a:t>3/20/2023</a:t>
            </a:fld>
            <a:endParaRPr lang="en-US">
              <a:solidFill>
                <a:srgbClr val="FFFFFF"/>
              </a:solidFill>
            </a:endParaRPr>
          </a:p>
        </p:txBody>
      </p:sp>
      <p:sp>
        <p:nvSpPr>
          <p:cNvPr id="6" name="Slide Number Placeholder 5"/>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smtClean="0"/>
              <a:pPr>
                <a:spcAft>
                  <a:spcPts val="600"/>
                </a:spcAft>
                <a:defRPr/>
              </a:pPr>
              <a:t>25</a:t>
            </a:fld>
            <a:endParaRPr lang="en-US"/>
          </a:p>
        </p:txBody>
      </p:sp>
    </p:spTree>
    <p:extLst>
      <p:ext uri="{BB962C8B-B14F-4D97-AF65-F5344CB8AC3E}">
        <p14:creationId xmlns:p14="http://schemas.microsoft.com/office/powerpoint/2010/main" val="175834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EB6F-F6FF-4609-B8CF-D576C42E7ABE}"/>
              </a:ext>
            </a:extLst>
          </p:cNvPr>
          <p:cNvSpPr>
            <a:spLocks noGrp="1"/>
          </p:cNvSpPr>
          <p:nvPr>
            <p:ph type="title"/>
          </p:nvPr>
        </p:nvSpPr>
        <p:spPr>
          <a:xfrm>
            <a:off x="661012" y="643467"/>
            <a:ext cx="3907301" cy="5571066"/>
          </a:xfrm>
        </p:spPr>
        <p:txBody>
          <a:bodyPr>
            <a:normAutofit/>
          </a:bodyPr>
          <a:lstStyle/>
          <a:p>
            <a:r>
              <a:rPr lang="en-US" dirty="0">
                <a:solidFill>
                  <a:srgbClr val="FFFFFF"/>
                </a:solidFill>
              </a:rPr>
              <a:t>VA End of Life Benefit</a:t>
            </a:r>
          </a:p>
        </p:txBody>
      </p:sp>
      <p:graphicFrame>
        <p:nvGraphicFramePr>
          <p:cNvPr id="8" name="Content Placeholder 2">
            <a:extLst>
              <a:ext uri="{FF2B5EF4-FFF2-40B4-BE49-F238E27FC236}">
                <a16:creationId xmlns:a16="http://schemas.microsoft.com/office/drawing/2014/main" id="{43C43850-F996-8C34-0B1E-760D44D4B555}"/>
              </a:ext>
            </a:extLst>
          </p:cNvPr>
          <p:cNvGraphicFramePr>
            <a:graphicFrameLocks noGrp="1"/>
          </p:cNvGraphicFramePr>
          <p:nvPr>
            <p:ph idx="1"/>
            <p:extLst>
              <p:ext uri="{D42A27DB-BD31-4B8C-83A1-F6EECF244321}">
                <p14:modId xmlns:p14="http://schemas.microsoft.com/office/powerpoint/2010/main" val="2277022571"/>
              </p:ext>
            </p:extLst>
          </p:nvPr>
        </p:nvGraphicFramePr>
        <p:xfrm>
          <a:off x="5492753" y="8397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19C5338-BA01-4197-9117-9CF877856102}"/>
              </a:ext>
            </a:extLst>
          </p:cNvPr>
          <p:cNvSpPr>
            <a:spLocks noGrp="1"/>
          </p:cNvSpPr>
          <p:nvPr>
            <p:ph type="dt" sz="half" idx="10"/>
          </p:nvPr>
        </p:nvSpPr>
        <p:spPr>
          <a:xfrm>
            <a:off x="2292096" y="6470704"/>
            <a:ext cx="1615606" cy="274320"/>
          </a:xfrm>
        </p:spPr>
        <p:txBody>
          <a:bodyPr>
            <a:normAutofit/>
          </a:bodyPr>
          <a:lstStyle/>
          <a:p>
            <a:pPr>
              <a:spcAft>
                <a:spcPts val="600"/>
              </a:spcAft>
              <a:defRPr/>
            </a:pPr>
            <a:fld id="{96C91E97-C045-43E8-B12B-948010D93D1B}" type="datetime1">
              <a:rPr lang="en-US" smtClean="0">
                <a:solidFill>
                  <a:srgbClr val="FFFFFF"/>
                </a:solidFill>
              </a:rPr>
              <a:pPr>
                <a:spcAft>
                  <a:spcPts val="600"/>
                </a:spcAft>
                <a:defRPr/>
              </a:pPr>
              <a:t>3/20/2023</a:t>
            </a:fld>
            <a:endParaRPr lang="en-US">
              <a:solidFill>
                <a:srgbClr val="FFFFFF"/>
              </a:solidFill>
            </a:endParaRPr>
          </a:p>
        </p:txBody>
      </p:sp>
      <p:sp>
        <p:nvSpPr>
          <p:cNvPr id="5" name="Footer Placeholder 4">
            <a:extLst>
              <a:ext uri="{FF2B5EF4-FFF2-40B4-BE49-F238E27FC236}">
                <a16:creationId xmlns:a16="http://schemas.microsoft.com/office/drawing/2014/main" id="{F95E52A0-D332-49E9-BED3-05F2F31157D5}"/>
              </a:ext>
            </a:extLst>
          </p:cNvPr>
          <p:cNvSpPr>
            <a:spLocks noGrp="1"/>
          </p:cNvSpPr>
          <p:nvPr>
            <p:ph type="ftr" sz="quarter" idx="11"/>
          </p:nvPr>
        </p:nvSpPr>
        <p:spPr>
          <a:xfrm>
            <a:off x="5156202" y="6470704"/>
            <a:ext cx="4426093" cy="274320"/>
          </a:xfrm>
        </p:spPr>
        <p:txBody>
          <a:bodyPr>
            <a:normAutofit fontScale="77500" lnSpcReduction="20000"/>
          </a:bodyPr>
          <a:lstStyle/>
          <a:p>
            <a:pPr>
              <a:spcAft>
                <a:spcPts val="600"/>
              </a:spcAft>
              <a:defRPr/>
            </a:pPr>
            <a:r>
              <a:rPr lang="en-US" sz="900"/>
              <a:t>Interagency Collaboration Program Executive Office “Enabling Seamless Access across the Federal Enterprise”</a:t>
            </a:r>
          </a:p>
        </p:txBody>
      </p:sp>
      <p:sp>
        <p:nvSpPr>
          <p:cNvPr id="6" name="Slide Number Placeholder 5">
            <a:extLst>
              <a:ext uri="{FF2B5EF4-FFF2-40B4-BE49-F238E27FC236}">
                <a16:creationId xmlns:a16="http://schemas.microsoft.com/office/drawing/2014/main" id="{D426E1C1-B77A-4689-B4B0-612C83D9CC7F}"/>
              </a:ext>
            </a:extLst>
          </p:cNvPr>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a:pPr>
                <a:spcAft>
                  <a:spcPts val="600"/>
                </a:spcAft>
                <a:defRPr/>
              </a:pPr>
              <a:t>26</a:t>
            </a:fld>
            <a:endParaRPr lang="en-US"/>
          </a:p>
        </p:txBody>
      </p:sp>
    </p:spTree>
    <p:extLst>
      <p:ext uri="{BB962C8B-B14F-4D97-AF65-F5344CB8AC3E}">
        <p14:creationId xmlns:p14="http://schemas.microsoft.com/office/powerpoint/2010/main" val="1534013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742" y="804333"/>
            <a:ext cx="4239661" cy="5249334"/>
          </a:xfrm>
        </p:spPr>
        <p:txBody>
          <a:bodyPr>
            <a:normAutofit/>
          </a:bodyPr>
          <a:lstStyle/>
          <a:p>
            <a:r>
              <a:rPr lang="en-US" dirty="0">
                <a:solidFill>
                  <a:srgbClr val="FFFFFF"/>
                </a:solidFill>
              </a:rPr>
              <a:t>Caregiver Support Program</a:t>
            </a:r>
          </a:p>
        </p:txBody>
      </p:sp>
      <p:sp>
        <p:nvSpPr>
          <p:cNvPr id="3" name="Content Placeholder 2"/>
          <p:cNvSpPr>
            <a:spLocks noGrp="1"/>
          </p:cNvSpPr>
          <p:nvPr>
            <p:ph idx="1"/>
          </p:nvPr>
        </p:nvSpPr>
        <p:spPr>
          <a:xfrm>
            <a:off x="5356414" y="804333"/>
            <a:ext cx="4610377" cy="5249334"/>
          </a:xfrm>
        </p:spPr>
        <p:txBody>
          <a:bodyPr anchor="ctr">
            <a:normAutofit fontScale="92500" lnSpcReduction="10000"/>
          </a:bodyPr>
          <a:lstStyle/>
          <a:p>
            <a:pPr algn="ctr"/>
            <a:r>
              <a:rPr lang="en-US" sz="1400" dirty="0">
                <a:latin typeface="Calibri" panose="020F0502020204030204" pitchFamily="34" charset="0"/>
                <a:cs typeface="Calibri" panose="020F0502020204030204" pitchFamily="34" charset="0"/>
              </a:rPr>
              <a:t>Comprehensive Assistance for Family Caregivers (PCAFC)</a:t>
            </a:r>
          </a:p>
          <a:p>
            <a:pPr algn="ctr"/>
            <a:endParaRPr lang="en-US" sz="1400" dirty="0">
              <a:latin typeface="Calibri" panose="020F0502020204030204" pitchFamily="34" charset="0"/>
              <a:cs typeface="Calibri" panose="020F0502020204030204" pitchFamily="34" charset="0"/>
            </a:endParaRPr>
          </a:p>
          <a:p>
            <a:pPr algn="ctr"/>
            <a:r>
              <a:rPr lang="en-US" sz="1400" dirty="0">
                <a:latin typeface="Calibri" panose="020F0502020204030204" pitchFamily="34" charset="0"/>
                <a:cs typeface="Calibri" panose="020F0502020204030204" pitchFamily="34" charset="0"/>
              </a:rPr>
              <a:t>Sustained or aggravated a serious injury (or illness) in the line of duty in the active military, naval or air service </a:t>
            </a:r>
            <a:r>
              <a:rPr lang="en-US" sz="1400" u="sng" dirty="0">
                <a:latin typeface="Calibri" panose="020F0502020204030204" pitchFamily="34" charset="0"/>
                <a:cs typeface="Calibri" panose="020F0502020204030204" pitchFamily="34" charset="0"/>
              </a:rPr>
              <a:t>during any service era</a:t>
            </a:r>
            <a:r>
              <a:rPr lang="en-US" sz="1400" dirty="0">
                <a:latin typeface="Calibri" panose="020F0502020204030204" pitchFamily="34" charset="0"/>
                <a:cs typeface="Calibri" panose="020F0502020204030204" pitchFamily="34" charset="0"/>
              </a:rPr>
              <a:t>. Among other applicable eligibility criteria, an eligible Veteran must:</a:t>
            </a:r>
          </a:p>
          <a:p>
            <a:pPr algn="ctr">
              <a:buFont typeface="Arial" panose="020B0604020202020204" pitchFamily="34" charset="0"/>
              <a:buChar char="•"/>
            </a:pPr>
            <a:r>
              <a:rPr lang="en-US" sz="1400" dirty="0">
                <a:latin typeface="Calibri" panose="020F0502020204030204" pitchFamily="34" charset="0"/>
                <a:cs typeface="Calibri" panose="020F0502020204030204" pitchFamily="34" charset="0"/>
              </a:rPr>
              <a:t>Have a single or combined service-connected disability rating by the Department of Veterans Affairs (VA) of 70% or more, and</a:t>
            </a:r>
          </a:p>
          <a:p>
            <a:pPr algn="ctr">
              <a:buFont typeface="Arial" panose="020B0604020202020204" pitchFamily="34" charset="0"/>
              <a:buChar char="•"/>
            </a:pPr>
            <a:r>
              <a:rPr lang="en-US" sz="1400" dirty="0">
                <a:latin typeface="Calibri" panose="020F0502020204030204" pitchFamily="34" charset="0"/>
                <a:cs typeface="Calibri" panose="020F0502020204030204" pitchFamily="34" charset="0"/>
              </a:rPr>
              <a:t>Be in need of personal care services (requiring in-person personal care services) for a minimum of six continuous months based on any one of the following:</a:t>
            </a:r>
          </a:p>
          <a:p>
            <a:pPr marL="0" indent="0" algn="ctr">
              <a:buNone/>
            </a:pPr>
            <a:r>
              <a:rPr lang="en-US" sz="1400" b="1" dirty="0">
                <a:latin typeface="Calibri" panose="020F0502020204030204" pitchFamily="34" charset="0"/>
                <a:cs typeface="Calibri" panose="020F0502020204030204" pitchFamily="34" charset="0"/>
              </a:rPr>
              <a:t>	- </a:t>
            </a:r>
            <a:r>
              <a:rPr lang="en-US" sz="1400" dirty="0">
                <a:latin typeface="Calibri" panose="020F0502020204030204" pitchFamily="34" charset="0"/>
                <a:cs typeface="Calibri" panose="020F0502020204030204" pitchFamily="34" charset="0"/>
              </a:rPr>
              <a:t>An inability to perform an activity of daily living.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 need for supervision or protection based on symptoms or residuals of  neurological or other impairment or injury; or</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 A need for regular or extensive instruction or supervision without which the ability of the Veteran to function in daily life, would be seriously impaired.   </a:t>
            </a:r>
          </a:p>
          <a:p>
            <a:r>
              <a:rPr lang="en-US" sz="1200" dirty="0">
                <a:hlinkClick r:id="rId2"/>
              </a:rPr>
              <a:t>VA Caregiver Support Program Home</a:t>
            </a:r>
            <a:endParaRPr lang="en-US" sz="1300" dirty="0"/>
          </a:p>
        </p:txBody>
      </p:sp>
      <p:sp>
        <p:nvSpPr>
          <p:cNvPr id="6" name="Slide Number Placeholder 5"/>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a:pPr>
                <a:spcAft>
                  <a:spcPts val="600"/>
                </a:spcAft>
                <a:defRPr/>
              </a:pPr>
              <a:t>27</a:t>
            </a:fld>
            <a:endParaRPr lang="en-US"/>
          </a:p>
        </p:txBody>
      </p:sp>
    </p:spTree>
    <p:extLst>
      <p:ext uri="{BB962C8B-B14F-4D97-AF65-F5344CB8AC3E}">
        <p14:creationId xmlns:p14="http://schemas.microsoft.com/office/powerpoint/2010/main" val="3676850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540" y="804333"/>
            <a:ext cx="4371863" cy="5249334"/>
          </a:xfrm>
        </p:spPr>
        <p:txBody>
          <a:bodyPr>
            <a:normAutofit/>
          </a:bodyPr>
          <a:lstStyle/>
          <a:p>
            <a:r>
              <a:rPr lang="en-US" dirty="0">
                <a:solidFill>
                  <a:srgbClr val="FFFFFF"/>
                </a:solidFill>
              </a:rPr>
              <a:t>Summary	</a:t>
            </a:r>
          </a:p>
        </p:txBody>
      </p:sp>
      <p:sp>
        <p:nvSpPr>
          <p:cNvPr id="16" name="Content Placeholder 2"/>
          <p:cNvSpPr>
            <a:spLocks noGrp="1"/>
          </p:cNvSpPr>
          <p:nvPr>
            <p:ph idx="1"/>
          </p:nvPr>
        </p:nvSpPr>
        <p:spPr>
          <a:xfrm>
            <a:off x="5356414" y="804333"/>
            <a:ext cx="4610377" cy="5249334"/>
          </a:xfrm>
        </p:spPr>
        <p:txBody>
          <a:bodyPr anchor="ctr">
            <a:normAutofit/>
          </a:bodyPr>
          <a:lstStyle/>
          <a:p>
            <a:pPr marL="0" indent="0" algn="ctr">
              <a:buNone/>
            </a:pPr>
            <a:r>
              <a:rPr lang="en-US" dirty="0">
                <a:latin typeface="Calibri" panose="020F0502020204030204" pitchFamily="34" charset="0"/>
                <a:cs typeface="Calibri" panose="020F0502020204030204" pitchFamily="34" charset="0"/>
              </a:rPr>
              <a:t>Remember the VA is here to help!</a:t>
            </a:r>
          </a:p>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Communicate early and often!</a:t>
            </a:r>
          </a:p>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Thank you for serving those who served!</a:t>
            </a:r>
          </a:p>
        </p:txBody>
      </p:sp>
      <p:sp>
        <p:nvSpPr>
          <p:cNvPr id="6" name="Slide Number Placeholder 5"/>
          <p:cNvSpPr>
            <a:spLocks noGrp="1"/>
          </p:cNvSpPr>
          <p:nvPr>
            <p:ph type="sldNum" sz="quarter" idx="12"/>
          </p:nvPr>
        </p:nvSpPr>
        <p:spPr>
          <a:xfrm>
            <a:off x="9652000" y="6470704"/>
            <a:ext cx="730250" cy="274320"/>
          </a:xfrm>
        </p:spPr>
        <p:txBody>
          <a:bodyPr>
            <a:normAutofit/>
          </a:bodyPr>
          <a:lstStyle/>
          <a:p>
            <a:pPr>
              <a:spcAft>
                <a:spcPts val="600"/>
              </a:spcAft>
              <a:defRPr/>
            </a:pPr>
            <a:fld id="{ED7115C7-5BBF-40FE-8D30-C7F871FE8009}" type="slidenum">
              <a:rPr lang="en-US"/>
              <a:pPr>
                <a:spcAft>
                  <a:spcPts val="600"/>
                </a:spcAft>
                <a:defRPr/>
              </a:pPr>
              <a:t>28</a:t>
            </a:fld>
            <a:endParaRPr lang="en-US"/>
          </a:p>
        </p:txBody>
      </p:sp>
    </p:spTree>
    <p:extLst>
      <p:ext uri="{BB962C8B-B14F-4D97-AF65-F5344CB8AC3E}">
        <p14:creationId xmlns:p14="http://schemas.microsoft.com/office/powerpoint/2010/main" val="205152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189C-2899-4E7E-AA73-890A7F885873}"/>
              </a:ext>
            </a:extLst>
          </p:cNvPr>
          <p:cNvSpPr>
            <a:spLocks noGrp="1"/>
          </p:cNvSpPr>
          <p:nvPr>
            <p:ph type="title"/>
          </p:nvPr>
        </p:nvSpPr>
        <p:spPr>
          <a:xfrm>
            <a:off x="705079" y="1221349"/>
            <a:ext cx="3844887" cy="4765367"/>
          </a:xfrm>
        </p:spPr>
        <p:txBody>
          <a:bodyPr vert="horz" lIns="91440" tIns="45720" rIns="91440" bIns="45720" rtlCol="0" anchor="ctr">
            <a:normAutofit/>
          </a:bodyPr>
          <a:lstStyle/>
          <a:p>
            <a:pPr defTabSz="914400"/>
            <a:r>
              <a:rPr lang="en-US" sz="4600" dirty="0">
                <a:solidFill>
                  <a:srgbClr val="FFFFFF"/>
                </a:solidFill>
              </a:rPr>
              <a:t>Veterans  Benefits Administration </a:t>
            </a:r>
          </a:p>
        </p:txBody>
      </p:sp>
      <p:sp>
        <p:nvSpPr>
          <p:cNvPr id="3" name="Date Placeholder 2">
            <a:extLst>
              <a:ext uri="{FF2B5EF4-FFF2-40B4-BE49-F238E27FC236}">
                <a16:creationId xmlns:a16="http://schemas.microsoft.com/office/drawing/2014/main" id="{8D645E45-7C1E-4E95-A785-007900B46AEC}"/>
              </a:ext>
            </a:extLst>
          </p:cNvPr>
          <p:cNvSpPr>
            <a:spLocks noGrp="1"/>
          </p:cNvSpPr>
          <p:nvPr>
            <p:ph type="dt" sz="half" idx="10"/>
          </p:nvPr>
        </p:nvSpPr>
        <p:spPr>
          <a:xfrm>
            <a:off x="2292096" y="6470704"/>
            <a:ext cx="1615606" cy="274320"/>
          </a:xfrm>
        </p:spPr>
        <p:txBody>
          <a:bodyPr vert="horz" lIns="91440" tIns="45720" rIns="91440" bIns="45720" rtlCol="0" anchor="ctr">
            <a:normAutofit/>
          </a:bodyPr>
          <a:lstStyle/>
          <a:p>
            <a:pPr defTabSz="457200">
              <a:spcAft>
                <a:spcPts val="600"/>
              </a:spcAft>
              <a:defRPr/>
            </a:pPr>
            <a:fld id="{331FD5DB-5A85-440A-97B6-033016D28644}" type="datetime1">
              <a:rPr lang="en-US">
                <a:solidFill>
                  <a:srgbClr val="FFFFFF"/>
                </a:solidFill>
              </a:rPr>
              <a:pPr defTabSz="457200">
                <a:spcAft>
                  <a:spcPts val="600"/>
                </a:spcAft>
                <a:defRPr/>
              </a:pPr>
              <a:t>3/20/2023</a:t>
            </a:fld>
            <a:endParaRPr lang="en-US">
              <a:solidFill>
                <a:srgbClr val="FFFFFF"/>
              </a:solidFill>
            </a:endParaRPr>
          </a:p>
        </p:txBody>
      </p:sp>
      <p:sp>
        <p:nvSpPr>
          <p:cNvPr id="5" name="Footer Placeholder 4">
            <a:extLst>
              <a:ext uri="{FF2B5EF4-FFF2-40B4-BE49-F238E27FC236}">
                <a16:creationId xmlns:a16="http://schemas.microsoft.com/office/drawing/2014/main" id="{32C4A1D3-3750-415A-BA98-7FD6FF13B62F}"/>
              </a:ext>
            </a:extLst>
          </p:cNvPr>
          <p:cNvSpPr>
            <a:spLocks noGrp="1"/>
          </p:cNvSpPr>
          <p:nvPr>
            <p:ph type="ftr" sz="quarter" idx="11"/>
          </p:nvPr>
        </p:nvSpPr>
        <p:spPr>
          <a:xfrm>
            <a:off x="5156202" y="6470704"/>
            <a:ext cx="4426093" cy="274320"/>
          </a:xfrm>
        </p:spPr>
        <p:txBody>
          <a:bodyPr vert="horz" lIns="91440" tIns="45720" rIns="91440" bIns="45720" rtlCol="0" anchor="ctr">
            <a:normAutofit fontScale="77500" lnSpcReduction="20000"/>
          </a:bodyPr>
          <a:lstStyle/>
          <a:p>
            <a:pPr defTabSz="457200">
              <a:spcAft>
                <a:spcPts val="600"/>
              </a:spcAft>
              <a:defRPr/>
            </a:pPr>
            <a:r>
              <a:rPr lang="en-US" sz="900" dirty="0"/>
              <a:t>Interagency Collaboration Program Executive Office “Enabling Seamless Access across the Federal Enterprise”</a:t>
            </a:r>
          </a:p>
        </p:txBody>
      </p:sp>
      <p:sp>
        <p:nvSpPr>
          <p:cNvPr id="4" name="Slide Number Placeholder 3">
            <a:extLst>
              <a:ext uri="{FF2B5EF4-FFF2-40B4-BE49-F238E27FC236}">
                <a16:creationId xmlns:a16="http://schemas.microsoft.com/office/drawing/2014/main" id="{6973EEBC-CA05-41FE-A26A-CE37459C85D6}"/>
              </a:ext>
            </a:extLst>
          </p:cNvPr>
          <p:cNvSpPr>
            <a:spLocks noGrp="1"/>
          </p:cNvSpPr>
          <p:nvPr>
            <p:ph type="sldNum" sz="quarter" idx="12"/>
          </p:nvPr>
        </p:nvSpPr>
        <p:spPr>
          <a:xfrm>
            <a:off x="9652000" y="6470704"/>
            <a:ext cx="730250" cy="274320"/>
          </a:xfrm>
        </p:spPr>
        <p:txBody>
          <a:bodyPr vert="horz" lIns="91440" tIns="45720" rIns="91440" bIns="45720" rtlCol="0" anchor="ctr">
            <a:normAutofit/>
          </a:bodyPr>
          <a:lstStyle/>
          <a:p>
            <a:pPr defTabSz="457200">
              <a:spcAft>
                <a:spcPts val="600"/>
              </a:spcAft>
              <a:defRPr/>
            </a:pPr>
            <a:fld id="{B428B646-8652-4DA4-B2C9-161EDDBDEC0B}" type="slidenum">
              <a:rPr lang="en-US" smtClean="0"/>
              <a:pPr defTabSz="457200">
                <a:spcAft>
                  <a:spcPts val="600"/>
                </a:spcAft>
                <a:defRPr/>
              </a:pPr>
              <a:t>2</a:t>
            </a:fld>
            <a:endParaRPr lang="en-US"/>
          </a:p>
        </p:txBody>
      </p:sp>
      <p:sp>
        <p:nvSpPr>
          <p:cNvPr id="7" name="TextBox 6">
            <a:extLst>
              <a:ext uri="{FF2B5EF4-FFF2-40B4-BE49-F238E27FC236}">
                <a16:creationId xmlns:a16="http://schemas.microsoft.com/office/drawing/2014/main" id="{6A9D7B37-82B7-4CE3-9A00-CDE516E4A468}"/>
              </a:ext>
            </a:extLst>
          </p:cNvPr>
          <p:cNvSpPr txBox="1"/>
          <p:nvPr/>
        </p:nvSpPr>
        <p:spPr>
          <a:xfrm>
            <a:off x="5166813" y="487683"/>
            <a:ext cx="4799976" cy="5565987"/>
          </a:xfrm>
          <a:prstGeom prst="rect">
            <a:avLst/>
          </a:prstGeom>
        </p:spPr>
        <p:txBody>
          <a:bodyPr vert="horz" lIns="45720" tIns="45720" rIns="45720" bIns="45720" rtlCol="0" anchor="ctr">
            <a:normAutofit/>
          </a:bodyPr>
          <a:lstStyle/>
          <a:p>
            <a:pPr algn="l"/>
            <a:br>
              <a:rPr lang="en-US" sz="1400" dirty="0">
                <a:solidFill>
                  <a:srgbClr val="212121"/>
                </a:solidFill>
                <a:latin typeface="Source Sans Pro" panose="020B0503030403020204" pitchFamily="34" charset="0"/>
              </a:rPr>
            </a:br>
            <a:endParaRPr lang="en-US" sz="1400" dirty="0">
              <a:solidFill>
                <a:srgbClr val="212121"/>
              </a:solidFill>
              <a:latin typeface="Source Sans Pro" panose="020B0503030403020204" pitchFamily="34" charset="0"/>
            </a:endParaRPr>
          </a:p>
        </p:txBody>
      </p:sp>
      <p:sp>
        <p:nvSpPr>
          <p:cNvPr id="18" name="TextBox 17">
            <a:extLst>
              <a:ext uri="{FF2B5EF4-FFF2-40B4-BE49-F238E27FC236}">
                <a16:creationId xmlns:a16="http://schemas.microsoft.com/office/drawing/2014/main" id="{AA10A122-161F-2587-4B34-560ED4EAA3A7}"/>
              </a:ext>
            </a:extLst>
          </p:cNvPr>
          <p:cNvSpPr txBox="1"/>
          <p:nvPr/>
        </p:nvSpPr>
        <p:spPr>
          <a:xfrm>
            <a:off x="5433060" y="804333"/>
            <a:ext cx="4663440" cy="2308324"/>
          </a:xfrm>
          <a:prstGeom prst="rect">
            <a:avLst/>
          </a:prstGeom>
          <a:noFill/>
        </p:spPr>
        <p:txBody>
          <a:bodyPr wrap="square">
            <a:spAutoFit/>
          </a:bodyPr>
          <a:lstStyle/>
          <a:p>
            <a:pPr>
              <a:defRPr/>
            </a:pPr>
            <a:r>
              <a:rPr lang="en-US" b="1" u="sng" dirty="0">
                <a:latin typeface="+mn-lt"/>
                <a:cs typeface="Arial" panose="020B0604020202020204" pitchFamily="34" charset="0"/>
              </a:rPr>
              <a:t>Includes the following:</a:t>
            </a:r>
          </a:p>
          <a:p>
            <a:pPr>
              <a:defRPr/>
            </a:pPr>
            <a:r>
              <a:rPr lang="en-US" b="1" dirty="0">
                <a:latin typeface="+mn-lt"/>
                <a:cs typeface="Arial" panose="020B0604020202020204" pitchFamily="34" charset="0"/>
              </a:rPr>
              <a:t>	</a:t>
            </a:r>
            <a:r>
              <a:rPr lang="en-US" dirty="0">
                <a:latin typeface="+mn-lt"/>
                <a:cs typeface="Arial" panose="020B0604020202020204" pitchFamily="34" charset="0"/>
              </a:rPr>
              <a:t>Pension</a:t>
            </a:r>
          </a:p>
          <a:p>
            <a:pPr>
              <a:defRPr/>
            </a:pPr>
            <a:r>
              <a:rPr lang="en-US" dirty="0">
                <a:latin typeface="+mn-lt"/>
                <a:cs typeface="Arial" panose="020B0604020202020204" pitchFamily="34" charset="0"/>
              </a:rPr>
              <a:t>	Survivors’ benefits</a:t>
            </a:r>
          </a:p>
          <a:p>
            <a:pPr>
              <a:defRPr/>
            </a:pPr>
            <a:r>
              <a:rPr lang="en-US" dirty="0">
                <a:latin typeface="+mn-lt"/>
                <a:cs typeface="Arial" panose="020B0604020202020204" pitchFamily="34" charset="0"/>
              </a:rPr>
              <a:t>	Fiduciary</a:t>
            </a:r>
          </a:p>
          <a:p>
            <a:pPr>
              <a:defRPr/>
            </a:pPr>
            <a:r>
              <a:rPr lang="en-US" dirty="0">
                <a:latin typeface="+mn-lt"/>
                <a:cs typeface="Arial" panose="020B0604020202020204" pitchFamily="34" charset="0"/>
              </a:rPr>
              <a:t>	Compensation</a:t>
            </a:r>
          </a:p>
          <a:p>
            <a:pPr>
              <a:defRPr/>
            </a:pPr>
            <a:r>
              <a:rPr lang="en-US" dirty="0">
                <a:latin typeface="+mn-lt"/>
                <a:cs typeface="Arial" panose="020B0604020202020204" pitchFamily="34" charset="0"/>
              </a:rPr>
              <a:t>	Education</a:t>
            </a:r>
          </a:p>
          <a:p>
            <a:pPr>
              <a:defRPr/>
            </a:pPr>
            <a:r>
              <a:rPr lang="en-US" dirty="0">
                <a:latin typeface="+mn-lt"/>
                <a:cs typeface="Arial" panose="020B0604020202020204" pitchFamily="34" charset="0"/>
              </a:rPr>
              <a:t>	Vocational Rehabilitation &amp; Employment </a:t>
            </a:r>
          </a:p>
          <a:p>
            <a:pPr>
              <a:defRPr/>
            </a:pPr>
            <a:r>
              <a:rPr lang="en-US" dirty="0">
                <a:latin typeface="+mn-lt"/>
                <a:cs typeface="Arial" panose="020B0604020202020204" pitchFamily="34" charset="0"/>
              </a:rPr>
              <a:t>	Life Insurance </a:t>
            </a:r>
          </a:p>
          <a:p>
            <a:pPr>
              <a:defRPr/>
            </a:pPr>
            <a:r>
              <a:rPr lang="en-US" dirty="0">
                <a:latin typeface="+mn-lt"/>
                <a:cs typeface="Arial" panose="020B0604020202020204" pitchFamily="34" charset="0"/>
              </a:rPr>
              <a:t>	Home Loan Guaranty</a:t>
            </a:r>
          </a:p>
        </p:txBody>
      </p:sp>
      <p:sp>
        <p:nvSpPr>
          <p:cNvPr id="20" name="TextBox 19">
            <a:extLst>
              <a:ext uri="{FF2B5EF4-FFF2-40B4-BE49-F238E27FC236}">
                <a16:creationId xmlns:a16="http://schemas.microsoft.com/office/drawing/2014/main" id="{65FE3975-6F48-CEA0-1E55-DF94F4531A9F}"/>
              </a:ext>
            </a:extLst>
          </p:cNvPr>
          <p:cNvSpPr txBox="1"/>
          <p:nvPr/>
        </p:nvSpPr>
        <p:spPr>
          <a:xfrm>
            <a:off x="5444826" y="3604033"/>
            <a:ext cx="4663440" cy="2308324"/>
          </a:xfrm>
          <a:prstGeom prst="rect">
            <a:avLst/>
          </a:prstGeom>
          <a:noFill/>
        </p:spPr>
        <p:txBody>
          <a:bodyPr wrap="square">
            <a:spAutoFit/>
          </a:bodyPr>
          <a:lstStyle/>
          <a:p>
            <a:pPr>
              <a:defRPr/>
            </a:pPr>
            <a:r>
              <a:rPr lang="en-US" u="sng" dirty="0">
                <a:latin typeface="+mn-lt"/>
                <a:cs typeface="Arial" panose="020B0604020202020204" pitchFamily="34" charset="0"/>
              </a:rPr>
              <a:t>For Benefits Information:</a:t>
            </a:r>
          </a:p>
          <a:p>
            <a:pPr>
              <a:defRPr/>
            </a:pPr>
            <a:r>
              <a:rPr lang="en-US" dirty="0">
                <a:latin typeface="+mn-lt"/>
                <a:cs typeface="Arial" panose="020B0604020202020204" pitchFamily="34" charset="0"/>
              </a:rPr>
              <a:t>1-800-827-1000</a:t>
            </a:r>
          </a:p>
          <a:p>
            <a:pPr>
              <a:defRPr/>
            </a:pPr>
            <a:r>
              <a:rPr lang="en-US" dirty="0">
                <a:latin typeface="+mn-lt"/>
                <a:cs typeface="Arial" panose="020B0604020202020204" pitchFamily="34" charset="0"/>
                <a:hlinkClick r:id="rId2"/>
              </a:rPr>
              <a:t>http://www.benefits.va.gov</a:t>
            </a:r>
            <a:endParaRPr lang="en-US" dirty="0">
              <a:latin typeface="+mn-lt"/>
              <a:cs typeface="Arial" panose="020B0604020202020204" pitchFamily="34" charset="0"/>
            </a:endParaRPr>
          </a:p>
          <a:p>
            <a:pPr>
              <a:defRPr/>
            </a:pPr>
            <a:endParaRPr lang="en-US" u="sng" dirty="0">
              <a:latin typeface="+mn-lt"/>
              <a:cs typeface="Arial" panose="020B0604020202020204" pitchFamily="34" charset="0"/>
            </a:endParaRPr>
          </a:p>
          <a:p>
            <a:pPr>
              <a:defRPr/>
            </a:pPr>
            <a:r>
              <a:rPr lang="en-US" dirty="0">
                <a:latin typeface="+mn-lt"/>
                <a:cs typeface="Arial" panose="020B0604020202020204" pitchFamily="34" charset="0"/>
              </a:rPr>
              <a:t>U.S. Department of Veterans Affairs Homepage:</a:t>
            </a:r>
          </a:p>
          <a:p>
            <a:pPr>
              <a:defRPr/>
            </a:pPr>
            <a:r>
              <a:rPr lang="en-US" dirty="0">
                <a:latin typeface="+mn-lt"/>
                <a:cs typeface="Arial" panose="020B0604020202020204" pitchFamily="34" charset="0"/>
                <a:hlinkClick r:id="rId3"/>
              </a:rPr>
              <a:t>https://www.va.gov/</a:t>
            </a:r>
            <a:endParaRPr lang="en-US" dirty="0">
              <a:latin typeface="+mn-lt"/>
              <a:cs typeface="Arial" panose="020B0604020202020204" pitchFamily="34" charset="0"/>
            </a:endParaRPr>
          </a:p>
          <a:p>
            <a:pPr>
              <a:defRPr/>
            </a:pPr>
            <a:endParaRPr lang="en-US" dirty="0">
              <a:latin typeface="+mn-lt"/>
              <a:cs typeface="Arial" panose="020B0604020202020204" pitchFamily="34" charset="0"/>
            </a:endParaRPr>
          </a:p>
          <a:p>
            <a:pPr>
              <a:defRPr/>
            </a:pPr>
            <a:r>
              <a:rPr lang="en-US" dirty="0">
                <a:latin typeface="+mn-lt"/>
                <a:cs typeface="Arial" panose="020B0604020202020204" pitchFamily="34" charset="0"/>
              </a:rPr>
              <a:t>NYS Division of Veterans’ Services:</a:t>
            </a:r>
          </a:p>
          <a:p>
            <a:pPr>
              <a:defRPr/>
            </a:pPr>
            <a:r>
              <a:rPr lang="en-US" dirty="0">
                <a:solidFill>
                  <a:srgbClr val="003399"/>
                </a:solidFill>
                <a:latin typeface="+mn-lt"/>
                <a:hlinkClick r:id="rId4"/>
              </a:rPr>
              <a:t>https://www.veterans.ny.gov/</a:t>
            </a:r>
            <a:endParaRPr lang="en-US" dirty="0">
              <a:solidFill>
                <a:srgbClr val="003399"/>
              </a:solidFill>
              <a:latin typeface="+mn-lt"/>
            </a:endParaRPr>
          </a:p>
        </p:txBody>
      </p:sp>
    </p:spTree>
    <p:extLst>
      <p:ext uri="{BB962C8B-B14F-4D97-AF65-F5344CB8AC3E}">
        <p14:creationId xmlns:p14="http://schemas.microsoft.com/office/powerpoint/2010/main" val="1316246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8" name="Rectangle 46087">
            <a:extLst>
              <a:ext uri="{FF2B5EF4-FFF2-40B4-BE49-F238E27FC236}">
                <a16:creationId xmlns:a16="http://schemas.microsoft.com/office/drawing/2014/main" id="{B953A443-294B-445A-8800-36348C074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090" name="Group 46089">
            <a:extLst>
              <a:ext uri="{FF2B5EF4-FFF2-40B4-BE49-F238E27FC236}">
                <a16:creationId xmlns:a16="http://schemas.microsoft.com/office/drawing/2014/main" id="{78C8B465-3B66-4260-BB99-1B5436C5C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0" y="0"/>
            <a:ext cx="12584114" cy="6853238"/>
            <a:chOff x="-417513" y="0"/>
            <a:chExt cx="12584114" cy="6853238"/>
          </a:xfrm>
        </p:grpSpPr>
        <p:sp>
          <p:nvSpPr>
            <p:cNvPr id="46091" name="Freeform 5">
              <a:extLst>
                <a:ext uri="{FF2B5EF4-FFF2-40B4-BE49-F238E27FC236}">
                  <a16:creationId xmlns:a16="http://schemas.microsoft.com/office/drawing/2014/main" id="{A44A7F58-688E-4FAB-8F35-E1317E0DB8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92" name="Freeform 6">
              <a:extLst>
                <a:ext uri="{FF2B5EF4-FFF2-40B4-BE49-F238E27FC236}">
                  <a16:creationId xmlns:a16="http://schemas.microsoft.com/office/drawing/2014/main" id="{C3F725EA-A7F4-43D1-8763-CCF81730A5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93" name="Freeform 7">
              <a:extLst>
                <a:ext uri="{FF2B5EF4-FFF2-40B4-BE49-F238E27FC236}">
                  <a16:creationId xmlns:a16="http://schemas.microsoft.com/office/drawing/2014/main" id="{37916536-9ECD-46FA-9321-9BC1FE6F71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94" name="Freeform 8">
              <a:extLst>
                <a:ext uri="{FF2B5EF4-FFF2-40B4-BE49-F238E27FC236}">
                  <a16:creationId xmlns:a16="http://schemas.microsoft.com/office/drawing/2014/main" id="{60594951-6157-4770-B4CC-51E856E48A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95" name="Freeform 9">
              <a:extLst>
                <a:ext uri="{FF2B5EF4-FFF2-40B4-BE49-F238E27FC236}">
                  <a16:creationId xmlns:a16="http://schemas.microsoft.com/office/drawing/2014/main" id="{61C659B4-5413-4C0E-94C0-77A62D13CD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96" name="Freeform 10">
              <a:extLst>
                <a:ext uri="{FF2B5EF4-FFF2-40B4-BE49-F238E27FC236}">
                  <a16:creationId xmlns:a16="http://schemas.microsoft.com/office/drawing/2014/main" id="{F8898917-C433-46E2-B64C-9959DCBE4E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97" name="Freeform 11">
              <a:extLst>
                <a:ext uri="{FF2B5EF4-FFF2-40B4-BE49-F238E27FC236}">
                  <a16:creationId xmlns:a16="http://schemas.microsoft.com/office/drawing/2014/main" id="{A74EDBCC-8167-46A3-88C0-700B69737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98" name="Freeform 12">
              <a:extLst>
                <a:ext uri="{FF2B5EF4-FFF2-40B4-BE49-F238E27FC236}">
                  <a16:creationId xmlns:a16="http://schemas.microsoft.com/office/drawing/2014/main" id="{A67E927E-7541-4F1F-A650-7EA34A9242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99" name="Freeform 13">
              <a:extLst>
                <a:ext uri="{FF2B5EF4-FFF2-40B4-BE49-F238E27FC236}">
                  <a16:creationId xmlns:a16="http://schemas.microsoft.com/office/drawing/2014/main" id="{BDD1CA3A-F54D-4B52-B5BE-1C1A034C2C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00" name="Freeform 14">
              <a:extLst>
                <a:ext uri="{FF2B5EF4-FFF2-40B4-BE49-F238E27FC236}">
                  <a16:creationId xmlns:a16="http://schemas.microsoft.com/office/drawing/2014/main" id="{4F2C1832-F5EA-4570-B140-C9865C395E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01" name="Freeform 15">
              <a:extLst>
                <a:ext uri="{FF2B5EF4-FFF2-40B4-BE49-F238E27FC236}">
                  <a16:creationId xmlns:a16="http://schemas.microsoft.com/office/drawing/2014/main" id="{070A83B1-3E47-43D5-8ECA-AF855C5824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02" name="Freeform 16">
              <a:extLst>
                <a:ext uri="{FF2B5EF4-FFF2-40B4-BE49-F238E27FC236}">
                  <a16:creationId xmlns:a16="http://schemas.microsoft.com/office/drawing/2014/main" id="{BB2BA416-762A-4171-B3AE-8D821070D5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03" name="Freeform 17">
              <a:extLst>
                <a:ext uri="{FF2B5EF4-FFF2-40B4-BE49-F238E27FC236}">
                  <a16:creationId xmlns:a16="http://schemas.microsoft.com/office/drawing/2014/main" id="{44488F53-1FA7-42B8-BBB3-D9B7CECF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04" name="Freeform 18">
              <a:extLst>
                <a:ext uri="{FF2B5EF4-FFF2-40B4-BE49-F238E27FC236}">
                  <a16:creationId xmlns:a16="http://schemas.microsoft.com/office/drawing/2014/main" id="{C652F543-6B84-4EB0-BA9A-FEE0FE8241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05" name="Freeform 19">
              <a:extLst>
                <a:ext uri="{FF2B5EF4-FFF2-40B4-BE49-F238E27FC236}">
                  <a16:creationId xmlns:a16="http://schemas.microsoft.com/office/drawing/2014/main" id="{4C01ECC6-2CEF-411B-9452-1CFE016A4E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06" name="Freeform 20">
              <a:extLst>
                <a:ext uri="{FF2B5EF4-FFF2-40B4-BE49-F238E27FC236}">
                  <a16:creationId xmlns:a16="http://schemas.microsoft.com/office/drawing/2014/main" id="{1E9C8CCE-FD1A-4B8A-B0DD-CCA1061627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07" name="Freeform 21">
              <a:extLst>
                <a:ext uri="{FF2B5EF4-FFF2-40B4-BE49-F238E27FC236}">
                  <a16:creationId xmlns:a16="http://schemas.microsoft.com/office/drawing/2014/main" id="{12B88552-9617-441B-804E-7665EEDB0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08" name="Freeform 22">
              <a:extLst>
                <a:ext uri="{FF2B5EF4-FFF2-40B4-BE49-F238E27FC236}">
                  <a16:creationId xmlns:a16="http://schemas.microsoft.com/office/drawing/2014/main" id="{FF9BF7E7-292E-4502-8707-719880804E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09" name="Freeform 23">
              <a:extLst>
                <a:ext uri="{FF2B5EF4-FFF2-40B4-BE49-F238E27FC236}">
                  <a16:creationId xmlns:a16="http://schemas.microsoft.com/office/drawing/2014/main" id="{82861330-5217-4BBD-A029-50D39E363B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10" name="Freeform 24">
              <a:extLst>
                <a:ext uri="{FF2B5EF4-FFF2-40B4-BE49-F238E27FC236}">
                  <a16:creationId xmlns:a16="http://schemas.microsoft.com/office/drawing/2014/main" id="{D6E86A53-83A6-4FC9-95CC-A82F6A53E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11" name="Freeform 25">
              <a:extLst>
                <a:ext uri="{FF2B5EF4-FFF2-40B4-BE49-F238E27FC236}">
                  <a16:creationId xmlns:a16="http://schemas.microsoft.com/office/drawing/2014/main" id="{ED068211-CA23-4F84-8EF1-532049651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6084" name="Content Placeholder 2">
            <a:extLst>
              <a:ext uri="{FF2B5EF4-FFF2-40B4-BE49-F238E27FC236}">
                <a16:creationId xmlns:a16="http://schemas.microsoft.com/office/drawing/2014/main" id="{E5BF86A2-2FC7-C98A-F741-14A34ABCEE54}"/>
              </a:ext>
            </a:extLst>
          </p:cNvPr>
          <p:cNvGraphicFramePr>
            <a:graphicFrameLocks noGrp="1"/>
          </p:cNvGraphicFramePr>
          <p:nvPr>
            <p:ph idx="1"/>
            <p:extLst>
              <p:ext uri="{D42A27DB-BD31-4B8C-83A1-F6EECF244321}">
                <p14:modId xmlns:p14="http://schemas.microsoft.com/office/powerpoint/2010/main" val="3187967662"/>
              </p:ext>
            </p:extLst>
          </p:nvPr>
        </p:nvGraphicFramePr>
        <p:xfrm>
          <a:off x="804672" y="798444"/>
          <a:ext cx="6007290" cy="5257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189C-2899-4E7E-AA73-890A7F885873}"/>
              </a:ext>
            </a:extLst>
          </p:cNvPr>
          <p:cNvSpPr>
            <a:spLocks noGrp="1"/>
          </p:cNvSpPr>
          <p:nvPr>
            <p:ph type="title"/>
          </p:nvPr>
        </p:nvSpPr>
        <p:spPr>
          <a:xfrm>
            <a:off x="821635" y="804333"/>
            <a:ext cx="3458817" cy="5249334"/>
          </a:xfrm>
        </p:spPr>
        <p:txBody>
          <a:bodyPr vert="horz" lIns="91440" tIns="45720" rIns="91440" bIns="45720" rtlCol="0" anchor="ctr">
            <a:normAutofit/>
          </a:bodyPr>
          <a:lstStyle/>
          <a:p>
            <a:pPr defTabSz="914400"/>
            <a:r>
              <a:rPr lang="en-US" sz="4600" dirty="0">
                <a:solidFill>
                  <a:srgbClr val="FFFFFF"/>
                </a:solidFill>
              </a:rPr>
              <a:t>Veterans Service Officers </a:t>
            </a:r>
          </a:p>
        </p:txBody>
      </p:sp>
      <p:sp>
        <p:nvSpPr>
          <p:cNvPr id="3" name="Date Placeholder 2">
            <a:extLst>
              <a:ext uri="{FF2B5EF4-FFF2-40B4-BE49-F238E27FC236}">
                <a16:creationId xmlns:a16="http://schemas.microsoft.com/office/drawing/2014/main" id="{8D645E45-7C1E-4E95-A785-007900B46AEC}"/>
              </a:ext>
            </a:extLst>
          </p:cNvPr>
          <p:cNvSpPr>
            <a:spLocks noGrp="1"/>
          </p:cNvSpPr>
          <p:nvPr>
            <p:ph type="dt" sz="half" idx="10"/>
          </p:nvPr>
        </p:nvSpPr>
        <p:spPr>
          <a:xfrm>
            <a:off x="2292096" y="6470704"/>
            <a:ext cx="1615606" cy="274320"/>
          </a:xfrm>
        </p:spPr>
        <p:txBody>
          <a:bodyPr vert="horz" lIns="91440" tIns="45720" rIns="91440" bIns="45720" rtlCol="0" anchor="ctr">
            <a:normAutofit/>
          </a:bodyPr>
          <a:lstStyle/>
          <a:p>
            <a:pPr defTabSz="457200">
              <a:spcAft>
                <a:spcPts val="600"/>
              </a:spcAft>
              <a:defRPr/>
            </a:pPr>
            <a:fld id="{331FD5DB-5A85-440A-97B6-033016D28644}" type="datetime1">
              <a:rPr lang="en-US">
                <a:solidFill>
                  <a:srgbClr val="FFFFFF"/>
                </a:solidFill>
              </a:rPr>
              <a:pPr defTabSz="457200">
                <a:spcAft>
                  <a:spcPts val="600"/>
                </a:spcAft>
                <a:defRPr/>
              </a:pPr>
              <a:t>3/20/2023</a:t>
            </a:fld>
            <a:endParaRPr lang="en-US">
              <a:solidFill>
                <a:srgbClr val="FFFFFF"/>
              </a:solidFill>
            </a:endParaRPr>
          </a:p>
        </p:txBody>
      </p:sp>
      <p:sp>
        <p:nvSpPr>
          <p:cNvPr id="5" name="Footer Placeholder 4">
            <a:extLst>
              <a:ext uri="{FF2B5EF4-FFF2-40B4-BE49-F238E27FC236}">
                <a16:creationId xmlns:a16="http://schemas.microsoft.com/office/drawing/2014/main" id="{32C4A1D3-3750-415A-BA98-7FD6FF13B62F}"/>
              </a:ext>
            </a:extLst>
          </p:cNvPr>
          <p:cNvSpPr>
            <a:spLocks noGrp="1"/>
          </p:cNvSpPr>
          <p:nvPr>
            <p:ph type="ftr" sz="quarter" idx="11"/>
          </p:nvPr>
        </p:nvSpPr>
        <p:spPr>
          <a:xfrm>
            <a:off x="5156202" y="6470704"/>
            <a:ext cx="4426093" cy="274320"/>
          </a:xfrm>
        </p:spPr>
        <p:txBody>
          <a:bodyPr vert="horz" lIns="91440" tIns="45720" rIns="91440" bIns="45720" rtlCol="0" anchor="ctr">
            <a:normAutofit fontScale="77500" lnSpcReduction="20000"/>
          </a:bodyPr>
          <a:lstStyle/>
          <a:p>
            <a:pPr defTabSz="457200">
              <a:spcAft>
                <a:spcPts val="600"/>
              </a:spcAft>
              <a:defRPr/>
            </a:pPr>
            <a:r>
              <a:rPr lang="en-US" sz="900" dirty="0"/>
              <a:t>Interagency Collaboration Program Executive Office “Enabling Seamless Access across the Federal Enterprise”</a:t>
            </a:r>
          </a:p>
        </p:txBody>
      </p:sp>
      <p:sp>
        <p:nvSpPr>
          <p:cNvPr id="4" name="Slide Number Placeholder 3">
            <a:extLst>
              <a:ext uri="{FF2B5EF4-FFF2-40B4-BE49-F238E27FC236}">
                <a16:creationId xmlns:a16="http://schemas.microsoft.com/office/drawing/2014/main" id="{6973EEBC-CA05-41FE-A26A-CE37459C85D6}"/>
              </a:ext>
            </a:extLst>
          </p:cNvPr>
          <p:cNvSpPr>
            <a:spLocks noGrp="1"/>
          </p:cNvSpPr>
          <p:nvPr>
            <p:ph type="sldNum" sz="quarter" idx="12"/>
          </p:nvPr>
        </p:nvSpPr>
        <p:spPr>
          <a:xfrm>
            <a:off x="9652000" y="6470704"/>
            <a:ext cx="730250" cy="274320"/>
          </a:xfrm>
        </p:spPr>
        <p:txBody>
          <a:bodyPr vert="horz" lIns="91440" tIns="45720" rIns="91440" bIns="45720" rtlCol="0" anchor="ctr">
            <a:normAutofit/>
          </a:bodyPr>
          <a:lstStyle/>
          <a:p>
            <a:pPr defTabSz="457200">
              <a:spcAft>
                <a:spcPts val="600"/>
              </a:spcAft>
              <a:defRPr/>
            </a:pPr>
            <a:fld id="{B428B646-8652-4DA4-B2C9-161EDDBDEC0B}" type="slidenum">
              <a:rPr lang="en-US" smtClean="0"/>
              <a:pPr defTabSz="457200">
                <a:spcAft>
                  <a:spcPts val="600"/>
                </a:spcAft>
                <a:defRPr/>
              </a:pPr>
              <a:t>3</a:t>
            </a:fld>
            <a:endParaRPr lang="en-US"/>
          </a:p>
        </p:txBody>
      </p:sp>
      <p:sp>
        <p:nvSpPr>
          <p:cNvPr id="7" name="TextBox 6">
            <a:extLst>
              <a:ext uri="{FF2B5EF4-FFF2-40B4-BE49-F238E27FC236}">
                <a16:creationId xmlns:a16="http://schemas.microsoft.com/office/drawing/2014/main" id="{6A9D7B37-82B7-4CE3-9A00-CDE516E4A468}"/>
              </a:ext>
            </a:extLst>
          </p:cNvPr>
          <p:cNvSpPr txBox="1"/>
          <p:nvPr/>
        </p:nvSpPr>
        <p:spPr>
          <a:xfrm>
            <a:off x="5166813" y="487683"/>
            <a:ext cx="4799976" cy="5565987"/>
          </a:xfrm>
          <a:prstGeom prst="rect">
            <a:avLst/>
          </a:prstGeom>
        </p:spPr>
        <p:txBody>
          <a:bodyPr vert="horz" lIns="45720" tIns="45720" rIns="45720" bIns="45720" rtlCol="0" anchor="ctr">
            <a:normAutofit/>
          </a:bodyPr>
          <a:lstStyle/>
          <a:p>
            <a:pPr algn="l"/>
            <a:br>
              <a:rPr lang="en-US" sz="1400" dirty="0">
                <a:solidFill>
                  <a:srgbClr val="212121"/>
                </a:solidFill>
                <a:latin typeface="Source Sans Pro" panose="020B0503030403020204" pitchFamily="34" charset="0"/>
              </a:rPr>
            </a:br>
            <a:endParaRPr lang="en-US" sz="1400" dirty="0">
              <a:solidFill>
                <a:srgbClr val="212121"/>
              </a:solidFill>
              <a:latin typeface="Source Sans Pro" panose="020B0503030403020204" pitchFamily="34" charset="0"/>
            </a:endParaRPr>
          </a:p>
        </p:txBody>
      </p:sp>
      <p:sp>
        <p:nvSpPr>
          <p:cNvPr id="8" name="TextBox 7">
            <a:extLst>
              <a:ext uri="{FF2B5EF4-FFF2-40B4-BE49-F238E27FC236}">
                <a16:creationId xmlns:a16="http://schemas.microsoft.com/office/drawing/2014/main" id="{860B39BA-DFCD-B829-301A-EE832820963F}"/>
              </a:ext>
            </a:extLst>
          </p:cNvPr>
          <p:cNvSpPr txBox="1"/>
          <p:nvPr/>
        </p:nvSpPr>
        <p:spPr>
          <a:xfrm>
            <a:off x="5166811" y="2571720"/>
            <a:ext cx="5257800" cy="3293209"/>
          </a:xfrm>
          <a:prstGeom prst="rect">
            <a:avLst/>
          </a:prstGeom>
          <a:noFill/>
        </p:spPr>
        <p:txBody>
          <a:bodyPr wrap="square">
            <a:spAutoFit/>
          </a:bodyPr>
          <a:lstStyle/>
          <a:p>
            <a:pPr marL="285750" indent="-285750" algn="ctr">
              <a:buFont typeface="Arial" panose="020B0604020202020204" pitchFamily="34" charset="0"/>
              <a:buChar char="•"/>
            </a:pPr>
            <a:r>
              <a:rPr lang="en-US" b="1" dirty="0">
                <a:latin typeface="+mn-lt"/>
              </a:rPr>
              <a:t>VA education and vocational rehabilitation</a:t>
            </a:r>
          </a:p>
          <a:p>
            <a:pPr marL="285750" indent="-285750" algn="ctr">
              <a:buFont typeface="Arial" panose="020B0604020202020204" pitchFamily="34" charset="0"/>
              <a:buChar char="•"/>
            </a:pPr>
            <a:r>
              <a:rPr lang="en-US" b="1" dirty="0">
                <a:latin typeface="+mn-lt"/>
              </a:rPr>
              <a:t>VA home loan guaranties</a:t>
            </a:r>
          </a:p>
          <a:p>
            <a:pPr marL="285750" indent="-285750" algn="ctr">
              <a:buFont typeface="Arial" panose="020B0604020202020204" pitchFamily="34" charset="0"/>
              <a:buChar char="•"/>
            </a:pPr>
            <a:r>
              <a:rPr lang="en-US" b="1" dirty="0">
                <a:latin typeface="+mn-lt"/>
              </a:rPr>
              <a:t>VA, State &amp; Local employment and reemployment</a:t>
            </a:r>
          </a:p>
          <a:p>
            <a:pPr marL="285750" indent="-285750" algn="ctr">
              <a:buFont typeface="Arial" panose="020B0604020202020204" pitchFamily="34" charset="0"/>
              <a:buChar char="•"/>
            </a:pPr>
            <a:r>
              <a:rPr lang="en-US" b="1" dirty="0">
                <a:latin typeface="+mn-lt"/>
              </a:rPr>
              <a:t>Military records</a:t>
            </a:r>
          </a:p>
          <a:p>
            <a:pPr marL="285750" indent="-285750" algn="ctr">
              <a:buFont typeface="Arial" panose="020B0604020202020204" pitchFamily="34" charset="0"/>
              <a:buChar char="•"/>
            </a:pPr>
            <a:r>
              <a:rPr lang="en-US" b="1" dirty="0">
                <a:latin typeface="+mn-lt"/>
              </a:rPr>
              <a:t>Federal, State &amp; Local medals or awards</a:t>
            </a:r>
          </a:p>
          <a:p>
            <a:pPr marL="285750" indent="-285750" algn="ctr">
              <a:buFont typeface="Arial" panose="020B0604020202020204" pitchFamily="34" charset="0"/>
              <a:buChar char="•"/>
            </a:pPr>
            <a:r>
              <a:rPr lang="en-US" b="1" dirty="0">
                <a:latin typeface="+mn-lt"/>
              </a:rPr>
              <a:t>Local real property tax exemption</a:t>
            </a:r>
          </a:p>
          <a:p>
            <a:pPr marL="285750" indent="-285750" algn="ctr">
              <a:buFont typeface="Arial" panose="020B0604020202020204" pitchFamily="34" charset="0"/>
              <a:buChar char="•"/>
            </a:pPr>
            <a:r>
              <a:rPr lang="en-US" b="1" dirty="0">
                <a:latin typeface="+mn-lt"/>
              </a:rPr>
              <a:t>NYS blind annuity</a:t>
            </a:r>
          </a:p>
          <a:p>
            <a:pPr marL="285750" indent="-285750" algn="ctr">
              <a:buFont typeface="Arial" panose="020B0604020202020204" pitchFamily="34" charset="0"/>
              <a:buChar char="•"/>
            </a:pPr>
            <a:r>
              <a:rPr lang="en-US" b="1" dirty="0">
                <a:latin typeface="+mn-lt"/>
              </a:rPr>
              <a:t>VA compensation for service-connected disabilities</a:t>
            </a:r>
          </a:p>
          <a:p>
            <a:pPr marL="285750" indent="-285750" algn="ctr">
              <a:buFont typeface="Arial" panose="020B0604020202020204" pitchFamily="34" charset="0"/>
              <a:buChar char="•"/>
            </a:pPr>
            <a:r>
              <a:rPr lang="en-US" b="1" dirty="0">
                <a:latin typeface="+mn-lt"/>
              </a:rPr>
              <a:t>VA pension for non-service-connected disabilities</a:t>
            </a:r>
          </a:p>
          <a:p>
            <a:pPr marL="285750" indent="-285750" algn="ctr">
              <a:buFont typeface="Arial" panose="020B0604020202020204" pitchFamily="34" charset="0"/>
              <a:buChar char="•"/>
            </a:pPr>
            <a:r>
              <a:rPr lang="en-US" b="1" dirty="0">
                <a:latin typeface="+mn-lt"/>
              </a:rPr>
              <a:t>VA compensation/pension to family members of deceased veterans</a:t>
            </a:r>
          </a:p>
          <a:p>
            <a:pPr marL="285750" indent="-285750" algn="ctr">
              <a:buFont typeface="Arial" panose="020B0604020202020204" pitchFamily="34" charset="0"/>
              <a:buChar char="•"/>
            </a:pPr>
            <a:r>
              <a:rPr lang="en-US" b="1" dirty="0">
                <a:latin typeface="+mn-lt"/>
              </a:rPr>
              <a:t>VA burial benefits and grave markers</a:t>
            </a:r>
          </a:p>
          <a:p>
            <a:pPr marL="285750" indent="-285750" algn="ctr">
              <a:buFont typeface="Arial" panose="020B0604020202020204" pitchFamily="34" charset="0"/>
              <a:buChar char="•"/>
            </a:pPr>
            <a:r>
              <a:rPr lang="en-US" b="1" dirty="0">
                <a:latin typeface="+mn-lt"/>
              </a:rPr>
              <a:t>VA life insurance</a:t>
            </a:r>
          </a:p>
        </p:txBody>
      </p:sp>
      <p:sp>
        <p:nvSpPr>
          <p:cNvPr id="10" name="TextBox 9">
            <a:extLst>
              <a:ext uri="{FF2B5EF4-FFF2-40B4-BE49-F238E27FC236}">
                <a16:creationId xmlns:a16="http://schemas.microsoft.com/office/drawing/2014/main" id="{E94E205D-8689-DF26-CE62-0E5BF004A6D1}"/>
              </a:ext>
            </a:extLst>
          </p:cNvPr>
          <p:cNvSpPr txBox="1"/>
          <p:nvPr/>
        </p:nvSpPr>
        <p:spPr>
          <a:xfrm>
            <a:off x="5166814" y="628650"/>
            <a:ext cx="5257799" cy="1754326"/>
          </a:xfrm>
          <a:prstGeom prst="rect">
            <a:avLst/>
          </a:prstGeom>
          <a:noFill/>
        </p:spPr>
        <p:txBody>
          <a:bodyPr wrap="square">
            <a:spAutoFit/>
          </a:bodyPr>
          <a:lstStyle/>
          <a:p>
            <a:pPr algn="ctr"/>
            <a:r>
              <a:rPr lang="en-US" sz="1800" dirty="0">
                <a:latin typeface="+mn-lt"/>
              </a:rPr>
              <a:t>There is no comparable advocacy service for this special group of New York citizens. </a:t>
            </a:r>
          </a:p>
          <a:p>
            <a:pPr algn="ctr"/>
            <a:r>
              <a:rPr lang="en-US" sz="1800" dirty="0">
                <a:latin typeface="+mn-lt"/>
              </a:rPr>
              <a:t>All services are provided without charge.</a:t>
            </a:r>
          </a:p>
          <a:p>
            <a:pPr algn="ctr"/>
            <a:r>
              <a:rPr lang="en-US" sz="1800" dirty="0">
                <a:latin typeface="+mn-lt"/>
              </a:rPr>
              <a:t>Strictly controlled confidentiality</a:t>
            </a:r>
          </a:p>
          <a:p>
            <a:pPr algn="ctr"/>
            <a:r>
              <a:rPr lang="en-US" sz="1800" dirty="0">
                <a:latin typeface="+mn-lt"/>
              </a:rPr>
              <a:t>Service Officers are required to be knowledgeable in federal, state and local laws pertaining to Veterans. </a:t>
            </a:r>
          </a:p>
        </p:txBody>
      </p:sp>
      <p:sp>
        <p:nvSpPr>
          <p:cNvPr id="15" name="TextBox 14">
            <a:extLst>
              <a:ext uri="{FF2B5EF4-FFF2-40B4-BE49-F238E27FC236}">
                <a16:creationId xmlns:a16="http://schemas.microsoft.com/office/drawing/2014/main" id="{ED307BD3-CFA3-63EA-BFC8-52E74DF16790}"/>
              </a:ext>
            </a:extLst>
          </p:cNvPr>
          <p:cNvSpPr txBox="1"/>
          <p:nvPr/>
        </p:nvSpPr>
        <p:spPr>
          <a:xfrm>
            <a:off x="5166815" y="6180061"/>
            <a:ext cx="6958107" cy="369332"/>
          </a:xfrm>
          <a:prstGeom prst="rect">
            <a:avLst/>
          </a:prstGeom>
          <a:noFill/>
        </p:spPr>
        <p:txBody>
          <a:bodyPr wrap="square" rtlCol="0">
            <a:spAutoFit/>
          </a:bodyPr>
          <a:lstStyle/>
          <a:p>
            <a:r>
              <a:rPr lang="en-US" sz="1800" u="sng" dirty="0">
                <a:solidFill>
                  <a:srgbClr val="0000FF"/>
                </a:solidFill>
                <a:latin typeface="Helvetica" panose="020B0604020202020204" pitchFamily="34" charset="0"/>
                <a:ea typeface="Calibri" panose="020F0502020204030204" pitchFamily="34" charset="0"/>
                <a:hlinkClick r:id="rId2"/>
              </a:rPr>
              <a:t>https://www.va.gov/ogc/apps/accreditation/index.asp</a:t>
            </a:r>
            <a:endParaRPr lang="en-US" dirty="0"/>
          </a:p>
        </p:txBody>
      </p:sp>
    </p:spTree>
    <p:extLst>
      <p:ext uri="{BB962C8B-B14F-4D97-AF65-F5344CB8AC3E}">
        <p14:creationId xmlns:p14="http://schemas.microsoft.com/office/powerpoint/2010/main" val="18617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189C-2899-4E7E-AA73-890A7F885873}"/>
              </a:ext>
            </a:extLst>
          </p:cNvPr>
          <p:cNvSpPr>
            <a:spLocks noGrp="1"/>
          </p:cNvSpPr>
          <p:nvPr>
            <p:ph type="title"/>
          </p:nvPr>
        </p:nvSpPr>
        <p:spPr>
          <a:xfrm>
            <a:off x="550845" y="804333"/>
            <a:ext cx="3798986" cy="5249334"/>
          </a:xfrm>
        </p:spPr>
        <p:txBody>
          <a:bodyPr vert="horz" lIns="91440" tIns="45720" rIns="91440" bIns="45720" rtlCol="0" anchor="ctr">
            <a:normAutofit/>
          </a:bodyPr>
          <a:lstStyle/>
          <a:p>
            <a:pPr defTabSz="914400"/>
            <a:r>
              <a:rPr lang="en-US" sz="4600" dirty="0">
                <a:solidFill>
                  <a:srgbClr val="FFFFFF"/>
                </a:solidFill>
              </a:rPr>
              <a:t>Aide and Attendance </a:t>
            </a:r>
            <a:br>
              <a:rPr lang="en-US" sz="4600" dirty="0">
                <a:solidFill>
                  <a:srgbClr val="FFFFFF"/>
                </a:solidFill>
              </a:rPr>
            </a:br>
            <a:r>
              <a:rPr lang="en-US" sz="4600" dirty="0">
                <a:solidFill>
                  <a:srgbClr val="FFFFFF"/>
                </a:solidFill>
              </a:rPr>
              <a:t>Part 1</a:t>
            </a:r>
          </a:p>
        </p:txBody>
      </p:sp>
      <p:sp>
        <p:nvSpPr>
          <p:cNvPr id="3" name="Date Placeholder 2">
            <a:extLst>
              <a:ext uri="{FF2B5EF4-FFF2-40B4-BE49-F238E27FC236}">
                <a16:creationId xmlns:a16="http://schemas.microsoft.com/office/drawing/2014/main" id="{8D645E45-7C1E-4E95-A785-007900B46AEC}"/>
              </a:ext>
            </a:extLst>
          </p:cNvPr>
          <p:cNvSpPr>
            <a:spLocks noGrp="1"/>
          </p:cNvSpPr>
          <p:nvPr>
            <p:ph type="dt" sz="half" idx="10"/>
          </p:nvPr>
        </p:nvSpPr>
        <p:spPr>
          <a:xfrm>
            <a:off x="2292096" y="6470704"/>
            <a:ext cx="1615606" cy="274320"/>
          </a:xfrm>
        </p:spPr>
        <p:txBody>
          <a:bodyPr vert="horz" lIns="91440" tIns="45720" rIns="91440" bIns="45720" rtlCol="0" anchor="ctr">
            <a:normAutofit/>
          </a:bodyPr>
          <a:lstStyle/>
          <a:p>
            <a:pPr defTabSz="457200">
              <a:spcAft>
                <a:spcPts val="600"/>
              </a:spcAft>
              <a:defRPr/>
            </a:pPr>
            <a:fld id="{331FD5DB-5A85-440A-97B6-033016D28644}" type="datetime1">
              <a:rPr lang="en-US" smtClean="0">
                <a:solidFill>
                  <a:srgbClr val="FFFFFF"/>
                </a:solidFill>
              </a:rPr>
              <a:pPr defTabSz="457200">
                <a:spcAft>
                  <a:spcPts val="600"/>
                </a:spcAft>
                <a:defRPr/>
              </a:pPr>
              <a:t>3/20/2023</a:t>
            </a:fld>
            <a:endParaRPr lang="en-US">
              <a:solidFill>
                <a:srgbClr val="FFFFFF"/>
              </a:solidFill>
            </a:endParaRPr>
          </a:p>
        </p:txBody>
      </p:sp>
      <p:sp>
        <p:nvSpPr>
          <p:cNvPr id="5" name="Footer Placeholder 4">
            <a:extLst>
              <a:ext uri="{FF2B5EF4-FFF2-40B4-BE49-F238E27FC236}">
                <a16:creationId xmlns:a16="http://schemas.microsoft.com/office/drawing/2014/main" id="{32C4A1D3-3750-415A-BA98-7FD6FF13B62F}"/>
              </a:ext>
            </a:extLst>
          </p:cNvPr>
          <p:cNvSpPr>
            <a:spLocks noGrp="1"/>
          </p:cNvSpPr>
          <p:nvPr>
            <p:ph type="ftr" sz="quarter" idx="11"/>
          </p:nvPr>
        </p:nvSpPr>
        <p:spPr>
          <a:xfrm>
            <a:off x="5156202" y="6470704"/>
            <a:ext cx="4426093" cy="274320"/>
          </a:xfrm>
        </p:spPr>
        <p:txBody>
          <a:bodyPr vert="horz" lIns="91440" tIns="45720" rIns="91440" bIns="45720" rtlCol="0" anchor="ctr">
            <a:normAutofit fontScale="77500" lnSpcReduction="20000"/>
          </a:bodyPr>
          <a:lstStyle/>
          <a:p>
            <a:pPr defTabSz="457200">
              <a:spcAft>
                <a:spcPts val="600"/>
              </a:spcAft>
              <a:defRPr/>
            </a:pPr>
            <a:r>
              <a:rPr lang="en-US" sz="900"/>
              <a:t>Interagency Collaboration Program Executive Office “Enabling Seamless Access across the Federal Enterprise”</a:t>
            </a:r>
            <a:endParaRPr lang="en-US" sz="900" dirty="0"/>
          </a:p>
        </p:txBody>
      </p:sp>
      <p:sp>
        <p:nvSpPr>
          <p:cNvPr id="4" name="Slide Number Placeholder 3">
            <a:extLst>
              <a:ext uri="{FF2B5EF4-FFF2-40B4-BE49-F238E27FC236}">
                <a16:creationId xmlns:a16="http://schemas.microsoft.com/office/drawing/2014/main" id="{6973EEBC-CA05-41FE-A26A-CE37459C85D6}"/>
              </a:ext>
            </a:extLst>
          </p:cNvPr>
          <p:cNvSpPr>
            <a:spLocks noGrp="1"/>
          </p:cNvSpPr>
          <p:nvPr>
            <p:ph type="sldNum" sz="quarter" idx="12"/>
          </p:nvPr>
        </p:nvSpPr>
        <p:spPr>
          <a:xfrm>
            <a:off x="9652000" y="6470704"/>
            <a:ext cx="730250" cy="274320"/>
          </a:xfrm>
        </p:spPr>
        <p:txBody>
          <a:bodyPr vert="horz" lIns="91440" tIns="45720" rIns="91440" bIns="45720" rtlCol="0" anchor="ctr">
            <a:normAutofit/>
          </a:bodyPr>
          <a:lstStyle/>
          <a:p>
            <a:pPr defTabSz="457200">
              <a:spcAft>
                <a:spcPts val="600"/>
              </a:spcAft>
              <a:defRPr/>
            </a:pPr>
            <a:fld id="{B428B646-8652-4DA4-B2C9-161EDDBDEC0B}" type="slidenum">
              <a:rPr lang="en-US" smtClean="0"/>
              <a:pPr defTabSz="457200">
                <a:spcAft>
                  <a:spcPts val="600"/>
                </a:spcAft>
                <a:defRPr/>
              </a:pPr>
              <a:t>4</a:t>
            </a:fld>
            <a:endParaRPr lang="en-US"/>
          </a:p>
        </p:txBody>
      </p:sp>
      <p:sp>
        <p:nvSpPr>
          <p:cNvPr id="7" name="TextBox 6">
            <a:extLst>
              <a:ext uri="{FF2B5EF4-FFF2-40B4-BE49-F238E27FC236}">
                <a16:creationId xmlns:a16="http://schemas.microsoft.com/office/drawing/2014/main" id="{6A9D7B37-82B7-4CE3-9A00-CDE516E4A468}"/>
              </a:ext>
            </a:extLst>
          </p:cNvPr>
          <p:cNvSpPr txBox="1"/>
          <p:nvPr/>
        </p:nvSpPr>
        <p:spPr>
          <a:xfrm>
            <a:off x="5356414" y="804333"/>
            <a:ext cx="4610377" cy="5249334"/>
          </a:xfrm>
          <a:prstGeom prst="rect">
            <a:avLst/>
          </a:prstGeom>
        </p:spPr>
        <p:txBody>
          <a:bodyPr vert="horz" lIns="45720" tIns="45720" rIns="45720" bIns="45720" rtlCol="0" anchor="ctr">
            <a:normAutofit/>
          </a:bodyPr>
          <a:lstStyle/>
          <a:p>
            <a:pPr algn="ctr">
              <a:lnSpc>
                <a:spcPct val="90000"/>
              </a:lnSpc>
              <a:spcAft>
                <a:spcPts val="600"/>
              </a:spcAft>
              <a:buClr>
                <a:schemeClr val="accent2"/>
              </a:buClr>
            </a:pPr>
            <a:r>
              <a:rPr lang="en-US" b="1" dirty="0">
                <a:latin typeface="+mn-lt"/>
              </a:rPr>
              <a:t>Am I eligible for Veterans Pension benefits?</a:t>
            </a:r>
          </a:p>
          <a:p>
            <a:pPr algn="ctr">
              <a:lnSpc>
                <a:spcPct val="90000"/>
              </a:lnSpc>
              <a:spcAft>
                <a:spcPts val="600"/>
              </a:spcAft>
              <a:buClr>
                <a:schemeClr val="accent2"/>
              </a:buClr>
            </a:pPr>
            <a:r>
              <a:rPr lang="en-US" dirty="0">
                <a:latin typeface="+mn-lt"/>
              </a:rPr>
              <a:t>You may be eligible for the Veterans Pension program if you meet these requirements.</a:t>
            </a:r>
          </a:p>
          <a:p>
            <a:pPr algn="ctr">
              <a:lnSpc>
                <a:spcPct val="90000"/>
              </a:lnSpc>
              <a:spcAft>
                <a:spcPts val="600"/>
              </a:spcAft>
              <a:buClr>
                <a:schemeClr val="accent2"/>
              </a:buClr>
            </a:pPr>
            <a:endParaRPr lang="en-US" dirty="0">
              <a:latin typeface="+mn-lt"/>
            </a:endParaRPr>
          </a:p>
          <a:p>
            <a:pPr algn="ctr">
              <a:lnSpc>
                <a:spcPct val="90000"/>
              </a:lnSpc>
              <a:spcAft>
                <a:spcPts val="600"/>
              </a:spcAft>
              <a:buClr>
                <a:schemeClr val="accent2"/>
              </a:buClr>
            </a:pPr>
            <a:r>
              <a:rPr lang="en-US" b="1" dirty="0">
                <a:latin typeface="+mn-lt"/>
              </a:rPr>
              <a:t>Both of these must be true:</a:t>
            </a:r>
            <a:endParaRPr lang="en-US" dirty="0">
              <a:latin typeface="+mn-lt"/>
            </a:endParaRPr>
          </a:p>
          <a:p>
            <a:pPr algn="ctr">
              <a:lnSpc>
                <a:spcPct val="90000"/>
              </a:lnSpc>
              <a:spcAft>
                <a:spcPts val="600"/>
              </a:spcAft>
              <a:buClr>
                <a:schemeClr val="accent2"/>
              </a:buClr>
              <a:buFont typeface="Arial" panose="020B0604020202020204" pitchFamily="34" charset="0"/>
              <a:buChar char="•"/>
            </a:pPr>
            <a:r>
              <a:rPr lang="en-US" dirty="0">
                <a:latin typeface="+mn-lt"/>
              </a:rPr>
              <a:t>You didn’t receive a dishonorable discharge, </a:t>
            </a:r>
          </a:p>
          <a:p>
            <a:pPr algn="ctr">
              <a:lnSpc>
                <a:spcPct val="90000"/>
              </a:lnSpc>
              <a:spcAft>
                <a:spcPts val="600"/>
              </a:spcAft>
              <a:buClr>
                <a:schemeClr val="accent2"/>
              </a:buClr>
            </a:pPr>
            <a:r>
              <a:rPr lang="en-US" b="1" dirty="0">
                <a:latin typeface="+mn-lt"/>
              </a:rPr>
              <a:t>and</a:t>
            </a:r>
          </a:p>
          <a:p>
            <a:pPr algn="ctr">
              <a:lnSpc>
                <a:spcPct val="90000"/>
              </a:lnSpc>
              <a:spcAft>
                <a:spcPts val="600"/>
              </a:spcAft>
              <a:buClr>
                <a:schemeClr val="accent2"/>
              </a:buClr>
              <a:buFont typeface="Arial" panose="020B0604020202020204" pitchFamily="34" charset="0"/>
              <a:buChar char="•"/>
            </a:pPr>
            <a:r>
              <a:rPr lang="en-US" dirty="0">
                <a:latin typeface="+mn-lt"/>
              </a:rPr>
              <a:t>Your yearly family income and net worth meet certain limits set by Congress. Your net worth includes all personal property you own (except your house, your car, and most home furnishings), minus any debt you owe. Your net worth includes the net worth of your spouse.</a:t>
            </a:r>
          </a:p>
          <a:p>
            <a:pPr algn="ctr">
              <a:lnSpc>
                <a:spcPct val="90000"/>
              </a:lnSpc>
              <a:spcAft>
                <a:spcPts val="600"/>
              </a:spcAft>
              <a:buClr>
                <a:schemeClr val="accent2"/>
              </a:buClr>
              <a:buFont typeface="Arial" panose="020B0604020202020204" pitchFamily="34" charset="0"/>
              <a:buChar char="•"/>
            </a:pPr>
            <a:endParaRPr lang="en-US" dirty="0">
              <a:latin typeface="+mn-lt"/>
            </a:endParaRPr>
          </a:p>
          <a:p>
            <a:pPr algn="ctr">
              <a:lnSpc>
                <a:spcPct val="90000"/>
              </a:lnSpc>
              <a:spcAft>
                <a:spcPts val="600"/>
              </a:spcAft>
              <a:buClr>
                <a:schemeClr val="accent2"/>
              </a:buClr>
            </a:pPr>
            <a:endParaRPr lang="en-US" dirty="0">
              <a:latin typeface="+mn-lt"/>
            </a:endParaRPr>
          </a:p>
          <a:p>
            <a:pPr algn="ctr">
              <a:lnSpc>
                <a:spcPct val="90000"/>
              </a:lnSpc>
              <a:spcAft>
                <a:spcPts val="600"/>
              </a:spcAft>
              <a:buClr>
                <a:schemeClr val="accent2"/>
              </a:buClr>
            </a:pPr>
            <a:r>
              <a:rPr lang="en-US" dirty="0">
                <a:latin typeface="+mn-lt"/>
              </a:rPr>
              <a:t>From December 1, 2022, to November 30, 2023, the net worth limit to be eligible for Veterans Pension benefits is $150,538                </a:t>
            </a:r>
          </a:p>
          <a:p>
            <a:pPr>
              <a:lnSpc>
                <a:spcPct val="90000"/>
              </a:lnSpc>
              <a:spcAft>
                <a:spcPts val="600"/>
              </a:spcAft>
              <a:buClr>
                <a:schemeClr val="accent2"/>
              </a:buClr>
            </a:pPr>
            <a:br>
              <a:rPr lang="en-US" dirty="0">
                <a:latin typeface="+mn-lt"/>
              </a:rPr>
            </a:br>
            <a:endParaRPr lang="en-US" dirty="0">
              <a:latin typeface="+mn-lt"/>
            </a:endParaRPr>
          </a:p>
        </p:txBody>
      </p:sp>
    </p:spTree>
    <p:extLst>
      <p:ext uri="{BB962C8B-B14F-4D97-AF65-F5344CB8AC3E}">
        <p14:creationId xmlns:p14="http://schemas.microsoft.com/office/powerpoint/2010/main" val="21465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189C-2899-4E7E-AA73-890A7F885873}"/>
              </a:ext>
            </a:extLst>
          </p:cNvPr>
          <p:cNvSpPr>
            <a:spLocks noGrp="1"/>
          </p:cNvSpPr>
          <p:nvPr>
            <p:ph type="title"/>
          </p:nvPr>
        </p:nvSpPr>
        <p:spPr>
          <a:xfrm>
            <a:off x="694064" y="804332"/>
            <a:ext cx="4030340" cy="5287995"/>
          </a:xfrm>
        </p:spPr>
        <p:txBody>
          <a:bodyPr vert="horz" lIns="91440" tIns="45720" rIns="91440" bIns="45720" rtlCol="0" anchor="ctr">
            <a:normAutofit/>
          </a:bodyPr>
          <a:lstStyle/>
          <a:p>
            <a:pPr defTabSz="914400"/>
            <a:r>
              <a:rPr lang="en-US" sz="4600" dirty="0">
                <a:solidFill>
                  <a:srgbClr val="FFFFFF"/>
                </a:solidFill>
              </a:rPr>
              <a:t>Aide and Attendance </a:t>
            </a:r>
            <a:br>
              <a:rPr lang="en-US" sz="4600" dirty="0">
                <a:solidFill>
                  <a:srgbClr val="FFFFFF"/>
                </a:solidFill>
              </a:rPr>
            </a:br>
            <a:r>
              <a:rPr lang="en-US" sz="4600" dirty="0">
                <a:solidFill>
                  <a:srgbClr val="FFFFFF"/>
                </a:solidFill>
              </a:rPr>
              <a:t>Part 1</a:t>
            </a:r>
          </a:p>
        </p:txBody>
      </p:sp>
      <p:sp>
        <p:nvSpPr>
          <p:cNvPr id="3" name="Date Placeholder 2">
            <a:extLst>
              <a:ext uri="{FF2B5EF4-FFF2-40B4-BE49-F238E27FC236}">
                <a16:creationId xmlns:a16="http://schemas.microsoft.com/office/drawing/2014/main" id="{8D645E45-7C1E-4E95-A785-007900B46AEC}"/>
              </a:ext>
            </a:extLst>
          </p:cNvPr>
          <p:cNvSpPr>
            <a:spLocks noGrp="1"/>
          </p:cNvSpPr>
          <p:nvPr>
            <p:ph type="dt" sz="half" idx="10"/>
          </p:nvPr>
        </p:nvSpPr>
        <p:spPr>
          <a:xfrm>
            <a:off x="2292096" y="6470704"/>
            <a:ext cx="1615606" cy="274320"/>
          </a:xfrm>
        </p:spPr>
        <p:txBody>
          <a:bodyPr vert="horz" lIns="91440" tIns="45720" rIns="91440" bIns="45720" rtlCol="0" anchor="ctr">
            <a:normAutofit/>
          </a:bodyPr>
          <a:lstStyle/>
          <a:p>
            <a:pPr defTabSz="457200">
              <a:spcAft>
                <a:spcPts val="600"/>
              </a:spcAft>
              <a:defRPr/>
            </a:pPr>
            <a:fld id="{331FD5DB-5A85-440A-97B6-033016D28644}" type="datetime1">
              <a:rPr lang="en-US">
                <a:solidFill>
                  <a:srgbClr val="FFFFFF"/>
                </a:solidFill>
              </a:rPr>
              <a:pPr defTabSz="457200">
                <a:spcAft>
                  <a:spcPts val="600"/>
                </a:spcAft>
                <a:defRPr/>
              </a:pPr>
              <a:t>3/20/2023</a:t>
            </a:fld>
            <a:endParaRPr lang="en-US">
              <a:solidFill>
                <a:srgbClr val="FFFFFF"/>
              </a:solidFill>
            </a:endParaRPr>
          </a:p>
        </p:txBody>
      </p:sp>
      <p:sp>
        <p:nvSpPr>
          <p:cNvPr id="5" name="Footer Placeholder 4">
            <a:extLst>
              <a:ext uri="{FF2B5EF4-FFF2-40B4-BE49-F238E27FC236}">
                <a16:creationId xmlns:a16="http://schemas.microsoft.com/office/drawing/2014/main" id="{32C4A1D3-3750-415A-BA98-7FD6FF13B62F}"/>
              </a:ext>
            </a:extLst>
          </p:cNvPr>
          <p:cNvSpPr>
            <a:spLocks noGrp="1"/>
          </p:cNvSpPr>
          <p:nvPr>
            <p:ph type="ftr" sz="quarter" idx="11"/>
          </p:nvPr>
        </p:nvSpPr>
        <p:spPr>
          <a:xfrm>
            <a:off x="5156202" y="6470704"/>
            <a:ext cx="4426093" cy="274320"/>
          </a:xfrm>
        </p:spPr>
        <p:txBody>
          <a:bodyPr vert="horz" lIns="91440" tIns="45720" rIns="91440" bIns="45720" rtlCol="0" anchor="ctr">
            <a:normAutofit fontScale="77500" lnSpcReduction="20000"/>
          </a:bodyPr>
          <a:lstStyle/>
          <a:p>
            <a:pPr defTabSz="457200">
              <a:spcAft>
                <a:spcPts val="600"/>
              </a:spcAft>
              <a:defRPr/>
            </a:pPr>
            <a:r>
              <a:rPr lang="en-US" sz="900" dirty="0"/>
              <a:t>Interagency Collaboration Program Executive Office “Enabling Seamless Access across the Federal Enterprise”</a:t>
            </a:r>
          </a:p>
        </p:txBody>
      </p:sp>
      <p:sp>
        <p:nvSpPr>
          <p:cNvPr id="4" name="Slide Number Placeholder 3">
            <a:extLst>
              <a:ext uri="{FF2B5EF4-FFF2-40B4-BE49-F238E27FC236}">
                <a16:creationId xmlns:a16="http://schemas.microsoft.com/office/drawing/2014/main" id="{6973EEBC-CA05-41FE-A26A-CE37459C85D6}"/>
              </a:ext>
            </a:extLst>
          </p:cNvPr>
          <p:cNvSpPr>
            <a:spLocks noGrp="1"/>
          </p:cNvSpPr>
          <p:nvPr>
            <p:ph type="sldNum" sz="quarter" idx="12"/>
          </p:nvPr>
        </p:nvSpPr>
        <p:spPr>
          <a:xfrm>
            <a:off x="9652000" y="6470704"/>
            <a:ext cx="730250" cy="274320"/>
          </a:xfrm>
        </p:spPr>
        <p:txBody>
          <a:bodyPr vert="horz" lIns="91440" tIns="45720" rIns="91440" bIns="45720" rtlCol="0" anchor="ctr">
            <a:normAutofit/>
          </a:bodyPr>
          <a:lstStyle/>
          <a:p>
            <a:pPr defTabSz="457200">
              <a:spcAft>
                <a:spcPts val="600"/>
              </a:spcAft>
              <a:defRPr/>
            </a:pPr>
            <a:fld id="{B428B646-8652-4DA4-B2C9-161EDDBDEC0B}" type="slidenum">
              <a:rPr lang="en-US" smtClean="0"/>
              <a:pPr defTabSz="457200">
                <a:spcAft>
                  <a:spcPts val="600"/>
                </a:spcAft>
                <a:defRPr/>
              </a:pPr>
              <a:t>5</a:t>
            </a:fld>
            <a:endParaRPr lang="en-US"/>
          </a:p>
        </p:txBody>
      </p:sp>
      <p:sp>
        <p:nvSpPr>
          <p:cNvPr id="7" name="TextBox 6">
            <a:extLst>
              <a:ext uri="{FF2B5EF4-FFF2-40B4-BE49-F238E27FC236}">
                <a16:creationId xmlns:a16="http://schemas.microsoft.com/office/drawing/2014/main" id="{6A9D7B37-82B7-4CE3-9A00-CDE516E4A468}"/>
              </a:ext>
            </a:extLst>
          </p:cNvPr>
          <p:cNvSpPr txBox="1"/>
          <p:nvPr/>
        </p:nvSpPr>
        <p:spPr>
          <a:xfrm>
            <a:off x="5014725" y="258904"/>
            <a:ext cx="5620059" cy="3170099"/>
          </a:xfrm>
          <a:prstGeom prst="rect">
            <a:avLst/>
          </a:prstGeom>
        </p:spPr>
        <p:txBody>
          <a:bodyPr vert="horz" lIns="45720" tIns="45720" rIns="45720" bIns="45720" numCol="1" rtlCol="0" anchor="ctr">
            <a:noAutofit/>
          </a:bodyPr>
          <a:lstStyle/>
          <a:p>
            <a:pPr>
              <a:spcAft>
                <a:spcPts val="600"/>
              </a:spcAft>
              <a:buClr>
                <a:schemeClr val="accent2"/>
              </a:buClr>
            </a:pPr>
            <a:r>
              <a:rPr lang="en-US" sz="1800" b="1" dirty="0">
                <a:latin typeface="+mn-lt"/>
              </a:rPr>
              <a:t>And at least one of these must be true about your service:</a:t>
            </a:r>
            <a:endParaRPr lang="en-US" sz="1800" dirty="0">
              <a:latin typeface="+mn-lt"/>
            </a:endParaRPr>
          </a:p>
          <a:p>
            <a:pPr>
              <a:spcAft>
                <a:spcPts val="600"/>
              </a:spcAft>
              <a:buClr>
                <a:schemeClr val="accent2"/>
              </a:buClr>
              <a:buFont typeface="Arial" panose="020B0604020202020204" pitchFamily="34" charset="0"/>
              <a:buChar char="•"/>
            </a:pPr>
            <a:r>
              <a:rPr lang="en-US" sz="1400" dirty="0">
                <a:latin typeface="+mn-lt"/>
              </a:rPr>
              <a:t>You started on active duty before September 8, 1980, and you served at least 90 days on active duty with at least 1 day during wartime,</a:t>
            </a:r>
          </a:p>
          <a:p>
            <a:pPr>
              <a:spcAft>
                <a:spcPts val="600"/>
              </a:spcAft>
              <a:buClr>
                <a:schemeClr val="accent2"/>
              </a:buClr>
            </a:pPr>
            <a:r>
              <a:rPr lang="en-US" sz="1400" dirty="0">
                <a:latin typeface="+mn-lt"/>
              </a:rPr>
              <a:t>	</a:t>
            </a:r>
            <a:r>
              <a:rPr lang="en-US" sz="1400" b="1" dirty="0">
                <a:latin typeface="+mn-lt"/>
              </a:rPr>
              <a:t>or</a:t>
            </a:r>
          </a:p>
          <a:p>
            <a:pPr>
              <a:spcAft>
                <a:spcPts val="600"/>
              </a:spcAft>
              <a:buClr>
                <a:schemeClr val="accent2"/>
              </a:buClr>
              <a:buFont typeface="Arial" panose="020B0604020202020204" pitchFamily="34" charset="0"/>
              <a:buChar char="•"/>
            </a:pPr>
            <a:r>
              <a:rPr lang="en-US" sz="1400" dirty="0">
                <a:latin typeface="+mn-lt"/>
              </a:rPr>
              <a:t>You started on active duty as an enlisted person after September 7, 1980, and served at least 24 months or the full period for which you were called or ordered to active duty (with some exceptions) with at least 1 day during wartime,</a:t>
            </a:r>
          </a:p>
          <a:p>
            <a:pPr>
              <a:spcAft>
                <a:spcPts val="600"/>
              </a:spcAft>
              <a:buClr>
                <a:schemeClr val="accent2"/>
              </a:buClr>
            </a:pPr>
            <a:r>
              <a:rPr lang="en-US" sz="1400" b="1" dirty="0">
                <a:latin typeface="+mn-lt"/>
              </a:rPr>
              <a:t>	or</a:t>
            </a:r>
          </a:p>
          <a:p>
            <a:pPr>
              <a:spcAft>
                <a:spcPts val="600"/>
              </a:spcAft>
              <a:buClr>
                <a:schemeClr val="accent2"/>
              </a:buClr>
              <a:buFont typeface="Arial" panose="020B0604020202020204" pitchFamily="34" charset="0"/>
              <a:buChar char="•"/>
            </a:pPr>
            <a:r>
              <a:rPr lang="en-US" sz="1400" dirty="0">
                <a:latin typeface="+mn-lt"/>
              </a:rPr>
              <a:t>You were an officer and started on active duty after October 16, 1981, and you hadn’t previously served on active duty for at least 24 months</a:t>
            </a:r>
          </a:p>
        </p:txBody>
      </p:sp>
      <p:sp>
        <p:nvSpPr>
          <p:cNvPr id="9" name="TextBox 8">
            <a:extLst>
              <a:ext uri="{FF2B5EF4-FFF2-40B4-BE49-F238E27FC236}">
                <a16:creationId xmlns:a16="http://schemas.microsoft.com/office/drawing/2014/main" id="{D7679991-DF2B-CC27-8A64-94BBD1244385}"/>
              </a:ext>
            </a:extLst>
          </p:cNvPr>
          <p:cNvSpPr txBox="1"/>
          <p:nvPr/>
        </p:nvSpPr>
        <p:spPr>
          <a:xfrm>
            <a:off x="5064871" y="3090270"/>
            <a:ext cx="5569910" cy="3170099"/>
          </a:xfrm>
          <a:prstGeom prst="rect">
            <a:avLst/>
          </a:prstGeom>
          <a:noFill/>
        </p:spPr>
        <p:txBody>
          <a:bodyPr wrap="square">
            <a:spAutoFit/>
          </a:bodyPr>
          <a:lstStyle/>
          <a:p>
            <a:pPr>
              <a:spcAft>
                <a:spcPts val="600"/>
              </a:spcAft>
              <a:buClr>
                <a:schemeClr val="accent2"/>
              </a:buClr>
            </a:pPr>
            <a:endParaRPr lang="en-US" sz="1800" b="1" dirty="0">
              <a:latin typeface="+mn-lt"/>
            </a:endParaRPr>
          </a:p>
          <a:p>
            <a:pPr>
              <a:spcAft>
                <a:spcPts val="600"/>
              </a:spcAft>
              <a:buClr>
                <a:schemeClr val="accent2"/>
              </a:buClr>
            </a:pPr>
            <a:r>
              <a:rPr lang="en-US" sz="1800" b="1" dirty="0">
                <a:latin typeface="+mn-lt"/>
              </a:rPr>
              <a:t>And at least one of these must be true:</a:t>
            </a:r>
            <a:endParaRPr lang="en-US" sz="1800" dirty="0">
              <a:latin typeface="+mn-lt"/>
            </a:endParaRPr>
          </a:p>
          <a:p>
            <a:pPr>
              <a:spcAft>
                <a:spcPts val="600"/>
              </a:spcAft>
              <a:buClr>
                <a:schemeClr val="accent2"/>
              </a:buClr>
              <a:buFont typeface="Arial" panose="020B0604020202020204" pitchFamily="34" charset="0"/>
              <a:buChar char="•"/>
            </a:pPr>
            <a:r>
              <a:rPr lang="en-US" sz="1400" dirty="0">
                <a:latin typeface="+mn-lt"/>
              </a:rPr>
              <a:t>You’re at least 65 years old, </a:t>
            </a:r>
          </a:p>
          <a:p>
            <a:pPr lvl="1">
              <a:spcAft>
                <a:spcPts val="600"/>
              </a:spcAft>
              <a:buClr>
                <a:schemeClr val="accent2"/>
              </a:buClr>
            </a:pPr>
            <a:r>
              <a:rPr lang="en-US" sz="1400" b="1" dirty="0">
                <a:latin typeface="+mn-lt"/>
              </a:rPr>
              <a:t> 	or</a:t>
            </a:r>
          </a:p>
          <a:p>
            <a:pPr>
              <a:spcAft>
                <a:spcPts val="600"/>
              </a:spcAft>
              <a:buClr>
                <a:schemeClr val="accent2"/>
              </a:buClr>
              <a:buFont typeface="Arial" panose="020B0604020202020204" pitchFamily="34" charset="0"/>
              <a:buChar char="•"/>
            </a:pPr>
            <a:r>
              <a:rPr lang="en-US" sz="1400" dirty="0">
                <a:latin typeface="+mn-lt"/>
              </a:rPr>
              <a:t>You have a permanent and total disability,</a:t>
            </a:r>
          </a:p>
          <a:p>
            <a:pPr>
              <a:spcAft>
                <a:spcPts val="600"/>
              </a:spcAft>
              <a:buClr>
                <a:schemeClr val="accent2"/>
              </a:buClr>
            </a:pPr>
            <a:r>
              <a:rPr lang="en-US" sz="1400" b="1" dirty="0">
                <a:latin typeface="+mn-lt"/>
              </a:rPr>
              <a:t>	or</a:t>
            </a:r>
          </a:p>
          <a:p>
            <a:pPr>
              <a:spcAft>
                <a:spcPts val="600"/>
              </a:spcAft>
              <a:buClr>
                <a:schemeClr val="accent2"/>
              </a:buClr>
              <a:buFont typeface="Arial" panose="020B0604020202020204" pitchFamily="34" charset="0"/>
              <a:buChar char="•"/>
            </a:pPr>
            <a:r>
              <a:rPr lang="en-US" sz="1400" dirty="0">
                <a:latin typeface="+mn-lt"/>
              </a:rPr>
              <a:t>You’re a patient in a nursing home for long-term care because of a disability,</a:t>
            </a:r>
          </a:p>
          <a:p>
            <a:pPr>
              <a:spcAft>
                <a:spcPts val="600"/>
              </a:spcAft>
              <a:buClr>
                <a:schemeClr val="accent2"/>
              </a:buClr>
            </a:pPr>
            <a:r>
              <a:rPr lang="en-US" sz="1400" dirty="0">
                <a:latin typeface="+mn-lt"/>
              </a:rPr>
              <a:t>	</a:t>
            </a:r>
            <a:r>
              <a:rPr lang="en-US" sz="1400" b="1" dirty="0">
                <a:latin typeface="+mn-lt"/>
              </a:rPr>
              <a:t>or</a:t>
            </a:r>
            <a:endParaRPr lang="en-US" sz="1400" dirty="0">
              <a:latin typeface="+mn-lt"/>
            </a:endParaRPr>
          </a:p>
          <a:p>
            <a:pPr>
              <a:spcAft>
                <a:spcPts val="600"/>
              </a:spcAft>
              <a:buClr>
                <a:schemeClr val="accent2"/>
              </a:buClr>
              <a:buFont typeface="Arial" panose="020B0604020202020204" pitchFamily="34" charset="0"/>
              <a:buChar char="•"/>
            </a:pPr>
            <a:r>
              <a:rPr lang="en-US" sz="1400" dirty="0">
                <a:latin typeface="+mn-lt"/>
              </a:rPr>
              <a:t>You’re getting Social Security Disability Insurance or Supplemental Security Income</a:t>
            </a:r>
          </a:p>
        </p:txBody>
      </p:sp>
    </p:spTree>
    <p:extLst>
      <p:ext uri="{BB962C8B-B14F-4D97-AF65-F5344CB8AC3E}">
        <p14:creationId xmlns:p14="http://schemas.microsoft.com/office/powerpoint/2010/main" val="354376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189C-2899-4E7E-AA73-890A7F885873}"/>
              </a:ext>
            </a:extLst>
          </p:cNvPr>
          <p:cNvSpPr>
            <a:spLocks noGrp="1"/>
          </p:cNvSpPr>
          <p:nvPr>
            <p:ph type="title"/>
          </p:nvPr>
        </p:nvSpPr>
        <p:spPr>
          <a:xfrm>
            <a:off x="672030" y="804333"/>
            <a:ext cx="4052374" cy="5144775"/>
          </a:xfrm>
        </p:spPr>
        <p:txBody>
          <a:bodyPr vert="horz" lIns="91440" tIns="45720" rIns="91440" bIns="45720" rtlCol="0" anchor="ctr">
            <a:normAutofit/>
          </a:bodyPr>
          <a:lstStyle/>
          <a:p>
            <a:pPr defTabSz="914400"/>
            <a:r>
              <a:rPr lang="en-US" sz="4600" dirty="0">
                <a:solidFill>
                  <a:srgbClr val="FFFFFF"/>
                </a:solidFill>
              </a:rPr>
              <a:t>Aide and Attendance </a:t>
            </a:r>
            <a:br>
              <a:rPr lang="en-US" sz="4600" dirty="0">
                <a:solidFill>
                  <a:srgbClr val="FFFFFF"/>
                </a:solidFill>
              </a:rPr>
            </a:br>
            <a:r>
              <a:rPr lang="en-US" sz="4600" dirty="0">
                <a:solidFill>
                  <a:srgbClr val="FFFFFF"/>
                </a:solidFill>
              </a:rPr>
              <a:t>Part 2</a:t>
            </a:r>
          </a:p>
        </p:txBody>
      </p:sp>
      <p:sp>
        <p:nvSpPr>
          <p:cNvPr id="3" name="Date Placeholder 2">
            <a:extLst>
              <a:ext uri="{FF2B5EF4-FFF2-40B4-BE49-F238E27FC236}">
                <a16:creationId xmlns:a16="http://schemas.microsoft.com/office/drawing/2014/main" id="{8D645E45-7C1E-4E95-A785-007900B46AEC}"/>
              </a:ext>
            </a:extLst>
          </p:cNvPr>
          <p:cNvSpPr>
            <a:spLocks noGrp="1"/>
          </p:cNvSpPr>
          <p:nvPr>
            <p:ph type="dt" sz="half" idx="10"/>
          </p:nvPr>
        </p:nvSpPr>
        <p:spPr>
          <a:xfrm>
            <a:off x="2292096" y="6470704"/>
            <a:ext cx="1615606" cy="274320"/>
          </a:xfrm>
        </p:spPr>
        <p:txBody>
          <a:bodyPr vert="horz" lIns="91440" tIns="45720" rIns="91440" bIns="45720" rtlCol="0" anchor="ctr">
            <a:normAutofit/>
          </a:bodyPr>
          <a:lstStyle/>
          <a:p>
            <a:pPr defTabSz="457200">
              <a:spcAft>
                <a:spcPts val="600"/>
              </a:spcAft>
              <a:defRPr/>
            </a:pPr>
            <a:fld id="{331FD5DB-5A85-440A-97B6-033016D28644}" type="datetime1">
              <a:rPr lang="en-US">
                <a:solidFill>
                  <a:srgbClr val="FFFFFF"/>
                </a:solidFill>
              </a:rPr>
              <a:pPr defTabSz="457200">
                <a:spcAft>
                  <a:spcPts val="600"/>
                </a:spcAft>
                <a:defRPr/>
              </a:pPr>
              <a:t>3/20/2023</a:t>
            </a:fld>
            <a:endParaRPr lang="en-US">
              <a:solidFill>
                <a:srgbClr val="FFFFFF"/>
              </a:solidFill>
            </a:endParaRPr>
          </a:p>
        </p:txBody>
      </p:sp>
      <p:sp>
        <p:nvSpPr>
          <p:cNvPr id="5" name="Footer Placeholder 4">
            <a:extLst>
              <a:ext uri="{FF2B5EF4-FFF2-40B4-BE49-F238E27FC236}">
                <a16:creationId xmlns:a16="http://schemas.microsoft.com/office/drawing/2014/main" id="{32C4A1D3-3750-415A-BA98-7FD6FF13B62F}"/>
              </a:ext>
            </a:extLst>
          </p:cNvPr>
          <p:cNvSpPr>
            <a:spLocks noGrp="1"/>
          </p:cNvSpPr>
          <p:nvPr>
            <p:ph type="ftr" sz="quarter" idx="11"/>
          </p:nvPr>
        </p:nvSpPr>
        <p:spPr>
          <a:xfrm>
            <a:off x="5156202" y="6470704"/>
            <a:ext cx="4426093" cy="274320"/>
          </a:xfrm>
        </p:spPr>
        <p:txBody>
          <a:bodyPr vert="horz" lIns="91440" tIns="45720" rIns="91440" bIns="45720" rtlCol="0" anchor="ctr">
            <a:normAutofit fontScale="77500" lnSpcReduction="20000"/>
          </a:bodyPr>
          <a:lstStyle/>
          <a:p>
            <a:pPr defTabSz="457200">
              <a:spcAft>
                <a:spcPts val="600"/>
              </a:spcAft>
              <a:defRPr/>
            </a:pPr>
            <a:r>
              <a:rPr lang="en-US" sz="900" dirty="0"/>
              <a:t>Interagency Collaboration Program Executive Office “Enabling Seamless Access across the Federal Enterprise”</a:t>
            </a:r>
          </a:p>
        </p:txBody>
      </p:sp>
      <p:sp>
        <p:nvSpPr>
          <p:cNvPr id="4" name="Slide Number Placeholder 3">
            <a:extLst>
              <a:ext uri="{FF2B5EF4-FFF2-40B4-BE49-F238E27FC236}">
                <a16:creationId xmlns:a16="http://schemas.microsoft.com/office/drawing/2014/main" id="{6973EEBC-CA05-41FE-A26A-CE37459C85D6}"/>
              </a:ext>
            </a:extLst>
          </p:cNvPr>
          <p:cNvSpPr>
            <a:spLocks noGrp="1"/>
          </p:cNvSpPr>
          <p:nvPr>
            <p:ph type="sldNum" sz="quarter" idx="12"/>
          </p:nvPr>
        </p:nvSpPr>
        <p:spPr>
          <a:xfrm>
            <a:off x="9652000" y="6470704"/>
            <a:ext cx="730250" cy="274320"/>
          </a:xfrm>
        </p:spPr>
        <p:txBody>
          <a:bodyPr vert="horz" lIns="91440" tIns="45720" rIns="91440" bIns="45720" rtlCol="0" anchor="ctr">
            <a:normAutofit/>
          </a:bodyPr>
          <a:lstStyle/>
          <a:p>
            <a:pPr defTabSz="457200">
              <a:spcAft>
                <a:spcPts val="600"/>
              </a:spcAft>
              <a:defRPr/>
            </a:pPr>
            <a:fld id="{B428B646-8652-4DA4-B2C9-161EDDBDEC0B}" type="slidenum">
              <a:rPr lang="en-US" smtClean="0"/>
              <a:pPr defTabSz="457200">
                <a:spcAft>
                  <a:spcPts val="600"/>
                </a:spcAft>
                <a:defRPr/>
              </a:pPr>
              <a:t>6</a:t>
            </a:fld>
            <a:endParaRPr lang="en-US"/>
          </a:p>
        </p:txBody>
      </p:sp>
      <p:sp>
        <p:nvSpPr>
          <p:cNvPr id="7" name="TextBox 6">
            <a:extLst>
              <a:ext uri="{FF2B5EF4-FFF2-40B4-BE49-F238E27FC236}">
                <a16:creationId xmlns:a16="http://schemas.microsoft.com/office/drawing/2014/main" id="{6A9D7B37-82B7-4CE3-9A00-CDE516E4A468}"/>
              </a:ext>
            </a:extLst>
          </p:cNvPr>
          <p:cNvSpPr txBox="1"/>
          <p:nvPr/>
        </p:nvSpPr>
        <p:spPr>
          <a:xfrm>
            <a:off x="5356414" y="804333"/>
            <a:ext cx="4610377" cy="5249334"/>
          </a:xfrm>
          <a:prstGeom prst="rect">
            <a:avLst/>
          </a:prstGeom>
        </p:spPr>
        <p:txBody>
          <a:bodyPr vert="horz" lIns="45720" tIns="45720" rIns="45720" bIns="45720" rtlCol="0" anchor="ctr">
            <a:normAutofit fontScale="92500" lnSpcReduction="10000"/>
          </a:bodyPr>
          <a:lstStyle/>
          <a:p>
            <a:pPr>
              <a:lnSpc>
                <a:spcPct val="90000"/>
              </a:lnSpc>
              <a:spcAft>
                <a:spcPts val="600"/>
              </a:spcAft>
              <a:buClr>
                <a:schemeClr val="accent2"/>
              </a:buClr>
            </a:pPr>
            <a:endParaRPr lang="en-US" dirty="0">
              <a:latin typeface="+mn-lt"/>
            </a:endParaRPr>
          </a:p>
          <a:p>
            <a:pPr>
              <a:lnSpc>
                <a:spcPct val="90000"/>
              </a:lnSpc>
              <a:spcAft>
                <a:spcPts val="600"/>
              </a:spcAft>
              <a:buClr>
                <a:schemeClr val="accent2"/>
              </a:buClr>
            </a:pPr>
            <a:r>
              <a:rPr lang="en-US" b="1" dirty="0">
                <a:latin typeface="+mn-lt"/>
              </a:rPr>
              <a:t>At least one of these must be true:</a:t>
            </a:r>
            <a:endParaRPr lang="en-US" dirty="0">
              <a:latin typeface="+mn-lt"/>
            </a:endParaRPr>
          </a:p>
          <a:p>
            <a:pPr>
              <a:lnSpc>
                <a:spcPct val="90000"/>
              </a:lnSpc>
              <a:spcAft>
                <a:spcPts val="600"/>
              </a:spcAft>
              <a:buClr>
                <a:schemeClr val="accent2"/>
              </a:buClr>
              <a:buFont typeface="Arial" panose="020B0604020202020204" pitchFamily="34" charset="0"/>
              <a:buChar char="•"/>
            </a:pPr>
            <a:r>
              <a:rPr lang="en-US" dirty="0">
                <a:latin typeface="+mn-lt"/>
              </a:rPr>
              <a:t>You need another person to help you perform daily activities, like bathing, feeding, and dressing, </a:t>
            </a:r>
            <a:r>
              <a:rPr lang="en-US" b="1" dirty="0">
                <a:latin typeface="+mn-lt"/>
              </a:rPr>
              <a:t>or</a:t>
            </a:r>
            <a:endParaRPr lang="en-US" dirty="0">
              <a:latin typeface="+mn-lt"/>
            </a:endParaRPr>
          </a:p>
          <a:p>
            <a:pPr>
              <a:lnSpc>
                <a:spcPct val="90000"/>
              </a:lnSpc>
              <a:spcAft>
                <a:spcPts val="600"/>
              </a:spcAft>
              <a:buClr>
                <a:schemeClr val="accent2"/>
              </a:buClr>
              <a:buFont typeface="Arial" panose="020B0604020202020204" pitchFamily="34" charset="0"/>
              <a:buChar char="•"/>
            </a:pPr>
            <a:r>
              <a:rPr lang="en-US" dirty="0">
                <a:latin typeface="+mn-lt"/>
              </a:rPr>
              <a:t>You have to stay in bed—or spend a large portion of the day in bed—because of illness, </a:t>
            </a:r>
            <a:r>
              <a:rPr lang="en-US" b="1" dirty="0">
                <a:latin typeface="+mn-lt"/>
              </a:rPr>
              <a:t>or</a:t>
            </a:r>
            <a:endParaRPr lang="en-US" dirty="0">
              <a:latin typeface="+mn-lt"/>
            </a:endParaRPr>
          </a:p>
          <a:p>
            <a:pPr>
              <a:lnSpc>
                <a:spcPct val="90000"/>
              </a:lnSpc>
              <a:spcAft>
                <a:spcPts val="600"/>
              </a:spcAft>
              <a:buClr>
                <a:schemeClr val="accent2"/>
              </a:buClr>
              <a:buFont typeface="Arial" panose="020B0604020202020204" pitchFamily="34" charset="0"/>
              <a:buChar char="•"/>
            </a:pPr>
            <a:r>
              <a:rPr lang="en-US" dirty="0">
                <a:latin typeface="+mn-lt"/>
              </a:rPr>
              <a:t>You are a patient in a nursing home due to the loss of mental or physical abilities related to a disability, </a:t>
            </a:r>
            <a:r>
              <a:rPr lang="en-US" b="1" dirty="0">
                <a:latin typeface="+mn-lt"/>
              </a:rPr>
              <a:t>or</a:t>
            </a:r>
            <a:endParaRPr lang="en-US" dirty="0">
              <a:latin typeface="+mn-lt"/>
            </a:endParaRPr>
          </a:p>
          <a:p>
            <a:pPr>
              <a:lnSpc>
                <a:spcPct val="90000"/>
              </a:lnSpc>
              <a:spcAft>
                <a:spcPts val="600"/>
              </a:spcAft>
              <a:buClr>
                <a:schemeClr val="accent2"/>
              </a:buClr>
              <a:buFont typeface="Arial" panose="020B0604020202020204" pitchFamily="34" charset="0"/>
              <a:buChar char="•"/>
            </a:pPr>
            <a:r>
              <a:rPr lang="en-US" dirty="0">
                <a:latin typeface="+mn-lt"/>
              </a:rPr>
              <a:t>Your eyesight is limited (even with glasses or contact lenses you have only 5/200 or less in both eyes; or concentric contraction of the visual field to 5 degrees or less)</a:t>
            </a:r>
          </a:p>
          <a:p>
            <a:pPr>
              <a:lnSpc>
                <a:spcPct val="90000"/>
              </a:lnSpc>
              <a:spcAft>
                <a:spcPts val="600"/>
              </a:spcAft>
              <a:buClr>
                <a:schemeClr val="accent2"/>
              </a:buClr>
            </a:pPr>
            <a:endParaRPr lang="en-US" b="1" dirty="0">
              <a:latin typeface="+mn-lt"/>
            </a:endParaRPr>
          </a:p>
          <a:p>
            <a:pPr>
              <a:lnSpc>
                <a:spcPct val="90000"/>
              </a:lnSpc>
              <a:spcAft>
                <a:spcPts val="600"/>
              </a:spcAft>
              <a:buClr>
                <a:schemeClr val="accent2"/>
              </a:buClr>
            </a:pPr>
            <a:r>
              <a:rPr lang="en-US" b="1" dirty="0">
                <a:latin typeface="+mn-lt"/>
              </a:rPr>
              <a:t>Housebound benefits eligibility</a:t>
            </a:r>
          </a:p>
          <a:p>
            <a:pPr>
              <a:lnSpc>
                <a:spcPct val="90000"/>
              </a:lnSpc>
              <a:spcAft>
                <a:spcPts val="600"/>
              </a:spcAft>
              <a:buClr>
                <a:schemeClr val="accent2"/>
              </a:buClr>
            </a:pPr>
            <a:r>
              <a:rPr lang="en-US" dirty="0">
                <a:latin typeface="+mn-lt"/>
              </a:rPr>
              <a:t>You may be eligible for this benefit if you get a VA pension and you spend most of your time in your home because of a permanent disability (a disability that doesn’t go away).</a:t>
            </a:r>
          </a:p>
          <a:p>
            <a:pPr>
              <a:lnSpc>
                <a:spcPct val="90000"/>
              </a:lnSpc>
              <a:spcAft>
                <a:spcPts val="600"/>
              </a:spcAft>
              <a:buClr>
                <a:schemeClr val="accent2"/>
              </a:buClr>
            </a:pPr>
            <a:r>
              <a:rPr lang="en-US" b="1" dirty="0">
                <a:latin typeface="+mn-lt"/>
              </a:rPr>
              <a:t>Note:</a:t>
            </a:r>
            <a:r>
              <a:rPr lang="en-US" dirty="0">
                <a:latin typeface="+mn-lt"/>
              </a:rPr>
              <a:t> You can’t get Aid and Attendance benefits and Housebound benefits at the same time</a:t>
            </a:r>
          </a:p>
        </p:txBody>
      </p:sp>
    </p:spTree>
    <p:extLst>
      <p:ext uri="{BB962C8B-B14F-4D97-AF65-F5344CB8AC3E}">
        <p14:creationId xmlns:p14="http://schemas.microsoft.com/office/powerpoint/2010/main" val="30898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189C-2899-4E7E-AA73-890A7F885873}"/>
              </a:ext>
            </a:extLst>
          </p:cNvPr>
          <p:cNvSpPr>
            <a:spLocks noGrp="1"/>
          </p:cNvSpPr>
          <p:nvPr>
            <p:ph type="title"/>
          </p:nvPr>
        </p:nvSpPr>
        <p:spPr>
          <a:xfrm>
            <a:off x="881350" y="804333"/>
            <a:ext cx="3843054" cy="5249334"/>
          </a:xfrm>
        </p:spPr>
        <p:txBody>
          <a:bodyPr vert="horz" lIns="91440" tIns="45720" rIns="91440" bIns="45720" rtlCol="0" anchor="ctr">
            <a:normAutofit/>
          </a:bodyPr>
          <a:lstStyle/>
          <a:p>
            <a:pPr defTabSz="914400"/>
            <a:r>
              <a:rPr lang="en-US" sz="5000" dirty="0">
                <a:solidFill>
                  <a:srgbClr val="FFFFFF"/>
                </a:solidFill>
              </a:rPr>
              <a:t>PACT ACT </a:t>
            </a:r>
          </a:p>
        </p:txBody>
      </p:sp>
      <p:sp>
        <p:nvSpPr>
          <p:cNvPr id="3" name="Date Placeholder 2">
            <a:extLst>
              <a:ext uri="{FF2B5EF4-FFF2-40B4-BE49-F238E27FC236}">
                <a16:creationId xmlns:a16="http://schemas.microsoft.com/office/drawing/2014/main" id="{8D645E45-7C1E-4E95-A785-007900B46AEC}"/>
              </a:ext>
            </a:extLst>
          </p:cNvPr>
          <p:cNvSpPr>
            <a:spLocks noGrp="1"/>
          </p:cNvSpPr>
          <p:nvPr>
            <p:ph type="dt" sz="half" idx="10"/>
          </p:nvPr>
        </p:nvSpPr>
        <p:spPr>
          <a:xfrm>
            <a:off x="2292096" y="6470704"/>
            <a:ext cx="1615606" cy="274320"/>
          </a:xfrm>
        </p:spPr>
        <p:txBody>
          <a:bodyPr vert="horz" lIns="91440" tIns="45720" rIns="91440" bIns="45720" rtlCol="0" anchor="ctr">
            <a:normAutofit/>
          </a:bodyPr>
          <a:lstStyle/>
          <a:p>
            <a:pPr defTabSz="457200">
              <a:spcAft>
                <a:spcPts val="600"/>
              </a:spcAft>
              <a:defRPr/>
            </a:pPr>
            <a:fld id="{331FD5DB-5A85-440A-97B6-033016D28644}" type="datetime1">
              <a:rPr lang="en-US">
                <a:solidFill>
                  <a:srgbClr val="FFFFFF"/>
                </a:solidFill>
              </a:rPr>
              <a:pPr defTabSz="457200">
                <a:spcAft>
                  <a:spcPts val="600"/>
                </a:spcAft>
                <a:defRPr/>
              </a:pPr>
              <a:t>3/20/2023</a:t>
            </a:fld>
            <a:endParaRPr lang="en-US">
              <a:solidFill>
                <a:srgbClr val="FFFFFF"/>
              </a:solidFill>
            </a:endParaRPr>
          </a:p>
        </p:txBody>
      </p:sp>
      <p:sp>
        <p:nvSpPr>
          <p:cNvPr id="5" name="Footer Placeholder 4">
            <a:extLst>
              <a:ext uri="{FF2B5EF4-FFF2-40B4-BE49-F238E27FC236}">
                <a16:creationId xmlns:a16="http://schemas.microsoft.com/office/drawing/2014/main" id="{32C4A1D3-3750-415A-BA98-7FD6FF13B62F}"/>
              </a:ext>
            </a:extLst>
          </p:cNvPr>
          <p:cNvSpPr>
            <a:spLocks noGrp="1"/>
          </p:cNvSpPr>
          <p:nvPr>
            <p:ph type="ftr" sz="quarter" idx="11"/>
          </p:nvPr>
        </p:nvSpPr>
        <p:spPr>
          <a:xfrm>
            <a:off x="5156202" y="6470704"/>
            <a:ext cx="4426093" cy="274320"/>
          </a:xfrm>
        </p:spPr>
        <p:txBody>
          <a:bodyPr vert="horz" lIns="91440" tIns="45720" rIns="91440" bIns="45720" rtlCol="0" anchor="ctr">
            <a:normAutofit fontScale="77500" lnSpcReduction="20000"/>
          </a:bodyPr>
          <a:lstStyle/>
          <a:p>
            <a:pPr defTabSz="457200">
              <a:spcAft>
                <a:spcPts val="600"/>
              </a:spcAft>
              <a:defRPr/>
            </a:pPr>
            <a:r>
              <a:rPr lang="en-US" sz="900" dirty="0"/>
              <a:t>Interagency Collaboration Program Executive Office “Enabling Seamless Access across the Federal Enterprise”</a:t>
            </a:r>
          </a:p>
        </p:txBody>
      </p:sp>
      <p:sp>
        <p:nvSpPr>
          <p:cNvPr id="4" name="Slide Number Placeholder 3">
            <a:extLst>
              <a:ext uri="{FF2B5EF4-FFF2-40B4-BE49-F238E27FC236}">
                <a16:creationId xmlns:a16="http://schemas.microsoft.com/office/drawing/2014/main" id="{6973EEBC-CA05-41FE-A26A-CE37459C85D6}"/>
              </a:ext>
            </a:extLst>
          </p:cNvPr>
          <p:cNvSpPr>
            <a:spLocks noGrp="1"/>
          </p:cNvSpPr>
          <p:nvPr>
            <p:ph type="sldNum" sz="quarter" idx="12"/>
          </p:nvPr>
        </p:nvSpPr>
        <p:spPr>
          <a:xfrm>
            <a:off x="9652000" y="6470704"/>
            <a:ext cx="730250" cy="274320"/>
          </a:xfrm>
        </p:spPr>
        <p:txBody>
          <a:bodyPr vert="horz" lIns="91440" tIns="45720" rIns="91440" bIns="45720" rtlCol="0" anchor="ctr">
            <a:normAutofit/>
          </a:bodyPr>
          <a:lstStyle/>
          <a:p>
            <a:pPr defTabSz="457200">
              <a:spcAft>
                <a:spcPts val="600"/>
              </a:spcAft>
              <a:defRPr/>
            </a:pPr>
            <a:fld id="{B428B646-8652-4DA4-B2C9-161EDDBDEC0B}" type="slidenum">
              <a:rPr lang="en-US" smtClean="0"/>
              <a:pPr defTabSz="457200">
                <a:spcAft>
                  <a:spcPts val="600"/>
                </a:spcAft>
                <a:defRPr/>
              </a:pPr>
              <a:t>7</a:t>
            </a:fld>
            <a:endParaRPr lang="en-US"/>
          </a:p>
        </p:txBody>
      </p:sp>
      <p:sp>
        <p:nvSpPr>
          <p:cNvPr id="6" name="TextBox 5">
            <a:extLst>
              <a:ext uri="{FF2B5EF4-FFF2-40B4-BE49-F238E27FC236}">
                <a16:creationId xmlns:a16="http://schemas.microsoft.com/office/drawing/2014/main" id="{85FF1606-68A0-53F5-EA2C-A3516E92A23B}"/>
              </a:ext>
            </a:extLst>
          </p:cNvPr>
          <p:cNvSpPr txBox="1"/>
          <p:nvPr/>
        </p:nvSpPr>
        <p:spPr>
          <a:xfrm>
            <a:off x="5356412" y="-605790"/>
            <a:ext cx="4610377" cy="6659457"/>
          </a:xfrm>
          <a:prstGeom prst="rect">
            <a:avLst/>
          </a:prstGeom>
        </p:spPr>
        <p:txBody>
          <a:bodyPr vert="horz" lIns="45720" tIns="45720" rIns="45720" bIns="45720" rtlCol="0" anchor="ctr">
            <a:normAutofit/>
          </a:bodyPr>
          <a:lstStyle/>
          <a:p>
            <a:pPr>
              <a:lnSpc>
                <a:spcPct val="90000"/>
              </a:lnSpc>
              <a:spcAft>
                <a:spcPts val="600"/>
              </a:spcAft>
              <a:buClr>
                <a:schemeClr val="accent2"/>
              </a:buClr>
            </a:pPr>
            <a:r>
              <a:rPr lang="en-US" b="1" dirty="0">
                <a:latin typeface="+mn-lt"/>
              </a:rPr>
              <a:t>The PACT Act </a:t>
            </a:r>
            <a:r>
              <a:rPr lang="en-US" dirty="0">
                <a:latin typeface="+mn-lt"/>
              </a:rPr>
              <a:t>is a new law that expands VA health care and benefits for Veterans exposed to burn pits and other toxic substances. This law helps us provide generations of Veterans—and their survivors—with the care and benefits they’ve earned and deserve. </a:t>
            </a:r>
          </a:p>
          <a:p>
            <a:pPr>
              <a:lnSpc>
                <a:spcPct val="90000"/>
              </a:lnSpc>
              <a:spcAft>
                <a:spcPts val="600"/>
              </a:spcAft>
              <a:buClr>
                <a:schemeClr val="accent2"/>
              </a:buClr>
            </a:pPr>
            <a:endParaRPr lang="en-US" dirty="0">
              <a:latin typeface="+mn-lt"/>
            </a:endParaRPr>
          </a:p>
          <a:p>
            <a:pPr>
              <a:lnSpc>
                <a:spcPct val="90000"/>
              </a:lnSpc>
              <a:spcAft>
                <a:spcPts val="600"/>
              </a:spcAft>
              <a:buClr>
                <a:schemeClr val="accent2"/>
              </a:buClr>
            </a:pPr>
            <a:r>
              <a:rPr lang="en-US" dirty="0">
                <a:latin typeface="+mn-lt"/>
              </a:rPr>
              <a:t>The Act </a:t>
            </a:r>
            <a:r>
              <a:rPr lang="en-US" b="1" dirty="0">
                <a:latin typeface="+mn-lt"/>
              </a:rPr>
              <a:t>(1) </a:t>
            </a:r>
            <a:r>
              <a:rPr lang="en-US" dirty="0">
                <a:latin typeface="+mn-lt"/>
              </a:rPr>
              <a:t>expands and extends eligibility for VA health care for Veterans with toxic exposures and Veterans of the Vietnam era, Gulf War era, and Post-9/11 era, and </a:t>
            </a:r>
          </a:p>
          <a:p>
            <a:pPr>
              <a:lnSpc>
                <a:spcPct val="90000"/>
              </a:lnSpc>
              <a:spcAft>
                <a:spcPts val="600"/>
              </a:spcAft>
              <a:buClr>
                <a:schemeClr val="accent2"/>
              </a:buClr>
            </a:pPr>
            <a:endParaRPr lang="en-US" dirty="0">
              <a:latin typeface="+mn-lt"/>
            </a:endParaRPr>
          </a:p>
          <a:p>
            <a:pPr>
              <a:lnSpc>
                <a:spcPct val="90000"/>
              </a:lnSpc>
              <a:spcAft>
                <a:spcPts val="600"/>
              </a:spcAft>
              <a:buClr>
                <a:schemeClr val="accent2"/>
              </a:buClr>
            </a:pPr>
            <a:r>
              <a:rPr lang="en-US" b="1" dirty="0">
                <a:latin typeface="+mn-lt"/>
              </a:rPr>
              <a:t>(2) </a:t>
            </a:r>
            <a:r>
              <a:rPr lang="en-US" dirty="0">
                <a:latin typeface="+mn-lt"/>
              </a:rPr>
              <a:t>expands eligibility for benefits for Veterans exposed to toxic substances. </a:t>
            </a:r>
          </a:p>
        </p:txBody>
      </p:sp>
      <p:sp>
        <p:nvSpPr>
          <p:cNvPr id="9" name="TextBox 8">
            <a:extLst>
              <a:ext uri="{FF2B5EF4-FFF2-40B4-BE49-F238E27FC236}">
                <a16:creationId xmlns:a16="http://schemas.microsoft.com/office/drawing/2014/main" id="{56C5E777-E46C-0AB5-5A31-4516CB1B780B}"/>
              </a:ext>
            </a:extLst>
          </p:cNvPr>
          <p:cNvSpPr txBox="1"/>
          <p:nvPr/>
        </p:nvSpPr>
        <p:spPr>
          <a:xfrm>
            <a:off x="5562291" y="5081363"/>
            <a:ext cx="4572000" cy="1323439"/>
          </a:xfrm>
          <a:prstGeom prst="rect">
            <a:avLst/>
          </a:prstGeom>
          <a:noFill/>
        </p:spPr>
        <p:txBody>
          <a:bodyPr wrap="square">
            <a:spAutoFit/>
          </a:bodyPr>
          <a:lstStyle/>
          <a:p>
            <a:endParaRPr lang="en-US" dirty="0">
              <a:latin typeface="Myriad Pro"/>
            </a:endParaRPr>
          </a:p>
          <a:p>
            <a:r>
              <a:rPr lang="en-US" dirty="0">
                <a:latin typeface="Myriad Pro"/>
              </a:rPr>
              <a:t>Learn more and sign up at </a:t>
            </a:r>
            <a:r>
              <a:rPr lang="en-US" u="sng" dirty="0">
                <a:latin typeface="Myriad Pro"/>
              </a:rPr>
              <a:t>VA.gov/PACT </a:t>
            </a:r>
            <a:endParaRPr lang="en-US" dirty="0">
              <a:latin typeface="Myriad Pro"/>
            </a:endParaRPr>
          </a:p>
          <a:p>
            <a:r>
              <a:rPr lang="en-US" dirty="0">
                <a:latin typeface="Myriad Pro"/>
              </a:rPr>
              <a:t>Download the </a:t>
            </a:r>
            <a:r>
              <a:rPr lang="en-US" u="sng" dirty="0">
                <a:latin typeface="Myriad Pro"/>
              </a:rPr>
              <a:t>VA Health and Benefits App </a:t>
            </a:r>
            <a:endParaRPr lang="en-US" dirty="0">
              <a:latin typeface="Myriad Pro"/>
            </a:endParaRPr>
          </a:p>
          <a:p>
            <a:r>
              <a:rPr lang="en-US" dirty="0">
                <a:latin typeface="Myriad Pro"/>
              </a:rPr>
              <a:t>Call us at 1-800-MyVA411 (1-800-698-2411) </a:t>
            </a:r>
          </a:p>
          <a:p>
            <a:r>
              <a:rPr lang="en-US" dirty="0">
                <a:latin typeface="Myriad Pro"/>
              </a:rPr>
              <a:t>Find a VA at </a:t>
            </a:r>
            <a:r>
              <a:rPr lang="en-US" u="sng" dirty="0">
                <a:latin typeface="Myriad Pro"/>
              </a:rPr>
              <a:t>VA.gov/find-locations/ </a:t>
            </a:r>
            <a:endParaRPr lang="en-US" dirty="0"/>
          </a:p>
        </p:txBody>
      </p:sp>
    </p:spTree>
    <p:extLst>
      <p:ext uri="{BB962C8B-B14F-4D97-AF65-F5344CB8AC3E}">
        <p14:creationId xmlns:p14="http://schemas.microsoft.com/office/powerpoint/2010/main" val="144576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10817" y="-424071"/>
            <a:ext cx="12602817" cy="1243079"/>
          </a:xfrm>
        </p:spPr>
        <p:txBody>
          <a:bodyPr>
            <a:normAutofit/>
          </a:bodyPr>
          <a:lstStyle/>
          <a:p>
            <a:r>
              <a:rPr lang="en-US" sz="4400" dirty="0"/>
              <a:t>Veteran Healthcare &amp;  Stratton VA Medical Center</a:t>
            </a:r>
          </a:p>
        </p:txBody>
      </p:sp>
      <p:sp>
        <p:nvSpPr>
          <p:cNvPr id="2" name="Slide Number Placeholder 1"/>
          <p:cNvSpPr>
            <a:spLocks noGrp="1"/>
          </p:cNvSpPr>
          <p:nvPr>
            <p:ph type="sldNum" sz="quarter" idx="12"/>
          </p:nvPr>
        </p:nvSpPr>
        <p:spPr/>
        <p:txBody>
          <a:bodyPr/>
          <a:lstStyle/>
          <a:p>
            <a:pPr>
              <a:defRPr/>
            </a:pPr>
            <a:fld id="{5017C782-C27B-410E-847C-F6294CD87BFF}" type="slidenum">
              <a:rPr lang="en-US" smtClean="0"/>
              <a:pPr>
                <a:defRPr/>
              </a:pPr>
              <a:t>8</a:t>
            </a:fld>
            <a:endParaRPr lang="en-US" dirty="0"/>
          </a:p>
        </p:txBody>
      </p:sp>
      <p:pic>
        <p:nvPicPr>
          <p:cNvPr id="5" name="Picture 2" descr="Welcome to the Albany Stratton VA Medical Center Albany, 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63" y="2138820"/>
            <a:ext cx="4769293" cy="29654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4B12D6-24CF-48D2-9462-83A0BB710834}"/>
              </a:ext>
            </a:extLst>
          </p:cNvPr>
          <p:cNvSpPr/>
          <p:nvPr/>
        </p:nvSpPr>
        <p:spPr>
          <a:xfrm>
            <a:off x="6720013" y="2183983"/>
            <a:ext cx="3678380" cy="2800767"/>
          </a:xfrm>
          <a:prstGeom prst="rect">
            <a:avLst/>
          </a:prstGeom>
        </p:spPr>
        <p:txBody>
          <a:bodyPr wrap="square">
            <a:spAutoFit/>
          </a:bodyPr>
          <a:lstStyle/>
          <a:p>
            <a:pPr marL="285750" indent="-285750">
              <a:buFont typeface="Wingdings" panose="05000000000000000000" pitchFamily="2" charset="2"/>
              <a:buChar char="Ø"/>
            </a:pPr>
            <a:r>
              <a:rPr lang="en-US" b="1" dirty="0"/>
              <a:t>Primary Care</a:t>
            </a:r>
          </a:p>
          <a:p>
            <a:pPr marL="285750" indent="-285750">
              <a:buFont typeface="Wingdings" panose="05000000000000000000" pitchFamily="2" charset="2"/>
              <a:buChar char="Ø"/>
            </a:pPr>
            <a:r>
              <a:rPr lang="en-US" b="1" dirty="0"/>
              <a:t>Emergency Department</a:t>
            </a:r>
          </a:p>
          <a:p>
            <a:pPr marL="285750" indent="-285750">
              <a:buFont typeface="Wingdings" panose="05000000000000000000" pitchFamily="2" charset="2"/>
              <a:buChar char="Ø"/>
            </a:pPr>
            <a:r>
              <a:rPr lang="en-US" b="1" dirty="0"/>
              <a:t>10 Bed ICU</a:t>
            </a:r>
          </a:p>
          <a:p>
            <a:pPr marL="285750" indent="-285750">
              <a:buFont typeface="Wingdings" panose="05000000000000000000" pitchFamily="2" charset="2"/>
              <a:buChar char="Ø"/>
            </a:pPr>
            <a:r>
              <a:rPr lang="en-US" b="1" dirty="0"/>
              <a:t>15 Bed Inpatient Psychiatry Unit</a:t>
            </a:r>
          </a:p>
          <a:p>
            <a:pPr marL="285750" indent="-285750">
              <a:buFont typeface="Wingdings" panose="05000000000000000000" pitchFamily="2" charset="2"/>
              <a:buChar char="Ø"/>
            </a:pPr>
            <a:r>
              <a:rPr lang="en-US" b="1" dirty="0"/>
              <a:t>2 Medical/Surgical 25-Bed Inpatient Units</a:t>
            </a:r>
          </a:p>
          <a:p>
            <a:pPr marL="285750" indent="-285750">
              <a:buFont typeface="Wingdings" panose="05000000000000000000" pitchFamily="2" charset="2"/>
              <a:buChar char="Ø"/>
            </a:pPr>
            <a:r>
              <a:rPr lang="en-US" b="1" dirty="0"/>
              <a:t>CDRP- 12 Bed SAARTP (6 week program) IOP and Outpatient</a:t>
            </a:r>
          </a:p>
          <a:p>
            <a:pPr marL="285750" indent="-285750">
              <a:buFont typeface="Wingdings" panose="05000000000000000000" pitchFamily="2" charset="2"/>
              <a:buChar char="Ø"/>
            </a:pPr>
            <a:r>
              <a:rPr lang="en-US" b="1" dirty="0"/>
              <a:t>Women’s Wellness Center</a:t>
            </a:r>
          </a:p>
          <a:p>
            <a:pPr marL="285750" indent="-285750">
              <a:buFont typeface="Wingdings" panose="05000000000000000000" pitchFamily="2" charset="2"/>
              <a:buChar char="Ø"/>
            </a:pPr>
            <a:r>
              <a:rPr lang="en-US" b="1" dirty="0"/>
              <a:t>Outpatient and Specialty Clinics</a:t>
            </a:r>
          </a:p>
          <a:p>
            <a:pPr marL="285750" indent="-285750">
              <a:buFont typeface="Wingdings" panose="05000000000000000000" pitchFamily="2" charset="2"/>
              <a:buChar char="Ø"/>
            </a:pPr>
            <a:r>
              <a:rPr lang="en-US" b="1" dirty="0"/>
              <a:t>50 Bed Community Living Center</a:t>
            </a:r>
          </a:p>
        </p:txBody>
      </p:sp>
    </p:spTree>
    <p:extLst>
      <p:ext uri="{BB962C8B-B14F-4D97-AF65-F5344CB8AC3E}">
        <p14:creationId xmlns:p14="http://schemas.microsoft.com/office/powerpoint/2010/main" val="346845668"/>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66"/>
          </a:outerShdw>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66"/>
          </a:outerShdw>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A34AD7834A604090D3FD28E741E99C" ma:contentTypeVersion="0" ma:contentTypeDescription="Create a new document." ma:contentTypeScope="" ma:versionID="3b5308f5e89b5d34ab0111b38952cdc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289B6F-2B6A-4F5D-8BCA-E8F91708E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4FFBEEB-DAD6-476B-9CFA-D5FE293D90D1}">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565E2F6-1F0E-4BA8-88D3-19878B5F6F23}">
  <ds:schemaRefs>
    <ds:schemaRef ds:uri="http://schemas.microsoft.com/office/2006/metadata/longProperties"/>
  </ds:schemaRefs>
</ds:datastoreItem>
</file>

<file path=customXml/itemProps4.xml><?xml version="1.0" encoding="utf-8"?>
<ds:datastoreItem xmlns:ds="http://schemas.openxmlformats.org/officeDocument/2006/customXml" ds:itemID="{B6D07676-C5A9-468C-A49B-2E83F23DCA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29670</TotalTime>
  <Words>2717</Words>
  <Application>Microsoft Office PowerPoint</Application>
  <PresentationFormat>Widescreen</PresentationFormat>
  <Paragraphs>410</Paragraphs>
  <Slides>30</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30</vt:i4>
      </vt:variant>
    </vt:vector>
  </HeadingPairs>
  <TitlesOfParts>
    <vt:vector size="45" baseType="lpstr">
      <vt:lpstr>Arial</vt:lpstr>
      <vt:lpstr>Arial Black</vt:lpstr>
      <vt:lpstr>Calibri</vt:lpstr>
      <vt:lpstr>Calibri Light</vt:lpstr>
      <vt:lpstr>Georgia</vt:lpstr>
      <vt:lpstr>Helvetica</vt:lpstr>
      <vt:lpstr>Myriad Pro</vt:lpstr>
      <vt:lpstr>Rockwell</vt:lpstr>
      <vt:lpstr>Source Sans Pro</vt:lpstr>
      <vt:lpstr>Times New Roman</vt:lpstr>
      <vt:lpstr>Wingdings</vt:lpstr>
      <vt:lpstr>Wingdings 2</vt:lpstr>
      <vt:lpstr>Wingdings 3</vt:lpstr>
      <vt:lpstr>1_Default Design</vt:lpstr>
      <vt:lpstr>Atlas</vt:lpstr>
      <vt:lpstr>VA  Home &amp; Community Based Services</vt:lpstr>
      <vt:lpstr>WHO WE ARE</vt:lpstr>
      <vt:lpstr>Veterans  Benefits Administration </vt:lpstr>
      <vt:lpstr>Veterans Service Officers </vt:lpstr>
      <vt:lpstr>Aide and Attendance  Part 1</vt:lpstr>
      <vt:lpstr>Aide and Attendance  Part 1</vt:lpstr>
      <vt:lpstr>Aide and Attendance  Part 2</vt:lpstr>
      <vt:lpstr>PACT ACT </vt:lpstr>
      <vt:lpstr>Veteran Healthcare &amp;  Stratton VA Medical Center</vt:lpstr>
      <vt:lpstr>Health Care Eligibility</vt:lpstr>
      <vt:lpstr>Income Requirements</vt:lpstr>
      <vt:lpstr>Stratton VA Medical Center and CBOCs</vt:lpstr>
      <vt:lpstr>Specialty Care</vt:lpstr>
      <vt:lpstr>Albany Stratton VAMC Women’s Health</vt:lpstr>
      <vt:lpstr>Comprehensive Mental Health Care</vt:lpstr>
      <vt:lpstr>Comprehensive MEDICAL Health Care</vt:lpstr>
      <vt:lpstr>Patient Aligned Care Team (PACT) Model</vt:lpstr>
      <vt:lpstr>New Era of Services</vt:lpstr>
      <vt:lpstr>Medical Social Work</vt:lpstr>
      <vt:lpstr>Geriatric Services</vt:lpstr>
      <vt:lpstr>Homemaker/Home Health Aide Program</vt:lpstr>
      <vt:lpstr>Veteran Directed Home and Community Based Services</vt:lpstr>
      <vt:lpstr>Home Based Primary Care</vt:lpstr>
      <vt:lpstr>Contracted Adult Day Health Care</vt:lpstr>
      <vt:lpstr>VA Funded Institutional Care: Community Living Center (CLC) and Contract Nursing Home </vt:lpstr>
      <vt:lpstr>VA Funded  Institutional Care: Community Living Center (CLC) and Contract Nursing Home </vt:lpstr>
      <vt:lpstr>VA End of Life Benefit</vt:lpstr>
      <vt:lpstr>Caregiver Support Program</vt:lpstr>
      <vt:lpstr>Summary </vt:lpstr>
      <vt:lpstr>PowerPoint Presentation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VistA HeV Transition Plan</dc:title>
  <dc:subject>Investment Strategy for Legacy to HeV Transition</dc:subject>
  <dc:creator>Michael Hecker</dc:creator>
  <cp:lastModifiedBy>Monroe, Marykate E.</cp:lastModifiedBy>
  <cp:revision>601</cp:revision>
  <cp:lastPrinted>2018-06-28T13:51:44Z</cp:lastPrinted>
  <dcterms:created xsi:type="dcterms:W3CDTF">2006-08-16T23:20:58Z</dcterms:created>
  <dcterms:modified xsi:type="dcterms:W3CDTF">2023-03-20T12:42:31Z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Rich, Janelle (TCA/HPTi)</vt:lpwstr>
  </property>
  <property fmtid="{D5CDD505-2E9C-101B-9397-08002B2CF9AE}" pid="3" name="xd_Signature">
    <vt:lpwstr/>
  </property>
  <property fmtid="{D5CDD505-2E9C-101B-9397-08002B2CF9AE}" pid="4" name="display_urn:schemas-microsoft-com:office:office#Author">
    <vt:lpwstr>Rich, Janelle (TCA/HPTi)</vt:lpwstr>
  </property>
  <property fmtid="{D5CDD505-2E9C-101B-9397-08002B2CF9AE}" pid="5" name="TemplateUrl">
    <vt:lpwstr/>
  </property>
  <property fmtid="{D5CDD505-2E9C-101B-9397-08002B2CF9AE}" pid="6" name="xd_ProgID">
    <vt:lpwstr/>
  </property>
  <property fmtid="{D5CDD505-2E9C-101B-9397-08002B2CF9AE}" pid="7" name="_SourceUrl">
    <vt:lpwstr/>
  </property>
</Properties>
</file>