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4"/>
  </p:sldMasterIdLst>
  <p:notesMasterIdLst>
    <p:notesMasterId r:id="rId48"/>
  </p:notesMasterIdLst>
  <p:handoutMasterIdLst>
    <p:handoutMasterId r:id="rId49"/>
  </p:handoutMasterIdLst>
  <p:sldIdLst>
    <p:sldId id="257" r:id="rId5"/>
    <p:sldId id="919" r:id="rId6"/>
    <p:sldId id="999" r:id="rId7"/>
    <p:sldId id="902" r:id="rId8"/>
    <p:sldId id="483" r:id="rId9"/>
    <p:sldId id="482" r:id="rId10"/>
    <p:sldId id="685" r:id="rId11"/>
    <p:sldId id="686" r:id="rId12"/>
    <p:sldId id="987" r:id="rId13"/>
    <p:sldId id="478" r:id="rId14"/>
    <p:sldId id="618" r:id="rId15"/>
    <p:sldId id="674" r:id="rId16"/>
    <p:sldId id="967" r:id="rId17"/>
    <p:sldId id="972" r:id="rId18"/>
    <p:sldId id="894" r:id="rId19"/>
    <p:sldId id="973" r:id="rId20"/>
    <p:sldId id="970" r:id="rId21"/>
    <p:sldId id="691" r:id="rId22"/>
    <p:sldId id="877" r:id="rId23"/>
    <p:sldId id="1000" r:id="rId24"/>
    <p:sldId id="974" r:id="rId25"/>
    <p:sldId id="981" r:id="rId26"/>
    <p:sldId id="953" r:id="rId27"/>
    <p:sldId id="951" r:id="rId28"/>
    <p:sldId id="891" r:id="rId29"/>
    <p:sldId id="458" r:id="rId30"/>
    <p:sldId id="525" r:id="rId31"/>
    <p:sldId id="524" r:id="rId32"/>
    <p:sldId id="397" r:id="rId33"/>
    <p:sldId id="516" r:id="rId34"/>
    <p:sldId id="992" r:id="rId35"/>
    <p:sldId id="268" r:id="rId36"/>
    <p:sldId id="983" r:id="rId37"/>
    <p:sldId id="996" r:id="rId38"/>
    <p:sldId id="812" r:id="rId39"/>
    <p:sldId id="928" r:id="rId40"/>
    <p:sldId id="897" r:id="rId41"/>
    <p:sldId id="898" r:id="rId42"/>
    <p:sldId id="998" r:id="rId43"/>
    <p:sldId id="900" r:id="rId44"/>
    <p:sldId id="1002" r:id="rId45"/>
    <p:sldId id="989" r:id="rId46"/>
    <p:sldId id="1003" r:id="rId4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11F1AD-B4F2-8D65-8CB9-F5E52BFD3984}" name="Shea Corti" initials="SC" userId="S::scours@medicarerights.org::d08a3846-a05d-4cde-b2eb-b46eb77c91dd" providerId="AD"/>
  <p188:author id="{067751F2-BAC9-6CEB-2DC1-452063724B3D}" name="Emily Whicheloe" initials="EW" userId="S::ewhicheloe@medicarerights.org::15742455-bb1e-4675-97c5-494b74c840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yB" initials="E" lastIdx="2" clrIdx="0">
    <p:extLst>
      <p:ext uri="{19B8F6BF-5375-455C-9EA6-DF929625EA0E}">
        <p15:presenceInfo xmlns:p15="http://schemas.microsoft.com/office/powerpoint/2012/main" userId="Emily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6B"/>
    <a:srgbClr val="CF4D00"/>
    <a:srgbClr val="FF8D4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F0463-D220-4524-8671-0A2F2031C265}" v="54" dt="2023-03-13T17:20:33.683"/>
    <p1510:client id="{FCD3EC3A-2D14-1881-B609-8F6958D8DC28}" v="7" dt="2023-03-13T19:37:59.46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6"/>
    <p:restoredTop sz="84296" autoAdjust="0"/>
  </p:normalViewPr>
  <p:slideViewPr>
    <p:cSldViewPr snapToGrid="0" snapToObjects="1">
      <p:cViewPr varScale="1">
        <p:scale>
          <a:sx n="76" d="100"/>
          <a:sy n="76" d="100"/>
        </p:scale>
        <p:origin x="1026" y="78"/>
      </p:cViewPr>
      <p:guideLst>
        <p:guide orient="horz" pos="2160"/>
        <p:guide pos="3840"/>
      </p:guideLst>
    </p:cSldViewPr>
  </p:slideViewPr>
  <p:outlineViewPr>
    <p:cViewPr>
      <p:scale>
        <a:sx n="33" d="100"/>
        <a:sy n="33" d="100"/>
      </p:scale>
      <p:origin x="0" y="-208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r>
              <a:rPr lang="en-US"/>
              <a:t>© 2016 Medicare Rights Center</a:t>
            </a:r>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2D32F92-F12A-443D-96D7-EA8CACA24D11}"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1AFFA16-0506-412D-B585-65E2CA8E21C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MattersArticles/downloads/se1128.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887D152-2043-49FB-82CF-9BC77F82D3A2}" type="slidenum">
              <a:rPr lang="en-US" smtClean="0"/>
              <a:pPr/>
              <a:t>1</a:t>
            </a:fld>
            <a:endParaRPr lang="en-US"/>
          </a:p>
        </p:txBody>
      </p:sp>
      <p:sp>
        <p:nvSpPr>
          <p:cNvPr id="27651" name="Rectangle 2"/>
          <p:cNvSpPr>
            <a:spLocks noGrp="1" noChangeArrowheads="1"/>
          </p:cNvSpPr>
          <p:nvPr>
            <p:ph type="body" idx="1"/>
          </p:nvPr>
        </p:nvSpPr>
        <p:spPr>
          <a:xfrm>
            <a:off x="914400" y="4343400"/>
            <a:ext cx="5029200" cy="4116388"/>
          </a:xfrm>
          <a:noFill/>
          <a:ln/>
        </p:spPr>
        <p:txBody>
          <a:bodyPr lIns="89624" tIns="44026" rIns="89624" bIns="44026"/>
          <a:lstStyle/>
          <a:p>
            <a:pPr eaLnBrk="1" hangingPunct="1"/>
            <a:endParaRPr lang="en-US"/>
          </a:p>
        </p:txBody>
      </p:sp>
      <p:sp>
        <p:nvSpPr>
          <p:cNvPr id="27652" name="Rectangle 3"/>
          <p:cNvSpPr>
            <a:spLocks noGrp="1" noRot="1" noChangeAspect="1" noChangeArrowheads="1" noTextEdit="1"/>
          </p:cNvSpPr>
          <p:nvPr>
            <p:ph type="sldImg"/>
          </p:nvPr>
        </p:nvSpPr>
        <p:spPr>
          <a:xfrm>
            <a:off x="395288" y="693738"/>
            <a:ext cx="6070600" cy="3414712"/>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defTabSz="930275"/>
            <a:fld id="{22C407C6-BF4E-45E4-B74C-5D5B9829B606}" type="slidenum">
              <a:rPr lang="en-US" smtClean="0"/>
              <a:pPr defTabSz="930275"/>
              <a:t>12</a:t>
            </a:fld>
            <a:endParaRPr lang="en-US"/>
          </a:p>
        </p:txBody>
      </p:sp>
      <p:sp>
        <p:nvSpPr>
          <p:cNvPr id="101379" name="Rectangle 2"/>
          <p:cNvSpPr>
            <a:spLocks noGrp="1" noRot="1" noChangeAspect="1" noChangeArrowheads="1" noTextEdit="1"/>
          </p:cNvSpPr>
          <p:nvPr>
            <p:ph type="sldImg"/>
          </p:nvPr>
        </p:nvSpPr>
        <p:spPr>
          <a:xfrm>
            <a:off x="457200" y="719138"/>
            <a:ext cx="6400800" cy="3600450"/>
          </a:xfrm>
          <a:ln w="12700" cap="flat">
            <a:solidFill>
              <a:schemeClr val="tx1"/>
            </a:solidFill>
          </a:ln>
        </p:spPr>
      </p:sp>
      <p:sp>
        <p:nvSpPr>
          <p:cNvPr id="101380" name="Rectangle 3"/>
          <p:cNvSpPr>
            <a:spLocks noGrp="1" noChangeArrowheads="1"/>
          </p:cNvSpPr>
          <p:nvPr>
            <p:ph type="body" idx="1"/>
          </p:nvPr>
        </p:nvSpPr>
        <p:spPr>
          <a:noFill/>
          <a:ln/>
        </p:spPr>
        <p:txBody>
          <a:bodyPr lIns="92179" tIns="45280" rIns="92179" bIns="45280"/>
          <a:lstStyle/>
          <a:p>
            <a:pPr eaLnBrk="1" hangingPunct="1"/>
            <a:r>
              <a:rPr lang="en-US" dirty="0"/>
              <a:t>Note that individuals enroll in Medicare for the first time by contacting Social Security – in-person, over the phone, and depending on the enrollment period, online. </a:t>
            </a:r>
          </a:p>
        </p:txBody>
      </p:sp>
    </p:spTree>
    <p:extLst>
      <p:ext uri="{BB962C8B-B14F-4D97-AF65-F5344CB8AC3E}">
        <p14:creationId xmlns:p14="http://schemas.microsoft.com/office/powerpoint/2010/main" val="275505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Seven-month period including the three months before, the month of, and three months following your 65th birthday</a:t>
            </a:r>
          </a:p>
          <a:p>
            <a:r>
              <a:rPr lang="en-US" dirty="0"/>
              <a:t>If someone enrolls before they turn 65, coverage begins the first of their birthday month. If they enroll during their birthday month or any of the three months after, coverage begins the first of the next month. </a:t>
            </a:r>
          </a:p>
        </p:txBody>
      </p:sp>
      <p:sp>
        <p:nvSpPr>
          <p:cNvPr id="4" name="Slide Number Placeholder 3"/>
          <p:cNvSpPr>
            <a:spLocks noGrp="1"/>
          </p:cNvSpPr>
          <p:nvPr>
            <p:ph type="sldNum" sz="quarter" idx="10"/>
          </p:nvPr>
        </p:nvSpPr>
        <p:spPr/>
        <p:txBody>
          <a:bodyPr/>
          <a:lstStyle/>
          <a:p>
            <a:pPr>
              <a:defRPr/>
            </a:pPr>
            <a:fld id="{E0316492-EC8F-4F4B-983E-E49D84622590}" type="slidenum">
              <a:rPr lang="en-US" smtClean="0"/>
              <a:pPr>
                <a:defRPr/>
              </a:pPr>
              <a:t>13</a:t>
            </a:fld>
            <a:endParaRPr lang="en-US"/>
          </a:p>
        </p:txBody>
      </p:sp>
    </p:spTree>
    <p:extLst>
      <p:ext uri="{BB962C8B-B14F-4D97-AF65-F5344CB8AC3E}">
        <p14:creationId xmlns:p14="http://schemas.microsoft.com/office/powerpoint/2010/main" val="355625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30275"/>
            <a:fld id="{01FDD1D0-4C8C-4BAD-B302-8ED854FDECF3}" type="slidenum">
              <a:rPr lang="en-US" smtClean="0"/>
              <a:pPr defTabSz="930275"/>
              <a:t>14</a:t>
            </a:fld>
            <a:endParaRPr lang="en-US"/>
          </a:p>
        </p:txBody>
      </p:sp>
      <p:sp>
        <p:nvSpPr>
          <p:cNvPr id="104451" name="Rectangle 2"/>
          <p:cNvSpPr>
            <a:spLocks noGrp="1" noRot="1" noChangeAspect="1" noChangeArrowheads="1" noTextEdit="1"/>
          </p:cNvSpPr>
          <p:nvPr>
            <p:ph type="sldImg"/>
          </p:nvPr>
        </p:nvSpPr>
        <p:spPr>
          <a:xfrm>
            <a:off x="457200" y="719138"/>
            <a:ext cx="6400800" cy="3600450"/>
          </a:xfrm>
          <a:ln w="12700" cap="flat">
            <a:solidFill>
              <a:schemeClr val="tx1"/>
            </a:solidFill>
          </a:ln>
        </p:spPr>
      </p:sp>
      <p:sp>
        <p:nvSpPr>
          <p:cNvPr id="104452" name="Rectangle 3"/>
          <p:cNvSpPr>
            <a:spLocks noGrp="1" noChangeArrowheads="1"/>
          </p:cNvSpPr>
          <p:nvPr>
            <p:ph type="body" idx="1"/>
          </p:nvPr>
        </p:nvSpPr>
        <p:spPr>
          <a:noFill/>
          <a:ln/>
        </p:spPr>
        <p:txBody>
          <a:bodyPr lIns="92179" tIns="45280" rIns="92179" bIns="45280"/>
          <a:lstStyle/>
          <a:p>
            <a:pPr eaLnBrk="1" hangingPunct="1"/>
            <a:endParaRPr lang="en-US" dirty="0"/>
          </a:p>
        </p:txBody>
      </p:sp>
    </p:spTree>
    <p:extLst>
      <p:ext uri="{BB962C8B-B14F-4D97-AF65-F5344CB8AC3E}">
        <p14:creationId xmlns:p14="http://schemas.microsoft.com/office/powerpoint/2010/main" val="302205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frame this slide, consider mentioning that this is the more common SEP that people use to enroll in Medicare for the first time. We’ll mention the other SEPs on the next </a:t>
            </a:r>
            <a:r>
              <a:rPr lang="en-US" dirty="0" err="1"/>
              <a:t>slde</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 bullet #1: Someone does not qualify to use this</a:t>
            </a:r>
            <a:r>
              <a:rPr lang="en-US" dirty="0">
                <a:solidFill>
                  <a:srgbClr val="FF0000"/>
                </a:solidFill>
              </a:rPr>
              <a:t> </a:t>
            </a:r>
            <a:r>
              <a:rPr lang="en-US" dirty="0"/>
              <a:t>SEP based on retiree coverage or COBRA</a:t>
            </a:r>
          </a:p>
          <a:p>
            <a:endParaRPr lang="en-US" dirty="0"/>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15</a:t>
            </a:fld>
            <a:endParaRPr lang="en-US"/>
          </a:p>
        </p:txBody>
      </p:sp>
    </p:spTree>
    <p:extLst>
      <p:ext uri="{BB962C8B-B14F-4D97-AF65-F5344CB8AC3E}">
        <p14:creationId xmlns:p14="http://schemas.microsoft.com/office/powerpoint/2010/main" val="2836800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start and end dates of each of these SEPs is different, depending on the SEP. </a:t>
            </a:r>
          </a:p>
          <a:p>
            <a:endParaRPr lang="en-US" dirty="0"/>
          </a:p>
          <a:p>
            <a:r>
              <a:rPr lang="en-US" dirty="0"/>
              <a:t>More info about Part B/premium Part A SEPs on Medicare Interactive: https://www.medicareinteractive.org/get-answers/medicare-health-coverage-options/original-medicare-enrollment/part-b-special-enrollment-periods-for-exceptional-circumstances </a:t>
            </a:r>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16</a:t>
            </a:fld>
            <a:endParaRPr lang="en-US"/>
          </a:p>
        </p:txBody>
      </p:sp>
    </p:spTree>
    <p:extLst>
      <p:ext uri="{BB962C8B-B14F-4D97-AF65-F5344CB8AC3E}">
        <p14:creationId xmlns:p14="http://schemas.microsoft.com/office/powerpoint/2010/main" val="384719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30275"/>
            <a:fld id="{01FDD1D0-4C8C-4BAD-B302-8ED854FDECF3}" type="slidenum">
              <a:rPr lang="en-US" smtClean="0"/>
              <a:pPr defTabSz="930275"/>
              <a:t>17</a:t>
            </a:fld>
            <a:endParaRPr lang="en-US"/>
          </a:p>
        </p:txBody>
      </p:sp>
      <p:sp>
        <p:nvSpPr>
          <p:cNvPr id="104451" name="Rectangle 2"/>
          <p:cNvSpPr>
            <a:spLocks noGrp="1" noRot="1" noChangeAspect="1" noChangeArrowheads="1" noTextEdit="1"/>
          </p:cNvSpPr>
          <p:nvPr>
            <p:ph type="sldImg"/>
          </p:nvPr>
        </p:nvSpPr>
        <p:spPr>
          <a:xfrm>
            <a:off x="457200" y="719138"/>
            <a:ext cx="6400800" cy="3600450"/>
          </a:xfrm>
          <a:ln w="12700" cap="flat">
            <a:solidFill>
              <a:schemeClr val="tx1"/>
            </a:solidFill>
          </a:ln>
        </p:spPr>
      </p:sp>
      <p:sp>
        <p:nvSpPr>
          <p:cNvPr id="104452" name="Rectangle 3"/>
          <p:cNvSpPr>
            <a:spLocks noGrp="1" noChangeArrowheads="1"/>
          </p:cNvSpPr>
          <p:nvPr>
            <p:ph type="body" idx="1"/>
          </p:nvPr>
        </p:nvSpPr>
        <p:spPr>
          <a:noFill/>
          <a:ln/>
        </p:spPr>
        <p:txBody>
          <a:bodyPr lIns="92179" tIns="45280" rIns="92179" bIns="45280"/>
          <a:lstStyle/>
          <a:p>
            <a:pPr eaLnBrk="1" hangingPunct="1"/>
            <a:r>
              <a:rPr lang="en-US" dirty="0"/>
              <a:t>Explain that because Part A is free for most people, they can enroll in Part A at any time. </a:t>
            </a:r>
          </a:p>
          <a:p>
            <a:pPr eaLnBrk="1" hangingPunct="1"/>
            <a:endParaRPr lang="en-US" dirty="0"/>
          </a:p>
          <a:p>
            <a:pPr eaLnBrk="1" hangingPunct="1"/>
            <a:r>
              <a:rPr lang="en-US" dirty="0"/>
              <a:t>Re bullet #3: Penalty is 10% of Part B premium for each 12-month period without Part B or certain types of other coverage</a:t>
            </a:r>
          </a:p>
        </p:txBody>
      </p:sp>
    </p:spTree>
    <p:extLst>
      <p:ext uri="{BB962C8B-B14F-4D97-AF65-F5344CB8AC3E}">
        <p14:creationId xmlns:p14="http://schemas.microsoft.com/office/powerpoint/2010/main" val="250264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65200"/>
            <a:fld id="{26D2410F-26C9-43FA-8EC5-DFD0F0D96872}" type="slidenum">
              <a:rPr lang="en-US" smtClean="0"/>
              <a:pPr defTabSz="965200"/>
              <a:t>18</a:t>
            </a:fld>
            <a:endParaRPr lang="en-US"/>
          </a:p>
        </p:txBody>
      </p:sp>
      <p:sp>
        <p:nvSpPr>
          <p:cNvPr id="124931" name="Rectangle 2"/>
          <p:cNvSpPr>
            <a:spLocks noGrp="1" noRot="1" noChangeAspect="1" noChangeArrowheads="1" noTextEdit="1"/>
          </p:cNvSpPr>
          <p:nvPr>
            <p:ph type="sldImg"/>
          </p:nvPr>
        </p:nvSpPr>
        <p:spPr>
          <a:xfrm>
            <a:off x="457200" y="719138"/>
            <a:ext cx="6400800" cy="3600450"/>
          </a:xfrm>
          <a:ln/>
        </p:spPr>
      </p:sp>
      <p:sp>
        <p:nvSpPr>
          <p:cNvPr id="124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3155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457200" y="719138"/>
            <a:ext cx="6400800" cy="3600450"/>
          </a:xfrm>
          <a:ln/>
        </p:spPr>
      </p:sp>
      <p:sp>
        <p:nvSpPr>
          <p:cNvPr id="119811" name="Rectangle 3"/>
          <p:cNvSpPr>
            <a:spLocks noGrp="1" noChangeArrowheads="1"/>
          </p:cNvSpPr>
          <p:nvPr>
            <p:ph type="body" idx="1"/>
          </p:nvPr>
        </p:nvSpPr>
        <p:spPr>
          <a:noFill/>
          <a:ln/>
        </p:spPr>
        <p:txBody>
          <a:bodyPr/>
          <a:lstStyle/>
          <a:p>
            <a:pPr eaLnBrk="1" hangingPunct="1"/>
            <a:r>
              <a:rPr lang="en-US" dirty="0"/>
              <a:t>On this slide, summarize the benefits covered under each part. </a:t>
            </a:r>
          </a:p>
          <a:p>
            <a:pPr eaLnBrk="1" hangingPunct="1"/>
            <a:endParaRPr lang="en-US" dirty="0"/>
          </a:p>
          <a:p>
            <a:pPr eaLnBrk="1" hangingPunct="1"/>
            <a:r>
              <a:rPr lang="en-US" dirty="0"/>
              <a:t>Part A – inpatient hospital, SNF, home health care, hospice care</a:t>
            </a:r>
          </a:p>
          <a:p>
            <a:pPr eaLnBrk="1" hangingPunct="1"/>
            <a:r>
              <a:rPr lang="en-US" dirty="0"/>
              <a:t>Part B – outpatient services including doctor’s services, preventive care, lab tests, durable medical equipment (like wheelchairs, walkers), home health care, </a:t>
            </a:r>
          </a:p>
          <a:p>
            <a:pPr eaLnBrk="1" hangingPunct="1"/>
            <a:r>
              <a:rPr lang="en-US" dirty="0"/>
              <a:t>Part D – outpatient prescription drugs. Drug picked up at the pharmacy. </a:t>
            </a:r>
          </a:p>
        </p:txBody>
      </p:sp>
    </p:spTree>
    <p:extLst>
      <p:ext uri="{BB962C8B-B14F-4D97-AF65-F5344CB8AC3E}">
        <p14:creationId xmlns:p14="http://schemas.microsoft.com/office/powerpoint/2010/main" val="223727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974725" y="4560888"/>
            <a:ext cx="5365750" cy="4321175"/>
          </a:xfrm>
          <a:prstGeom prst="rect">
            <a:avLst/>
          </a:prstGeom>
        </p:spPr>
        <p:txBody>
          <a:bodyPr spcFirstLastPara="1" wrap="square" lIns="96625" tIns="48300" rIns="96625" bIns="48300" anchor="t" anchorCtr="0">
            <a:noAutofit/>
          </a:bodyPr>
          <a:lstStyle/>
          <a:p>
            <a:pPr lvl="0" eaLnBrk="1" hangingPunct="1">
              <a:spcBef>
                <a:spcPct val="0"/>
              </a:spcBef>
            </a:pPr>
            <a:endParaRPr lang="en-US" sz="2700" dirty="0"/>
          </a:p>
        </p:txBody>
      </p:sp>
      <p:sp>
        <p:nvSpPr>
          <p:cNvPr id="153" name="Google Shape;153;p1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49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974725" y="4560888"/>
            <a:ext cx="5365750" cy="4321175"/>
          </a:xfrm>
          <a:prstGeom prst="rect">
            <a:avLst/>
          </a:prstGeom>
        </p:spPr>
        <p:txBody>
          <a:bodyPr spcFirstLastPara="1" wrap="square" lIns="96625" tIns="48300" rIns="96625" bIns="48300" anchor="t" anchorCtr="0">
            <a:noAutofit/>
          </a:bodyPr>
          <a:lstStyle/>
          <a:p>
            <a:pPr lvl="0" eaLnBrk="1" hangingPunct="1">
              <a:spcBef>
                <a:spcPct val="0"/>
              </a:spcBef>
            </a:pPr>
            <a:r>
              <a:rPr lang="en-US" sz="2700" dirty="0"/>
              <a:t>Note that MA plans are sometimes called Part C</a:t>
            </a:r>
          </a:p>
        </p:txBody>
      </p:sp>
      <p:sp>
        <p:nvSpPr>
          <p:cNvPr id="153" name="Google Shape;153;p1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78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Counseling is available through a toll-free HIICAP helpline at </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3A8A36"/>
                </a:solidFill>
                <a:effectLst/>
                <a:latin typeface="Arial" panose="020B0604020202020204" pitchFamily="34" charset="0"/>
              </a:rPr>
              <a:t>1-800-701-0501</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3</a:t>
            </a:fld>
            <a:endParaRPr lang="en-US"/>
          </a:p>
        </p:txBody>
      </p:sp>
    </p:spTree>
    <p:extLst>
      <p:ext uri="{BB962C8B-B14F-4D97-AF65-F5344CB8AC3E}">
        <p14:creationId xmlns:p14="http://schemas.microsoft.com/office/powerpoint/2010/main" val="2768148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defTabSz="965200"/>
            <a:fld id="{1FA5A06B-CBAC-4B31-A6F4-D620EE919618}" type="slidenum">
              <a:rPr lang="en-US" smtClean="0"/>
              <a:pPr defTabSz="965200"/>
              <a:t>23</a:t>
            </a:fld>
            <a:endParaRPr lang="en-US"/>
          </a:p>
        </p:txBody>
      </p:sp>
      <p:sp>
        <p:nvSpPr>
          <p:cNvPr id="133123" name="Rectangle 2"/>
          <p:cNvSpPr>
            <a:spLocks noGrp="1" noRot="1" noChangeAspect="1" noChangeArrowheads="1" noTextEdit="1"/>
          </p:cNvSpPr>
          <p:nvPr>
            <p:ph type="sldImg"/>
          </p:nvPr>
        </p:nvSpPr>
        <p:spPr>
          <a:xfrm>
            <a:off x="457200" y="719138"/>
            <a:ext cx="6400800" cy="3600450"/>
          </a:xfrm>
          <a:ln/>
        </p:spPr>
      </p:sp>
      <p:sp>
        <p:nvSpPr>
          <p:cNvPr id="133124" name="Rectangle 3"/>
          <p:cNvSpPr>
            <a:spLocks noGrp="1" noChangeArrowheads="1"/>
          </p:cNvSpPr>
          <p:nvPr>
            <p:ph type="body" idx="1"/>
          </p:nvPr>
        </p:nvSpPr>
        <p:spPr>
          <a:noFill/>
          <a:ln/>
        </p:spPr>
        <p:txBody>
          <a:bodyPr/>
          <a:lstStyle/>
          <a:p>
            <a:r>
              <a:rPr lang="en-US" sz="2600" dirty="0"/>
              <a:t>Beneficiaries can enroll in a Part D plan during their IEP (after taking either Part A and/or Part B)</a:t>
            </a:r>
          </a:p>
          <a:p>
            <a:r>
              <a:rPr lang="en-US" sz="2600" dirty="0"/>
              <a:t>Beneficiaries can also enroll in or make changes to Part D coverage during the Fall Open Enrollment Period</a:t>
            </a:r>
          </a:p>
          <a:p>
            <a:pPr lvl="1"/>
            <a:r>
              <a:rPr lang="en-US" sz="2300" dirty="0"/>
              <a:t>Those who use the Fall Open Enrollment Period to enroll for the first time will incur a premium penalty</a:t>
            </a:r>
          </a:p>
          <a:p>
            <a:pPr eaLnBrk="1" hangingPunct="1"/>
            <a:endParaRPr lang="en-US" dirty="0"/>
          </a:p>
        </p:txBody>
      </p:sp>
    </p:spTree>
    <p:extLst>
      <p:ext uri="{BB962C8B-B14F-4D97-AF65-F5344CB8AC3E}">
        <p14:creationId xmlns:p14="http://schemas.microsoft.com/office/powerpoint/2010/main" val="2998071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Explain that this is a comparison of the two ways to get Medicare. You will have Medicare if you get a Medicare Advantage plan, even if your insurance card says United Healthcare or Humana, etc.  What changes is how you receive your benefits. This is meant to help people understand the differences. Beneficiaries should consider their health needs and costs when deciding how to receive Medicare benefits. </a:t>
            </a:r>
          </a:p>
          <a:p>
            <a:endParaRPr lang="en-US" dirty="0"/>
          </a:p>
        </p:txBody>
      </p:sp>
      <p:sp>
        <p:nvSpPr>
          <p:cNvPr id="4" name="Slide Number Placeholder 3"/>
          <p:cNvSpPr>
            <a:spLocks noGrp="1"/>
          </p:cNvSpPr>
          <p:nvPr>
            <p:ph type="sldNum" sz="quarter" idx="10"/>
          </p:nvPr>
        </p:nvSpPr>
        <p:spPr/>
        <p:txBody>
          <a:bodyPr/>
          <a:lstStyle/>
          <a:p>
            <a:fld id="{47C7BF77-66A4-43ED-9BEB-2BFC88444CEB}" type="slidenum">
              <a:rPr lang="en-US" smtClean="0"/>
              <a:pPr/>
              <a:t>24</a:t>
            </a:fld>
            <a:endParaRPr lang="en-US"/>
          </a:p>
        </p:txBody>
      </p:sp>
    </p:spTree>
    <p:extLst>
      <p:ext uri="{BB962C8B-B14F-4D97-AF65-F5344CB8AC3E}">
        <p14:creationId xmlns:p14="http://schemas.microsoft.com/office/powerpoint/2010/main" val="849152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5CAF242-7E1B-450F-AF8F-DC46E9AC859A}" type="slidenum">
              <a:rPr lang="en-US" altLang="en-US" smtClean="0"/>
              <a:pPr>
                <a:defRPr/>
              </a:pPr>
              <a:t>26</a:t>
            </a:fld>
            <a:endParaRPr lang="en-US" altLang="en-US"/>
          </a:p>
        </p:txBody>
      </p:sp>
      <p:sp>
        <p:nvSpPr>
          <p:cNvPr id="5" name="Header Placeholder 4"/>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40431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27</a:t>
            </a:fld>
            <a:endParaRPr lang="en-US"/>
          </a:p>
        </p:txBody>
      </p:sp>
    </p:spTree>
    <p:extLst>
      <p:ext uri="{BB962C8B-B14F-4D97-AF65-F5344CB8AC3E}">
        <p14:creationId xmlns:p14="http://schemas.microsoft.com/office/powerpoint/2010/main" val="1744705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407988" y="695325"/>
            <a:ext cx="6196012" cy="3486150"/>
          </a:xfrm>
          <a:ln/>
        </p:spPr>
      </p:sp>
      <p:sp>
        <p:nvSpPr>
          <p:cNvPr id="70659" name="Rectangle 3"/>
          <p:cNvSpPr>
            <a:spLocks noGrp="1" noChangeArrowheads="1"/>
          </p:cNvSpPr>
          <p:nvPr>
            <p:ph type="body" idx="1"/>
          </p:nvPr>
        </p:nvSpPr>
        <p:spPr>
          <a:xfrm>
            <a:off x="931865" y="4416426"/>
            <a:ext cx="5146674" cy="4183064"/>
          </a:xfrm>
          <a:noFill/>
          <a:ln w="9525"/>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In 2022, QI was 135% of the FPL. This year, it has gone up to 186% of the FPL. Many more New Yorkers are now eligible, and some people who already have an MSP are now eligible for more generous benefits. </a:t>
            </a:r>
          </a:p>
        </p:txBody>
      </p:sp>
    </p:spTree>
    <p:extLst>
      <p:ext uri="{BB962C8B-B14F-4D97-AF65-F5344CB8AC3E}">
        <p14:creationId xmlns:p14="http://schemas.microsoft.com/office/powerpoint/2010/main" val="2036917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a:t>LEP is eliminated</a:t>
            </a:r>
            <a:r>
              <a:rPr lang="en-US" baseline="0"/>
              <a:t> even if individual later loses MSP.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You do not choose which MSP to apply for — eligibility is based on income</a:t>
            </a:r>
          </a:p>
          <a:p>
            <a:endParaRPr lang="en-US" baseline="0"/>
          </a:p>
          <a:p>
            <a:endParaRPr lang="en-US" baseline="0"/>
          </a:p>
          <a:p>
            <a:pPr eaLnBrk="1" hangingPunct="1"/>
            <a:r>
              <a:rPr lang="en-US" b="1">
                <a:latin typeface="Times New Roman" pitchFamily="18" charset="0"/>
                <a:cs typeface="Times New Roman" pitchFamily="18" charset="0"/>
              </a:rPr>
              <a:t>Deeming / If someone already filed a separate application for Extra Help, </a:t>
            </a:r>
            <a:r>
              <a:rPr lang="en-US">
                <a:latin typeface="Times New Roman" pitchFamily="18" charset="0"/>
                <a:cs typeface="Times New Roman" pitchFamily="18" charset="0"/>
              </a:rPr>
              <a:t>their deeming into Extra Help through an MSP trumps their separate Extra Help application. As long as the person keeps their MSP, they automatically have/keep Full Extra Help. They are able to keep the Full Extra Help through the rest of that year (and if deemed after July of that calendar year, they keep Extra Help through the next year) even if they lose the MSP for failure to recertify or some other reason.</a:t>
            </a:r>
            <a:endParaRPr lang="en-US"/>
          </a:p>
          <a:p>
            <a:endParaRPr lang="en-US" dirty="0"/>
          </a:p>
        </p:txBody>
      </p:sp>
    </p:spTree>
    <p:extLst>
      <p:ext uri="{BB962C8B-B14F-4D97-AF65-F5344CB8AC3E}">
        <p14:creationId xmlns:p14="http://schemas.microsoft.com/office/powerpoint/2010/main" val="3481012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406400" y="696913"/>
            <a:ext cx="6197600" cy="3486150"/>
          </a:xfrm>
          <a:ln/>
        </p:spPr>
      </p:sp>
      <p:sp>
        <p:nvSpPr>
          <p:cNvPr id="68611" name="Notes Placeholder 2"/>
          <p:cNvSpPr>
            <a:spLocks noGrp="1"/>
          </p:cNvSpPr>
          <p:nvPr>
            <p:ph type="body" idx="1"/>
          </p:nvPr>
        </p:nvSpPr>
        <p:spPr>
          <a:noFill/>
          <a:ln w="9525"/>
        </p:spPr>
        <p:txBody>
          <a:bodyPr/>
          <a:lstStyle/>
          <a:p>
            <a:pPr marL="0" marR="0" lvl="0" indent="0" algn="l" defTabSz="914400" rtl="0" eaLnBrk="0" fontAlgn="base" latinLnBrk="0" hangingPunct="0">
              <a:lnSpc>
                <a:spcPct val="110000"/>
              </a:lnSpc>
              <a:spcBef>
                <a:spcPct val="50000"/>
              </a:spcBef>
              <a:spcAft>
                <a:spcPct val="0"/>
              </a:spcAft>
              <a:buClrTx/>
              <a:buSzTx/>
              <a:buFontTx/>
              <a:buNone/>
              <a:tabLst/>
              <a:defRPr/>
            </a:pPr>
            <a:r>
              <a:rPr lang="en-US" sz="1200" dirty="0"/>
              <a:t>Benefits will be effective first of the following month</a:t>
            </a:r>
            <a:endParaRPr lang="en-US" dirty="0"/>
          </a:p>
          <a:p>
            <a:pPr marL="0" marR="0" lvl="0" indent="0" algn="l" defTabSz="914400" rtl="0" eaLnBrk="0" fontAlgn="base" latinLnBrk="0" hangingPunct="0">
              <a:lnSpc>
                <a:spcPct val="110000"/>
              </a:lnSpc>
              <a:spcBef>
                <a:spcPct val="50000"/>
              </a:spcBef>
              <a:spcAft>
                <a:spcPct val="0"/>
              </a:spcAft>
              <a:buClrTx/>
              <a:buSzTx/>
              <a:buFontTx/>
              <a:buNone/>
              <a:tabLst/>
              <a:defRPr/>
            </a:pPr>
            <a:r>
              <a:rPr lang="en-US" dirty="0"/>
              <a:t>Other states may have the Part A Buy-in, but process varies</a:t>
            </a:r>
          </a:p>
          <a:p>
            <a:pPr marL="0" marR="0" lvl="0" indent="0" algn="l" defTabSz="914400" rtl="0" eaLnBrk="0" fontAlgn="base" latinLnBrk="0" hangingPunct="0">
              <a:lnSpc>
                <a:spcPct val="110000"/>
              </a:lnSpc>
              <a:spcBef>
                <a:spcPct val="50000"/>
              </a:spcBef>
              <a:spcAft>
                <a:spcPct val="0"/>
              </a:spcAft>
              <a:buClrTx/>
              <a:buSzTx/>
              <a:buFontTx/>
              <a:buNone/>
              <a:tabLst/>
              <a:defRPr/>
            </a:pPr>
            <a:endParaRPr lang="en-US" dirty="0"/>
          </a:p>
          <a:p>
            <a:pPr marL="0" marR="0" lvl="0" indent="0" algn="l" defTabSz="914400" rtl="0" eaLnBrk="0" fontAlgn="base" latinLnBrk="0" hangingPunct="0">
              <a:lnSpc>
                <a:spcPct val="110000"/>
              </a:lnSpc>
              <a:spcBef>
                <a:spcPct val="50000"/>
              </a:spcBef>
              <a:spcAft>
                <a:spcPct val="0"/>
              </a:spcAft>
              <a:buClrTx/>
              <a:buSzTx/>
              <a:buFontTx/>
              <a:buNone/>
              <a:tabLst/>
              <a:defRPr/>
            </a:pPr>
            <a:r>
              <a:rPr lang="en-US" b="1" dirty="0"/>
              <a:t>Improper billing</a:t>
            </a:r>
            <a:r>
              <a:rPr lang="en-US" dirty="0"/>
              <a:t>: </a:t>
            </a:r>
            <a:r>
              <a:rPr lang="en-US" sz="2600" dirty="0"/>
              <a:t>Refers to provider inappropriately billing beneficiary for Medicare deductibles, coinsurances, or copayments</a:t>
            </a:r>
          </a:p>
          <a:p>
            <a:r>
              <a:rPr lang="en-US" sz="2600" dirty="0"/>
              <a:t>Federal law prohibits providers from billing QMB beneficiaries for any Medicare-covered services, even if:</a:t>
            </a:r>
          </a:p>
          <a:p>
            <a:pPr marL="171450" indent="-171450">
              <a:buFont typeface="Arial" panose="020B0604020202020204" pitchFamily="34" charset="0"/>
              <a:buChar char="•"/>
            </a:pPr>
            <a:r>
              <a:rPr lang="en-US" dirty="0"/>
              <a:t>Their providers do not accept Medicaid</a:t>
            </a:r>
          </a:p>
          <a:p>
            <a:pPr marL="171450" indent="-171450">
              <a:buFont typeface="Arial" panose="020B0604020202020204" pitchFamily="34" charset="0"/>
              <a:buChar char="•"/>
            </a:pPr>
            <a:r>
              <a:rPr lang="en-US" dirty="0"/>
              <a:t>They are enrolled in a Medicare Advantage (MA) Plan</a:t>
            </a:r>
          </a:p>
          <a:p>
            <a:pPr marL="628650" lvl="1" indent="-171450">
              <a:buFont typeface="Arial" panose="020B0604020202020204" pitchFamily="34" charset="0"/>
              <a:buChar char="•"/>
            </a:pPr>
            <a:r>
              <a:rPr lang="en-US" sz="2000" dirty="0"/>
              <a:t>Beneficiaries in MA Plans cannot be billed for cost-sharing if they have QMB or Medicaid and they see in-network providers </a:t>
            </a:r>
            <a:endParaRPr lang="en-US" dirty="0"/>
          </a:p>
          <a:p>
            <a:pPr marL="0" marR="0" lvl="0" indent="0" algn="l" defTabSz="914400" rtl="0" eaLnBrk="0" fontAlgn="base" latinLnBrk="0" hangingPunct="0">
              <a:lnSpc>
                <a:spcPct val="110000"/>
              </a:lnSpc>
              <a:spcBef>
                <a:spcPct val="50000"/>
              </a:spcBef>
              <a:spcAft>
                <a:spcPct val="0"/>
              </a:spcAft>
              <a:buClrTx/>
              <a:buSzTx/>
              <a:buFontTx/>
              <a:buNone/>
              <a:tabLst/>
              <a:defRPr/>
            </a:pPr>
            <a:endParaRPr lang="en-US" dirty="0"/>
          </a:p>
          <a:p>
            <a:r>
              <a:rPr lang="en-US" b="1" dirty="0"/>
              <a:t>Troubleshooting improper billing issues</a:t>
            </a:r>
          </a:p>
          <a:p>
            <a:r>
              <a:rPr lang="en-US" b="0" dirty="0"/>
              <a:t>Beneficiaries</a:t>
            </a:r>
            <a:r>
              <a:rPr lang="en-US" dirty="0"/>
              <a:t> who are improperly billed should:</a:t>
            </a:r>
          </a:p>
          <a:p>
            <a:pPr marL="228600" indent="-228600">
              <a:buFont typeface="Arial" panose="020B0604020202020204" pitchFamily="34" charset="0"/>
              <a:buChar char="•"/>
            </a:pPr>
            <a:r>
              <a:rPr lang="en-US" sz="2600" dirty="0"/>
              <a:t>Inform providers of their QMB status, and explain that they cannot be charged</a:t>
            </a:r>
          </a:p>
          <a:p>
            <a:pPr marL="22860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600" dirty="0"/>
              <a:t>Call 1-800-MEDICARE: </a:t>
            </a:r>
            <a:r>
              <a:rPr lang="en-US" sz="2800" dirty="0"/>
              <a:t>Representatives should be able to identify the QMB status of all callers and provide QMB billing protections information</a:t>
            </a:r>
            <a:endParaRPr lang="en-US" sz="2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Beneficiary can consider sharing </a:t>
            </a:r>
            <a:r>
              <a:rPr lang="en-US" sz="1200" dirty="0">
                <a:hlinkClick r:id="rId3"/>
              </a:rPr>
              <a:t>Medicare Learning Network (MLN) article</a:t>
            </a:r>
            <a:r>
              <a:rPr lang="en-US" sz="1200" dirty="0"/>
              <a:t> with provider that explains these protections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beneficiary has a problem with debt collection, they should submit a complaint to the Consumer Financial Protection Bureau</a:t>
            </a:r>
          </a:p>
        </p:txBody>
      </p:sp>
    </p:spTree>
    <p:extLst>
      <p:ext uri="{BB962C8B-B14F-4D97-AF65-F5344CB8AC3E}">
        <p14:creationId xmlns:p14="http://schemas.microsoft.com/office/powerpoint/2010/main" val="5862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5CAF242-7E1B-450F-AF8F-DC46E9AC859A}" type="slidenum">
              <a:rPr lang="en-US" altLang="en-US" smtClean="0"/>
              <a:pPr>
                <a:defRPr/>
              </a:pPr>
              <a:t>31</a:t>
            </a:fld>
            <a:endParaRPr lang="en-US" altLang="en-US"/>
          </a:p>
        </p:txBody>
      </p:sp>
    </p:spTree>
    <p:extLst>
      <p:ext uri="{BB962C8B-B14F-4D97-AF65-F5344CB8AC3E}">
        <p14:creationId xmlns:p14="http://schemas.microsoft.com/office/powerpoint/2010/main" val="19873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Allows enrollment in Part D once per calendar quarter in the first three quarters of each year</a:t>
            </a:r>
          </a:p>
          <a:p>
            <a:endParaRPr lang="en-US"/>
          </a:p>
        </p:txBody>
      </p:sp>
      <p:sp>
        <p:nvSpPr>
          <p:cNvPr id="4" name="Slide Number Placeholder 3"/>
          <p:cNvSpPr>
            <a:spLocks noGrp="1"/>
          </p:cNvSpPr>
          <p:nvPr>
            <p:ph type="sldNum" sz="quarter" idx="5"/>
          </p:nvPr>
        </p:nvSpPr>
        <p:spPr/>
        <p:txBody>
          <a:bodyPr/>
          <a:lstStyle/>
          <a:p>
            <a:pPr>
              <a:defRPr/>
            </a:pPr>
            <a:fld id="{193F7EB4-CCB9-4003-A6FE-FC006DBC203B}" type="slidenum">
              <a:rPr lang="en-US" smtClean="0"/>
              <a:pPr>
                <a:defRPr/>
              </a:pPr>
              <a:t>32</a:t>
            </a:fld>
            <a:endParaRPr lang="en-US"/>
          </a:p>
        </p:txBody>
      </p:sp>
    </p:spTree>
    <p:extLst>
      <p:ext uri="{BB962C8B-B14F-4D97-AF65-F5344CB8AC3E}">
        <p14:creationId xmlns:p14="http://schemas.microsoft.com/office/powerpoint/2010/main" val="1549599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6913"/>
            <a:ext cx="6197600" cy="3486150"/>
          </a:xfrm>
          <a:ln/>
        </p:spPr>
      </p:sp>
      <p:sp>
        <p:nvSpPr>
          <p:cNvPr id="61443" name="Notes Placeholder 2"/>
          <p:cNvSpPr>
            <a:spLocks noGrp="1"/>
          </p:cNvSpPr>
          <p:nvPr>
            <p:ph type="body" idx="1"/>
          </p:nvPr>
        </p:nvSpPr>
        <p:spPr>
          <a:noFill/>
          <a:ln w="9525"/>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83377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4</a:t>
            </a:fld>
            <a:endParaRPr lang="en-US"/>
          </a:p>
        </p:txBody>
      </p:sp>
    </p:spTree>
    <p:extLst>
      <p:ext uri="{BB962C8B-B14F-4D97-AF65-F5344CB8AC3E}">
        <p14:creationId xmlns:p14="http://schemas.microsoft.com/office/powerpoint/2010/main" val="3756918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420688" y="704850"/>
            <a:ext cx="6172200" cy="3471863"/>
          </a:xfrm>
          <a:ln/>
        </p:spPr>
      </p:sp>
      <p:sp>
        <p:nvSpPr>
          <p:cNvPr id="71683" name="Rectangle 3"/>
          <p:cNvSpPr>
            <a:spLocks noGrp="1" noChangeArrowheads="1"/>
          </p:cNvSpPr>
          <p:nvPr>
            <p:ph type="body" idx="1"/>
          </p:nvPr>
        </p:nvSpPr>
        <p:spPr>
          <a:noFill/>
          <a:ln/>
        </p:spPr>
        <p:txBody>
          <a:bodyPr/>
          <a:lstStyle/>
          <a:p>
            <a:pPr lvl="0">
              <a:lnSpc>
                <a:spcPct val="110000"/>
              </a:lnSpc>
            </a:pPr>
            <a:r>
              <a:rPr lang="en-US" sz="1200" dirty="0"/>
              <a:t>RE actively apply: </a:t>
            </a:r>
          </a:p>
          <a:p>
            <a:pPr lvl="0">
              <a:lnSpc>
                <a:spcPct val="110000"/>
              </a:lnSpc>
            </a:pPr>
            <a:r>
              <a:rPr lang="en-US" sz="1200" dirty="0"/>
              <a:t>Beneficiaries can declare their income and assets (don’t need to provide proof)</a:t>
            </a:r>
          </a:p>
          <a:p>
            <a:pPr lvl="0">
              <a:lnSpc>
                <a:spcPct val="110000"/>
              </a:lnSpc>
            </a:pPr>
            <a:r>
              <a:rPr lang="en-US" sz="1200" dirty="0"/>
              <a:t>Can appeal if their application is denied</a:t>
            </a:r>
          </a:p>
          <a:p>
            <a:endParaRPr lang="en-US" dirty="0">
              <a:latin typeface="Arial" charset="0"/>
            </a:endParaRPr>
          </a:p>
        </p:txBody>
      </p:sp>
    </p:spTree>
    <p:extLst>
      <p:ext uri="{BB962C8B-B14F-4D97-AF65-F5344CB8AC3E}">
        <p14:creationId xmlns:p14="http://schemas.microsoft.com/office/powerpoint/2010/main" val="2458397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000"/>
              </a:spcAft>
            </a:pPr>
            <a:r>
              <a:rPr lang="en-US" sz="2400"/>
              <a:t>EPIC works with beneficiary’s Part D plan to cover drug costs </a:t>
            </a:r>
          </a:p>
          <a:p>
            <a:pPr marL="0" marR="0" lvl="0" indent="0" algn="l" defTabSz="914400" rtl="0" eaLnBrk="0" fontAlgn="base" latinLnBrk="0" hangingPunct="0">
              <a:lnSpc>
                <a:spcPct val="100000"/>
              </a:lnSpc>
              <a:spcBef>
                <a:spcPts val="0"/>
              </a:spcBef>
              <a:spcAft>
                <a:spcPts val="1000"/>
              </a:spcAft>
              <a:buClrTx/>
              <a:buSzTx/>
              <a:buFontTx/>
              <a:buNone/>
              <a:tabLst/>
              <a:defRPr/>
            </a:pPr>
            <a:r>
              <a:rPr lang="en-US" sz="2400"/>
              <a:t>You can have both EPIC and Extra Help, and they will work together</a:t>
            </a:r>
          </a:p>
          <a:p>
            <a:pPr>
              <a:spcBef>
                <a:spcPts val="0"/>
              </a:spcBef>
              <a:spcAft>
                <a:spcPts val="1000"/>
              </a:spcAft>
            </a:pPr>
            <a:r>
              <a:rPr lang="en-US" sz="2400"/>
              <a:t>Enrollees receive a SEP to switch Part D coverage once a year</a:t>
            </a:r>
            <a:endParaRPr lang="en-US" altLang="en-US" sz="2400"/>
          </a:p>
          <a:p>
            <a:endParaRPr lang="en-US" altLang="en-US" sz="2200"/>
          </a:p>
        </p:txBody>
      </p:sp>
      <p:sp>
        <p:nvSpPr>
          <p:cNvPr id="4" name="Slide Number Placeholder 3"/>
          <p:cNvSpPr>
            <a:spLocks noGrp="1"/>
          </p:cNvSpPr>
          <p:nvPr>
            <p:ph type="sldNum" sz="quarter" idx="5"/>
          </p:nvPr>
        </p:nvSpPr>
        <p:spPr/>
        <p:txBody>
          <a:bodyPr/>
          <a:lstStyle/>
          <a:p>
            <a:pPr>
              <a:defRPr/>
            </a:pPr>
            <a:fld id="{81AFFA16-0506-412D-B585-65E2CA8E21C8}" type="slidenum">
              <a:rPr lang="en-US" smtClean="0"/>
              <a:pPr>
                <a:defRPr/>
              </a:pPr>
              <a:t>35</a:t>
            </a:fld>
            <a:endParaRPr lang="en-US"/>
          </a:p>
        </p:txBody>
      </p:sp>
    </p:spTree>
    <p:extLst>
      <p:ext uri="{BB962C8B-B14F-4D97-AF65-F5344CB8AC3E}">
        <p14:creationId xmlns:p14="http://schemas.microsoft.com/office/powerpoint/2010/main" val="804541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Monthly health insurance premiums get subtracted from total income </a:t>
            </a:r>
          </a:p>
          <a:p>
            <a:r>
              <a:rPr lang="en-US"/>
              <a:t>Examples of health insurance premiums that count</a:t>
            </a:r>
          </a:p>
          <a:p>
            <a:pPr marL="457200" lvl="0" indent="-457200">
              <a:buFont typeface="Arial" panose="020B0604020202020204" pitchFamily="34" charset="0"/>
              <a:buChar char="•"/>
            </a:pPr>
            <a:r>
              <a:rPr lang="en-US" sz="2600"/>
              <a:t>Medigap</a:t>
            </a:r>
          </a:p>
          <a:p>
            <a:pPr marL="457200" lvl="0" indent="-457200">
              <a:buFont typeface="Arial" panose="020B0604020202020204" pitchFamily="34" charset="0"/>
              <a:buChar char="•"/>
            </a:pPr>
            <a:r>
              <a:rPr lang="en-US" sz="2600"/>
              <a:t>Dental plan</a:t>
            </a:r>
          </a:p>
          <a:p>
            <a:pPr marL="457200" lvl="0" indent="-457200">
              <a:buFont typeface="Arial" panose="020B0604020202020204" pitchFamily="34" charset="0"/>
              <a:buChar char="•"/>
            </a:pPr>
            <a:r>
              <a:rPr lang="en-US" sz="2600"/>
              <a:t>Medicare Advantage (health portion)</a:t>
            </a:r>
            <a:endParaRPr lang="en-US" sz="2600">
              <a:highlight>
                <a:srgbClr val="FFFF00"/>
              </a:highlight>
            </a:endParaRPr>
          </a:p>
          <a:p>
            <a:pPr marL="457200" lvl="0" indent="-457200">
              <a:buFont typeface="Arial" panose="020B0604020202020204" pitchFamily="34" charset="0"/>
              <a:buChar char="•"/>
            </a:pPr>
            <a:r>
              <a:rPr lang="en-US" sz="2600"/>
              <a:t>Part D plan (amount above benchmark)</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15CAF242-7E1B-450F-AF8F-DC46E9AC859A}" type="slidenum">
              <a:rPr lang="en-US" altLang="en-US" smtClean="0"/>
              <a:pPr>
                <a:defRPr/>
              </a:pPr>
              <a:t>36</a:t>
            </a:fld>
            <a:endParaRPr lang="en-US" altLang="en-US"/>
          </a:p>
        </p:txBody>
      </p:sp>
    </p:spTree>
    <p:extLst>
      <p:ext uri="{BB962C8B-B14F-4D97-AF65-F5344CB8AC3E}">
        <p14:creationId xmlns:p14="http://schemas.microsoft.com/office/powerpoint/2010/main" val="2034596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3F7EB4-CCB9-4003-A6FE-FC006DBC203B}" type="slidenum">
              <a:rPr lang="en-US" smtClean="0"/>
              <a:pPr>
                <a:defRPr/>
              </a:pPr>
              <a:t>37</a:t>
            </a:fld>
            <a:endParaRPr lang="en-US"/>
          </a:p>
        </p:txBody>
      </p:sp>
    </p:spTree>
    <p:extLst>
      <p:ext uri="{BB962C8B-B14F-4D97-AF65-F5344CB8AC3E}">
        <p14:creationId xmlns:p14="http://schemas.microsoft.com/office/powerpoint/2010/main" val="165137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3F7EB4-CCB9-4003-A6FE-FC006DBC203B}" type="slidenum">
              <a:rPr lang="en-US" smtClean="0"/>
              <a:pPr>
                <a:defRPr/>
              </a:pPr>
              <a:t>38</a:t>
            </a:fld>
            <a:endParaRPr lang="en-US"/>
          </a:p>
        </p:txBody>
      </p:sp>
    </p:spTree>
    <p:extLst>
      <p:ext uri="{BB962C8B-B14F-4D97-AF65-F5344CB8AC3E}">
        <p14:creationId xmlns:p14="http://schemas.microsoft.com/office/powerpoint/2010/main" val="2952362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6913"/>
            <a:ext cx="6197600" cy="3486150"/>
          </a:xfrm>
          <a:ln/>
        </p:spPr>
      </p:sp>
      <p:sp>
        <p:nvSpPr>
          <p:cNvPr id="61443" name="Notes Placeholder 2"/>
          <p:cNvSpPr>
            <a:spLocks noGrp="1"/>
          </p:cNvSpPr>
          <p:nvPr>
            <p:ph type="body" idx="1"/>
          </p:nvPr>
        </p:nvSpPr>
        <p:spPr>
          <a:noFill/>
          <a:ln w="9525"/>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p:txBody>
      </p:sp>
    </p:spTree>
    <p:extLst>
      <p:ext uri="{BB962C8B-B14F-4D97-AF65-F5344CB8AC3E}">
        <p14:creationId xmlns:p14="http://schemas.microsoft.com/office/powerpoint/2010/main" val="363747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3F7EB4-CCB9-4003-A6FE-FC006DBC203B}" type="slidenum">
              <a:rPr lang="en-US" smtClean="0"/>
              <a:pPr>
                <a:defRPr/>
              </a:pPr>
              <a:t>40</a:t>
            </a:fld>
            <a:endParaRPr lang="en-US"/>
          </a:p>
        </p:txBody>
      </p:sp>
    </p:spTree>
    <p:extLst>
      <p:ext uri="{BB962C8B-B14F-4D97-AF65-F5344CB8AC3E}">
        <p14:creationId xmlns:p14="http://schemas.microsoft.com/office/powerpoint/2010/main" val="293346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381000" y="685800"/>
            <a:ext cx="6096000" cy="3429000"/>
          </a:xfrm>
          <a:ln/>
        </p:spPr>
      </p:sp>
      <p:sp>
        <p:nvSpPr>
          <p:cNvPr id="115715" name="Rectangle 3"/>
          <p:cNvSpPr>
            <a:spLocks noGrp="1" noChangeArrowheads="1"/>
          </p:cNvSpPr>
          <p:nvPr>
            <p:ph type="body" idx="1"/>
          </p:nvPr>
        </p:nvSpPr>
        <p:spPr>
          <a:xfrm>
            <a:off x="973138" y="4560888"/>
            <a:ext cx="5368925" cy="4321175"/>
          </a:xfrm>
          <a:noFill/>
          <a:ln/>
        </p:spPr>
        <p:txBody>
          <a:bodyPr/>
          <a:lstStyle/>
          <a:p>
            <a:pPr eaLnBrk="1" hangingPunct="1"/>
            <a:r>
              <a:rPr lang="en-US" dirty="0"/>
              <a:t>Medicare is a fee-for-service program that is designed to incorporate other types of insurance to pay for care</a:t>
            </a:r>
            <a:r>
              <a:rPr lang="en-US"/>
              <a:t>. </a:t>
            </a:r>
          </a:p>
          <a:p>
            <a:pPr eaLnBrk="1" hangingPunct="1"/>
            <a:endParaRPr lang="en-US" dirty="0"/>
          </a:p>
        </p:txBody>
      </p:sp>
    </p:spTree>
    <p:extLst>
      <p:ext uri="{BB962C8B-B14F-4D97-AF65-F5344CB8AC3E}">
        <p14:creationId xmlns:p14="http://schemas.microsoft.com/office/powerpoint/2010/main" val="110986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noFill/>
          <a:ln/>
        </p:spPr>
        <p:txBody>
          <a:bodyPr lIns="95427" tIns="46877" rIns="95427" bIns="46877"/>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venir Next LT Pro" panose="020B0504020202020204" pitchFamily="34" charset="77"/>
                <a:cs typeface="Times New Roman"/>
              </a:rPr>
              <a:t>Note: Those who are immigrants can qualify for Medicare as long as they meet residency requirements</a:t>
            </a:r>
            <a:endParaRPr lang="en-US" dirty="0">
              <a:latin typeface="Avenir Next LT Pro" panose="020B0504020202020204" pitchFamily="34" charset="77"/>
            </a:endParaRPr>
          </a:p>
          <a:p>
            <a:pPr eaLnBrk="1" hangingPunct="1"/>
            <a:endParaRPr lang="en-US" i="0" dirty="0"/>
          </a:p>
        </p:txBody>
      </p:sp>
      <p:sp>
        <p:nvSpPr>
          <p:cNvPr id="116739" name="Rectangle 3"/>
          <p:cNvSpPr>
            <a:spLocks noGrp="1" noRot="1" noChangeAspect="1" noChangeArrowheads="1" noTextEdit="1"/>
          </p:cNvSpPr>
          <p:nvPr>
            <p:ph type="sldImg"/>
          </p:nvPr>
        </p:nvSpPr>
        <p:spPr>
          <a:xfrm>
            <a:off x="471488" y="727075"/>
            <a:ext cx="6375400" cy="3586163"/>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457200" y="719138"/>
            <a:ext cx="6400800" cy="3600450"/>
          </a:xfrm>
          <a:ln/>
        </p:spPr>
      </p:sp>
      <p:sp>
        <p:nvSpPr>
          <p:cNvPr id="117763" name="Notes Placeholder 2"/>
          <p:cNvSpPr>
            <a:spLocks noGrp="1"/>
          </p:cNvSpPr>
          <p:nvPr>
            <p:ph type="body" idx="1"/>
          </p:nvPr>
        </p:nvSpPr>
        <p:spPr>
          <a:noFill/>
          <a:ln/>
        </p:spPr>
        <p:txBody>
          <a:bodyPr/>
          <a:lstStyle/>
          <a:p>
            <a:endParaRPr lang="en-US" dirty="0"/>
          </a:p>
        </p:txBody>
      </p:sp>
      <p:sp>
        <p:nvSpPr>
          <p:cNvPr id="117764" name="Slide Number Placeholder 3"/>
          <p:cNvSpPr>
            <a:spLocks noGrp="1"/>
          </p:cNvSpPr>
          <p:nvPr>
            <p:ph type="sldNum" sz="quarter" idx="5"/>
          </p:nvPr>
        </p:nvSpPr>
        <p:spPr>
          <a:noFill/>
        </p:spPr>
        <p:txBody>
          <a:bodyPr/>
          <a:lstStyle/>
          <a:p>
            <a:pPr defTabSz="965200"/>
            <a:fld id="{099DD924-0386-4461-A878-9C014DB61186}" type="slidenum">
              <a:rPr lang="en-US" smtClean="0"/>
              <a:pPr defTabSz="96520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5CAF242-7E1B-450F-AF8F-DC46E9AC859A}" type="slidenum">
              <a:rPr lang="en-US" altLang="en-US" smtClean="0"/>
              <a:pPr>
                <a:defRPr/>
              </a:pPr>
              <a:t>9</a:t>
            </a:fld>
            <a:endParaRPr lang="en-US" altLang="en-US"/>
          </a:p>
        </p:txBody>
      </p:sp>
    </p:spTree>
    <p:extLst>
      <p:ext uri="{BB962C8B-B14F-4D97-AF65-F5344CB8AC3E}">
        <p14:creationId xmlns:p14="http://schemas.microsoft.com/office/powerpoint/2010/main" val="19909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4143375" y="9120188"/>
            <a:ext cx="3170238" cy="479425"/>
          </a:xfrm>
          <a:noFill/>
        </p:spPr>
        <p:txBody>
          <a:bodyPr lIns="91421" tIns="45712" rIns="91421" bIns="45712"/>
          <a:lstStyle/>
          <a:p>
            <a:pPr defTabSz="962025"/>
            <a:fld id="{6A904812-F986-4E3C-81A3-5E5897451C4C}" type="slidenum">
              <a:rPr lang="en-US" smtClean="0"/>
              <a:pPr defTabSz="962025"/>
              <a:t>10</a:t>
            </a:fld>
            <a:endParaRPr lang="en-US"/>
          </a:p>
        </p:txBody>
      </p:sp>
      <p:sp>
        <p:nvSpPr>
          <p:cNvPr id="121859" name="Rectangle 2"/>
          <p:cNvSpPr>
            <a:spLocks noGrp="1" noRot="1" noChangeAspect="1" noChangeArrowheads="1" noTextEdit="1"/>
          </p:cNvSpPr>
          <p:nvPr>
            <p:ph type="sldImg"/>
          </p:nvPr>
        </p:nvSpPr>
        <p:spPr>
          <a:xfrm>
            <a:off x="381000" y="685800"/>
            <a:ext cx="6096000" cy="3429000"/>
          </a:xfrm>
          <a:ln/>
        </p:spPr>
      </p:sp>
      <p:sp>
        <p:nvSpPr>
          <p:cNvPr id="121860" name="Rectangle 3"/>
          <p:cNvSpPr>
            <a:spLocks noGrp="1" noChangeArrowheads="1"/>
          </p:cNvSpPr>
          <p:nvPr>
            <p:ph type="body" idx="1"/>
          </p:nvPr>
        </p:nvSpPr>
        <p:spPr>
          <a:noFill/>
          <a:ln/>
        </p:spPr>
        <p:txBody>
          <a:bodyPr/>
          <a:lstStyle/>
          <a:p>
            <a:pPr eaLnBrk="1" hangingPunct="1"/>
            <a:endParaRPr lang="en-US" sz="1000"/>
          </a:p>
        </p:txBody>
      </p:sp>
    </p:spTree>
    <p:extLst>
      <p:ext uri="{BB962C8B-B14F-4D97-AF65-F5344CB8AC3E}">
        <p14:creationId xmlns:p14="http://schemas.microsoft.com/office/powerpoint/2010/main" val="15051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defTabSz="930275"/>
            <a:fld id="{22C407C6-BF4E-45E4-B74C-5D5B9829B606}" type="slidenum">
              <a:rPr lang="en-US" smtClean="0"/>
              <a:pPr defTabSz="930275"/>
              <a:t>11</a:t>
            </a:fld>
            <a:endParaRPr lang="en-US"/>
          </a:p>
        </p:txBody>
      </p:sp>
      <p:sp>
        <p:nvSpPr>
          <p:cNvPr id="101379" name="Rectangle 2"/>
          <p:cNvSpPr>
            <a:spLocks noGrp="1" noRot="1" noChangeAspect="1" noChangeArrowheads="1" noTextEdit="1"/>
          </p:cNvSpPr>
          <p:nvPr>
            <p:ph type="sldImg"/>
          </p:nvPr>
        </p:nvSpPr>
        <p:spPr>
          <a:xfrm>
            <a:off x="457200" y="719138"/>
            <a:ext cx="6400800" cy="3600450"/>
          </a:xfrm>
          <a:ln w="12700" cap="flat">
            <a:solidFill>
              <a:schemeClr val="tx1"/>
            </a:solidFill>
          </a:ln>
        </p:spPr>
      </p:sp>
      <p:sp>
        <p:nvSpPr>
          <p:cNvPr id="101380" name="Rectangle 3"/>
          <p:cNvSpPr>
            <a:spLocks noGrp="1" noChangeArrowheads="1"/>
          </p:cNvSpPr>
          <p:nvPr>
            <p:ph type="body" idx="1"/>
          </p:nvPr>
        </p:nvSpPr>
        <p:spPr>
          <a:noFill/>
          <a:ln/>
        </p:spPr>
        <p:txBody>
          <a:bodyPr lIns="92179" tIns="45280" rIns="92179" bIns="45280"/>
          <a:lstStyle/>
          <a:p>
            <a:pPr eaLnBrk="1" hangingPunct="1"/>
            <a:endParaRPr lang="en-US"/>
          </a:p>
        </p:txBody>
      </p:sp>
    </p:spTree>
    <p:extLst>
      <p:ext uri="{BB962C8B-B14F-4D97-AF65-F5344CB8AC3E}">
        <p14:creationId xmlns:p14="http://schemas.microsoft.com/office/powerpoint/2010/main" val="3533583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edicare Minute title slide">
    <p:spTree>
      <p:nvGrpSpPr>
        <p:cNvPr id="1" name=""/>
        <p:cNvGrpSpPr/>
        <p:nvPr/>
      </p:nvGrpSpPr>
      <p:grpSpPr>
        <a:xfrm>
          <a:off x="0" y="0"/>
          <a:ext cx="0" cy="0"/>
          <a:chOff x="0" y="0"/>
          <a:chExt cx="0" cy="0"/>
        </a:xfrm>
      </p:grpSpPr>
      <p:pic>
        <p:nvPicPr>
          <p:cNvPr id="44" name="Picture 14">
            <a:extLst>
              <a:ext uri="{FF2B5EF4-FFF2-40B4-BE49-F238E27FC236}">
                <a16:creationId xmlns:a16="http://schemas.microsoft.com/office/drawing/2014/main" id="{4C98D631-1563-9AFC-E9D3-F119CD4E671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59" r="19759" b="66694"/>
          <a:stretch/>
        </p:blipFill>
        <p:spPr>
          <a:xfrm rot="-4233034" flipH="1">
            <a:off x="7725874" y="2706951"/>
            <a:ext cx="6160315" cy="4202282"/>
          </a:xfrm>
          <a:prstGeom prst="rect">
            <a:avLst/>
          </a:prstGeom>
        </p:spPr>
      </p:pic>
      <p:pic>
        <p:nvPicPr>
          <p:cNvPr id="43" name="Picture 13">
            <a:extLst>
              <a:ext uri="{FF2B5EF4-FFF2-40B4-BE49-F238E27FC236}">
                <a16:creationId xmlns:a16="http://schemas.microsoft.com/office/drawing/2014/main" id="{8E42D576-D631-263D-E4BB-3C1FF617A11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438" t="17556" r="30958" b="49299"/>
          <a:stretch/>
        </p:blipFill>
        <p:spPr>
          <a:xfrm rot="733574" flipV="1">
            <a:off x="5419888" y="-765881"/>
            <a:ext cx="7068428" cy="2876601"/>
          </a:xfrm>
          <a:prstGeom prst="rect">
            <a:avLst/>
          </a:prstGeom>
        </p:spPr>
      </p:pic>
      <p:sp>
        <p:nvSpPr>
          <p:cNvPr id="2" name="Title 1">
            <a:extLst>
              <a:ext uri="{FF2B5EF4-FFF2-40B4-BE49-F238E27FC236}">
                <a16:creationId xmlns:a16="http://schemas.microsoft.com/office/drawing/2014/main" id="{29A6C1FB-5915-E6E8-C61A-FC12362C9653}"/>
              </a:ext>
            </a:extLst>
          </p:cNvPr>
          <p:cNvSpPr>
            <a:spLocks noGrp="1"/>
          </p:cNvSpPr>
          <p:nvPr>
            <p:ph type="ctrTitle"/>
          </p:nvPr>
        </p:nvSpPr>
        <p:spPr>
          <a:xfrm>
            <a:off x="783224" y="3419669"/>
            <a:ext cx="9815744" cy="846662"/>
          </a:xfrm>
        </p:spPr>
        <p:txBody>
          <a:bodyPr anchor="b">
            <a:normAutofit/>
          </a:bodyPr>
          <a:lstStyle>
            <a:lvl1pPr algn="l">
              <a:lnSpc>
                <a:spcPct val="100000"/>
              </a:lnSpc>
              <a:defRPr sz="4800">
                <a:solidFill>
                  <a:schemeClr val="tx2"/>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424D7A5-671A-0BD9-0A38-1F299FC258EC}"/>
              </a:ext>
            </a:extLst>
          </p:cNvPr>
          <p:cNvSpPr>
            <a:spLocks noGrp="1"/>
          </p:cNvSpPr>
          <p:nvPr>
            <p:ph type="subTitle" idx="1"/>
          </p:nvPr>
        </p:nvSpPr>
        <p:spPr>
          <a:xfrm>
            <a:off x="769168" y="2627450"/>
            <a:ext cx="4016188" cy="509073"/>
          </a:xfrm>
          <a:prstGeom prst="roundRect">
            <a:avLst/>
          </a:prstGeom>
          <a:solidFill>
            <a:schemeClr val="tx2"/>
          </a:solidFill>
          <a:effectLst>
            <a:softEdge rad="0"/>
          </a:effectLst>
        </p:spPr>
        <p:txBody>
          <a:bodyPr anchor="ctr" anchorCtr="0">
            <a:normAutofit/>
          </a:bodyPr>
          <a:lstStyle>
            <a:lvl1pPr marL="0" indent="0" algn="ctr">
              <a:buNone/>
              <a:defRPr sz="2000">
                <a:solidFill>
                  <a:schemeClr val="bg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82C81F7-E1C0-3E95-0C01-6D2A8CBAD97E}"/>
              </a:ext>
            </a:extLst>
          </p:cNvPr>
          <p:cNvSpPr>
            <a:spLocks noGrp="1"/>
          </p:cNvSpPr>
          <p:nvPr>
            <p:ph type="ftr" sz="quarter" idx="11"/>
          </p:nvPr>
        </p:nvSpPr>
        <p:spPr/>
        <p:txBody>
          <a:bodyPr/>
          <a:lstStyle>
            <a:lvl1pPr>
              <a:defRPr>
                <a:solidFill>
                  <a:schemeClr val="tx1"/>
                </a:solidFill>
                <a:latin typeface="Avenir Next LT Pro" panose="020B0504020202020204" pitchFamily="34" charset="0"/>
              </a:defRPr>
            </a:lvl1pPr>
          </a:lstStyle>
          <a:p>
            <a:r>
              <a:rPr lang="en-US"/>
              <a:t>© 2023 Medicare Rights Center</a:t>
            </a:r>
          </a:p>
        </p:txBody>
      </p:sp>
      <p:sp>
        <p:nvSpPr>
          <p:cNvPr id="6" name="Slide Number Placeholder 5">
            <a:extLst>
              <a:ext uri="{FF2B5EF4-FFF2-40B4-BE49-F238E27FC236}">
                <a16:creationId xmlns:a16="http://schemas.microsoft.com/office/drawing/2014/main" id="{2ED9C714-8F06-4983-C6AD-62B6C5F8AAA7}"/>
              </a:ext>
            </a:extLst>
          </p:cNvPr>
          <p:cNvSpPr>
            <a:spLocks noGrp="1"/>
          </p:cNvSpPr>
          <p:nvPr>
            <p:ph type="sldNum" sz="quarter" idx="12"/>
          </p:nvPr>
        </p:nvSpPr>
        <p:spPr>
          <a:xfrm>
            <a:off x="769168" y="6356349"/>
            <a:ext cx="2743200" cy="365125"/>
          </a:xfrm>
        </p:spPr>
        <p:txBody>
          <a:bodyPr/>
          <a:lstStyle>
            <a:lvl1pPr algn="l">
              <a:defRPr/>
            </a:lvl1pPr>
          </a:lstStyle>
          <a:p>
            <a:fld id="{2A3F6121-7E7D-4058-A6FF-846C80794112}" type="slidenum">
              <a:rPr lang="en-US" smtClean="0"/>
              <a:pPr/>
              <a:t>‹#›</a:t>
            </a:fld>
            <a:endParaRPr lang="en-US"/>
          </a:p>
        </p:txBody>
      </p:sp>
      <p:pic>
        <p:nvPicPr>
          <p:cNvPr id="11" name="Picture 2">
            <a:extLst>
              <a:ext uri="{FF2B5EF4-FFF2-40B4-BE49-F238E27FC236}">
                <a16:creationId xmlns:a16="http://schemas.microsoft.com/office/drawing/2014/main" id="{8E50C07C-2267-58E0-25B5-D31086FE004F}"/>
              </a:ext>
            </a:extLst>
          </p:cNvPr>
          <p:cNvPicPr>
            <a:picLocks noChangeAspect="1"/>
          </p:cNvPicPr>
          <p:nvPr userDrawn="1"/>
        </p:nvPicPr>
        <p:blipFill>
          <a:blip r:embed="rId6"/>
          <a:srcRect/>
          <a:stretch>
            <a:fillRect/>
          </a:stretch>
        </p:blipFill>
        <p:spPr>
          <a:xfrm>
            <a:off x="769168" y="854117"/>
            <a:ext cx="3575023" cy="1201207"/>
          </a:xfrm>
          <a:prstGeom prst="rect">
            <a:avLst/>
          </a:prstGeom>
        </p:spPr>
      </p:pic>
    </p:spTree>
    <p:extLst>
      <p:ext uri="{BB962C8B-B14F-4D97-AF65-F5344CB8AC3E}">
        <p14:creationId xmlns:p14="http://schemas.microsoft.com/office/powerpoint/2010/main" val="112855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E67A4E06-9661-E984-78AD-2234EBCD609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2" t="-1" r="26256" b="53192"/>
          <a:stretch/>
        </p:blipFill>
        <p:spPr>
          <a:xfrm rot="4024296">
            <a:off x="-5030403" y="837627"/>
            <a:ext cx="10720369" cy="4815279"/>
          </a:xfrm>
          <a:prstGeom prst="rect">
            <a:avLst/>
          </a:prstGeom>
        </p:spPr>
      </p:pic>
      <p:sp>
        <p:nvSpPr>
          <p:cNvPr id="2" name="Title 1">
            <a:extLst>
              <a:ext uri="{FF2B5EF4-FFF2-40B4-BE49-F238E27FC236}">
                <a16:creationId xmlns:a16="http://schemas.microsoft.com/office/drawing/2014/main" id="{A8CB8EF2-4ACE-4161-21C5-4D4386FF0439}"/>
              </a:ext>
            </a:extLst>
          </p:cNvPr>
          <p:cNvSpPr>
            <a:spLocks noGrp="1"/>
          </p:cNvSpPr>
          <p:nvPr>
            <p:ph type="title"/>
          </p:nvPr>
        </p:nvSpPr>
        <p:spPr>
          <a:xfrm>
            <a:off x="443632" y="294104"/>
            <a:ext cx="6081453" cy="1325563"/>
          </a:xfrm>
        </p:spPr>
        <p:txBody>
          <a:bodyPr/>
          <a:lstStyle>
            <a:lvl1pPr>
              <a:defRPr b="1">
                <a:solidFill>
                  <a:schemeClr val="tx2"/>
                </a:solidFill>
              </a:defRPr>
            </a:lvl1pPr>
          </a:lstStyle>
          <a:p>
            <a:endParaRPr lang="en-US"/>
          </a:p>
        </p:txBody>
      </p:sp>
      <p:sp>
        <p:nvSpPr>
          <p:cNvPr id="3" name="Footer Placeholder 2">
            <a:extLst>
              <a:ext uri="{FF2B5EF4-FFF2-40B4-BE49-F238E27FC236}">
                <a16:creationId xmlns:a16="http://schemas.microsoft.com/office/drawing/2014/main" id="{3B204889-6078-F7FC-3033-7D6611D14815}"/>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77C543C6-AF89-70E7-7052-28C7C2135CE3}"/>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9DD3C2E6-0FA4-AA74-4EEC-02EA8671BD1B}"/>
              </a:ext>
            </a:extLst>
          </p:cNvPr>
          <p:cNvGrpSpPr/>
          <p:nvPr userDrawn="1"/>
        </p:nvGrpSpPr>
        <p:grpSpPr>
          <a:xfrm>
            <a:off x="420948" y="1772578"/>
            <a:ext cx="6530268" cy="4359840"/>
            <a:chOff x="0" y="0"/>
            <a:chExt cx="3656054" cy="1621535"/>
          </a:xfrm>
        </p:grpSpPr>
        <p:sp>
          <p:nvSpPr>
            <p:cNvPr id="6" name="Freeform 3">
              <a:extLst>
                <a:ext uri="{FF2B5EF4-FFF2-40B4-BE49-F238E27FC236}">
                  <a16:creationId xmlns:a16="http://schemas.microsoft.com/office/drawing/2014/main" id="{455B8ABB-3750-CC4E-2D1D-AD4811D9CCA1}"/>
                </a:ext>
              </a:extLst>
            </p:cNvPr>
            <p:cNvSpPr/>
            <p:nvPr/>
          </p:nvSpPr>
          <p:spPr>
            <a:xfrm>
              <a:off x="92710" y="106680"/>
              <a:ext cx="3551913" cy="1502155"/>
            </a:xfrm>
            <a:custGeom>
              <a:avLst/>
              <a:gdLst/>
              <a:ahLst/>
              <a:cxnLst/>
              <a:rect l="l" t="t" r="r" b="b"/>
              <a:pathLst>
                <a:path w="3551913" h="1502155">
                  <a:moveTo>
                    <a:pt x="3525243" y="1312925"/>
                  </a:moveTo>
                  <a:cubicBezTo>
                    <a:pt x="3525243" y="1400555"/>
                    <a:pt x="3449043" y="1471675"/>
                    <a:pt x="3367763" y="1471675"/>
                  </a:cubicBezTo>
                  <a:lnTo>
                    <a:pt x="66040" y="1471675"/>
                  </a:lnTo>
                  <a:cubicBezTo>
                    <a:pt x="43180" y="1471675"/>
                    <a:pt x="20320" y="1466595"/>
                    <a:pt x="0" y="1457705"/>
                  </a:cubicBezTo>
                  <a:cubicBezTo>
                    <a:pt x="26670" y="1485645"/>
                    <a:pt x="63500" y="1502155"/>
                    <a:pt x="116766" y="1502155"/>
                  </a:cubicBezTo>
                  <a:lnTo>
                    <a:pt x="3405863" y="1502155"/>
                  </a:lnTo>
                  <a:cubicBezTo>
                    <a:pt x="3485873" y="1502155"/>
                    <a:pt x="3551913" y="1436115"/>
                    <a:pt x="3551913" y="1356105"/>
                  </a:cubicBezTo>
                  <a:lnTo>
                    <a:pt x="3551913" y="95250"/>
                  </a:lnTo>
                  <a:cubicBezTo>
                    <a:pt x="3551913" y="58420"/>
                    <a:pt x="3537943" y="25400"/>
                    <a:pt x="3516353" y="0"/>
                  </a:cubicBezTo>
                  <a:cubicBezTo>
                    <a:pt x="3522703" y="16510"/>
                    <a:pt x="3525243" y="34290"/>
                    <a:pt x="3525243" y="52070"/>
                  </a:cubicBezTo>
                  <a:lnTo>
                    <a:pt x="3525243" y="1312925"/>
                  </a:lnTo>
                  <a:lnTo>
                    <a:pt x="3525243" y="1312925"/>
                  </a:lnTo>
                  <a:close/>
                </a:path>
              </a:pathLst>
            </a:custGeom>
            <a:solidFill>
              <a:srgbClr val="0A4F8F"/>
            </a:solidFill>
          </p:spPr>
        </p:sp>
        <p:sp>
          <p:nvSpPr>
            <p:cNvPr id="7" name="Freeform 4">
              <a:extLst>
                <a:ext uri="{FF2B5EF4-FFF2-40B4-BE49-F238E27FC236}">
                  <a16:creationId xmlns:a16="http://schemas.microsoft.com/office/drawing/2014/main" id="{CA27F411-0500-0127-D474-95B56E9CB494}"/>
                </a:ext>
              </a:extLst>
            </p:cNvPr>
            <p:cNvSpPr/>
            <p:nvPr/>
          </p:nvSpPr>
          <p:spPr>
            <a:xfrm>
              <a:off x="12700" y="12700"/>
              <a:ext cx="3591284" cy="1552955"/>
            </a:xfrm>
            <a:custGeom>
              <a:avLst/>
              <a:gdLst/>
              <a:ahLst/>
              <a:cxnLst/>
              <a:rect l="l" t="t" r="r" b="b"/>
              <a:pathLst>
                <a:path w="3591284" h="1552955">
                  <a:moveTo>
                    <a:pt x="146050" y="1552955"/>
                  </a:moveTo>
                  <a:lnTo>
                    <a:pt x="3445234" y="1552955"/>
                  </a:lnTo>
                  <a:cubicBezTo>
                    <a:pt x="3525243" y="1552955"/>
                    <a:pt x="3591284" y="1486915"/>
                    <a:pt x="3591284" y="1406905"/>
                  </a:cubicBezTo>
                  <a:lnTo>
                    <a:pt x="3591284" y="146050"/>
                  </a:lnTo>
                  <a:cubicBezTo>
                    <a:pt x="3591284" y="66040"/>
                    <a:pt x="3525243" y="0"/>
                    <a:pt x="3445234" y="0"/>
                  </a:cubicBezTo>
                  <a:lnTo>
                    <a:pt x="146050" y="0"/>
                  </a:lnTo>
                  <a:cubicBezTo>
                    <a:pt x="66040" y="0"/>
                    <a:pt x="0" y="66040"/>
                    <a:pt x="0" y="146050"/>
                  </a:cubicBezTo>
                  <a:lnTo>
                    <a:pt x="0" y="1406905"/>
                  </a:lnTo>
                  <a:cubicBezTo>
                    <a:pt x="0" y="1488185"/>
                    <a:pt x="66040" y="1552955"/>
                    <a:pt x="146050" y="1552955"/>
                  </a:cubicBezTo>
                  <a:close/>
                </a:path>
              </a:pathLst>
            </a:custGeom>
            <a:solidFill>
              <a:srgbClr val="FFFFFF"/>
            </a:solidFill>
          </p:spPr>
        </p:sp>
        <p:sp>
          <p:nvSpPr>
            <p:cNvPr id="8" name="Freeform 5">
              <a:extLst>
                <a:ext uri="{FF2B5EF4-FFF2-40B4-BE49-F238E27FC236}">
                  <a16:creationId xmlns:a16="http://schemas.microsoft.com/office/drawing/2014/main" id="{5FBA50A0-8818-0740-0B3D-61DE7A17EB2C}"/>
                </a:ext>
              </a:extLst>
            </p:cNvPr>
            <p:cNvSpPr/>
            <p:nvPr userDrawn="1"/>
          </p:nvSpPr>
          <p:spPr>
            <a:xfrm>
              <a:off x="0" y="0"/>
              <a:ext cx="3656054" cy="1621535"/>
            </a:xfrm>
            <a:custGeom>
              <a:avLst/>
              <a:gdLst/>
              <a:ahLst/>
              <a:cxnLst/>
              <a:rect l="l" t="t" r="r" b="b"/>
              <a:pathLst>
                <a:path w="3656054" h="1621535">
                  <a:moveTo>
                    <a:pt x="3592553" y="74930"/>
                  </a:moveTo>
                  <a:cubicBezTo>
                    <a:pt x="3564613" y="30480"/>
                    <a:pt x="3515084" y="0"/>
                    <a:pt x="3457934" y="0"/>
                  </a:cubicBezTo>
                  <a:lnTo>
                    <a:pt x="158750" y="0"/>
                  </a:lnTo>
                  <a:cubicBezTo>
                    <a:pt x="71120" y="0"/>
                    <a:pt x="0" y="71120"/>
                    <a:pt x="0" y="158750"/>
                  </a:cubicBezTo>
                  <a:lnTo>
                    <a:pt x="0" y="1419605"/>
                  </a:lnTo>
                  <a:cubicBezTo>
                    <a:pt x="0" y="1471675"/>
                    <a:pt x="25400" y="1517395"/>
                    <a:pt x="63500" y="1546605"/>
                  </a:cubicBezTo>
                  <a:cubicBezTo>
                    <a:pt x="91440" y="1591055"/>
                    <a:pt x="140970" y="1621535"/>
                    <a:pt x="212716" y="1621535"/>
                  </a:cubicBezTo>
                  <a:lnTo>
                    <a:pt x="3497304" y="1621535"/>
                  </a:lnTo>
                  <a:cubicBezTo>
                    <a:pt x="3584934" y="1621535"/>
                    <a:pt x="3656054" y="1550415"/>
                    <a:pt x="3656054" y="1462785"/>
                  </a:cubicBezTo>
                  <a:lnTo>
                    <a:pt x="3656054" y="201930"/>
                  </a:lnTo>
                  <a:cubicBezTo>
                    <a:pt x="3656053" y="149860"/>
                    <a:pt x="3630653" y="104140"/>
                    <a:pt x="3592553" y="74930"/>
                  </a:cubicBezTo>
                  <a:close/>
                  <a:moveTo>
                    <a:pt x="12700" y="1419605"/>
                  </a:moveTo>
                  <a:lnTo>
                    <a:pt x="12700" y="158750"/>
                  </a:lnTo>
                  <a:cubicBezTo>
                    <a:pt x="12700" y="78740"/>
                    <a:pt x="78740" y="12700"/>
                    <a:pt x="158750" y="12700"/>
                  </a:cubicBezTo>
                  <a:lnTo>
                    <a:pt x="3457934" y="12700"/>
                  </a:lnTo>
                  <a:cubicBezTo>
                    <a:pt x="3537943" y="12700"/>
                    <a:pt x="3603984" y="78740"/>
                    <a:pt x="3603984" y="158750"/>
                  </a:cubicBezTo>
                  <a:lnTo>
                    <a:pt x="3603984" y="1419605"/>
                  </a:lnTo>
                  <a:cubicBezTo>
                    <a:pt x="3603984" y="1499615"/>
                    <a:pt x="3537943" y="1565655"/>
                    <a:pt x="3457934" y="1565655"/>
                  </a:cubicBezTo>
                  <a:lnTo>
                    <a:pt x="158750" y="1565655"/>
                  </a:lnTo>
                  <a:cubicBezTo>
                    <a:pt x="78740" y="1565655"/>
                    <a:pt x="12700" y="1500885"/>
                    <a:pt x="12700" y="1419605"/>
                  </a:cubicBezTo>
                  <a:close/>
                  <a:moveTo>
                    <a:pt x="3644623" y="1462785"/>
                  </a:moveTo>
                  <a:cubicBezTo>
                    <a:pt x="3644623" y="1542795"/>
                    <a:pt x="3577313" y="1608835"/>
                    <a:pt x="3497303" y="1608835"/>
                  </a:cubicBezTo>
                  <a:lnTo>
                    <a:pt x="212716" y="1608835"/>
                  </a:lnTo>
                  <a:cubicBezTo>
                    <a:pt x="157480" y="1608835"/>
                    <a:pt x="120650" y="1592325"/>
                    <a:pt x="93980" y="1564385"/>
                  </a:cubicBezTo>
                  <a:cubicBezTo>
                    <a:pt x="114300" y="1573275"/>
                    <a:pt x="135890" y="1578355"/>
                    <a:pt x="160020" y="1578355"/>
                  </a:cubicBezTo>
                  <a:lnTo>
                    <a:pt x="3459204" y="1578355"/>
                  </a:lnTo>
                  <a:cubicBezTo>
                    <a:pt x="3546834" y="1578355"/>
                    <a:pt x="3617954" y="1507235"/>
                    <a:pt x="3617954" y="1419605"/>
                  </a:cubicBezTo>
                  <a:lnTo>
                    <a:pt x="3617954" y="158750"/>
                  </a:lnTo>
                  <a:cubicBezTo>
                    <a:pt x="3617954" y="140970"/>
                    <a:pt x="3614143" y="123190"/>
                    <a:pt x="3609063" y="106680"/>
                  </a:cubicBezTo>
                  <a:cubicBezTo>
                    <a:pt x="3630654" y="132080"/>
                    <a:pt x="3644623" y="165100"/>
                    <a:pt x="3644623" y="201930"/>
                  </a:cubicBezTo>
                  <a:lnTo>
                    <a:pt x="3644623" y="1462785"/>
                  </a:lnTo>
                  <a:cubicBezTo>
                    <a:pt x="3644623" y="1462785"/>
                    <a:pt x="3644623" y="1462785"/>
                    <a:pt x="3644623" y="1462785"/>
                  </a:cubicBezTo>
                  <a:close/>
                </a:path>
              </a:pathLst>
            </a:custGeom>
            <a:solidFill>
              <a:srgbClr val="F5F6F8"/>
            </a:solidFill>
          </p:spPr>
        </p:sp>
      </p:grpSp>
      <p:sp>
        <p:nvSpPr>
          <p:cNvPr id="14" name="Picture Placeholder 13">
            <a:extLst>
              <a:ext uri="{FF2B5EF4-FFF2-40B4-BE49-F238E27FC236}">
                <a16:creationId xmlns:a16="http://schemas.microsoft.com/office/drawing/2014/main" id="{D607FC7A-61C4-D748-99F3-61513AC67422}"/>
              </a:ext>
            </a:extLst>
          </p:cNvPr>
          <p:cNvSpPr>
            <a:spLocks noGrp="1"/>
          </p:cNvSpPr>
          <p:nvPr>
            <p:ph type="pic" sz="quarter" idx="13"/>
          </p:nvPr>
        </p:nvSpPr>
        <p:spPr>
          <a:xfrm>
            <a:off x="7341468" y="1806726"/>
            <a:ext cx="4406900" cy="4289274"/>
          </a:xfrm>
          <a:prstGeom prst="roundRect">
            <a:avLst/>
          </a:prstGeom>
        </p:spPr>
        <p:txBody>
          <a:bodyPr/>
          <a:lstStyle>
            <a:lvl1pPr marL="0" indent="0">
              <a:buNone/>
              <a:defRPr/>
            </a:lvl1pPr>
          </a:lstStyle>
          <a:p>
            <a:endParaRPr lang="en-US"/>
          </a:p>
        </p:txBody>
      </p:sp>
      <p:sp>
        <p:nvSpPr>
          <p:cNvPr id="11" name="Text Placeholder 10">
            <a:extLst>
              <a:ext uri="{FF2B5EF4-FFF2-40B4-BE49-F238E27FC236}">
                <a16:creationId xmlns:a16="http://schemas.microsoft.com/office/drawing/2014/main" id="{A0A929E0-93E7-9098-8CEF-9A8DFFFD95D4}"/>
              </a:ext>
            </a:extLst>
          </p:cNvPr>
          <p:cNvSpPr>
            <a:spLocks noGrp="1"/>
          </p:cNvSpPr>
          <p:nvPr>
            <p:ph type="body" sz="quarter" idx="14"/>
          </p:nvPr>
        </p:nvSpPr>
        <p:spPr>
          <a:xfrm>
            <a:off x="671332" y="2058989"/>
            <a:ext cx="5853753" cy="3693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28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image">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E67A4E06-9661-E984-78AD-2234EBCD609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2" t="-1" r="26256" b="53192"/>
          <a:stretch/>
        </p:blipFill>
        <p:spPr>
          <a:xfrm rot="4024296">
            <a:off x="-5030403" y="837627"/>
            <a:ext cx="10720369" cy="4815279"/>
          </a:xfrm>
          <a:prstGeom prst="rect">
            <a:avLst/>
          </a:prstGeom>
        </p:spPr>
      </p:pic>
      <p:sp>
        <p:nvSpPr>
          <p:cNvPr id="2" name="Title 1">
            <a:extLst>
              <a:ext uri="{FF2B5EF4-FFF2-40B4-BE49-F238E27FC236}">
                <a16:creationId xmlns:a16="http://schemas.microsoft.com/office/drawing/2014/main" id="{A8CB8EF2-4ACE-4161-21C5-4D4386FF0439}"/>
              </a:ext>
            </a:extLst>
          </p:cNvPr>
          <p:cNvSpPr>
            <a:spLocks noGrp="1"/>
          </p:cNvSpPr>
          <p:nvPr>
            <p:ph type="title"/>
          </p:nvPr>
        </p:nvSpPr>
        <p:spPr>
          <a:xfrm>
            <a:off x="443632" y="294104"/>
            <a:ext cx="6081453" cy="1325563"/>
          </a:xfrm>
        </p:spPr>
        <p:txBody>
          <a:bodyPr/>
          <a:lstStyle>
            <a:lvl1pPr>
              <a:defRPr b="1">
                <a:solidFill>
                  <a:schemeClr val="tx2"/>
                </a:solidFill>
              </a:defRPr>
            </a:lvl1pPr>
          </a:lstStyle>
          <a:p>
            <a:endParaRPr lang="en-US"/>
          </a:p>
        </p:txBody>
      </p:sp>
      <p:sp>
        <p:nvSpPr>
          <p:cNvPr id="3" name="Footer Placeholder 2">
            <a:extLst>
              <a:ext uri="{FF2B5EF4-FFF2-40B4-BE49-F238E27FC236}">
                <a16:creationId xmlns:a16="http://schemas.microsoft.com/office/drawing/2014/main" id="{3B204889-6078-F7FC-3033-7D6611D14815}"/>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77C543C6-AF89-70E7-7052-28C7C2135CE3}"/>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9DD3C2E6-0FA4-AA74-4EEC-02EA8671BD1B}"/>
              </a:ext>
            </a:extLst>
          </p:cNvPr>
          <p:cNvGrpSpPr/>
          <p:nvPr userDrawn="1"/>
        </p:nvGrpSpPr>
        <p:grpSpPr>
          <a:xfrm>
            <a:off x="420948" y="1587223"/>
            <a:ext cx="7732452" cy="4583772"/>
            <a:chOff x="0" y="0"/>
            <a:chExt cx="3656054" cy="1621535"/>
          </a:xfrm>
        </p:grpSpPr>
        <p:sp>
          <p:nvSpPr>
            <p:cNvPr id="6" name="Freeform 3">
              <a:extLst>
                <a:ext uri="{FF2B5EF4-FFF2-40B4-BE49-F238E27FC236}">
                  <a16:creationId xmlns:a16="http://schemas.microsoft.com/office/drawing/2014/main" id="{455B8ABB-3750-CC4E-2D1D-AD4811D9CCA1}"/>
                </a:ext>
              </a:extLst>
            </p:cNvPr>
            <p:cNvSpPr/>
            <p:nvPr/>
          </p:nvSpPr>
          <p:spPr>
            <a:xfrm>
              <a:off x="92710" y="106680"/>
              <a:ext cx="3551913" cy="1502155"/>
            </a:xfrm>
            <a:custGeom>
              <a:avLst/>
              <a:gdLst/>
              <a:ahLst/>
              <a:cxnLst/>
              <a:rect l="l" t="t" r="r" b="b"/>
              <a:pathLst>
                <a:path w="3551913" h="1502155">
                  <a:moveTo>
                    <a:pt x="3525243" y="1312925"/>
                  </a:moveTo>
                  <a:cubicBezTo>
                    <a:pt x="3525243" y="1400555"/>
                    <a:pt x="3449043" y="1471675"/>
                    <a:pt x="3367763" y="1471675"/>
                  </a:cubicBezTo>
                  <a:lnTo>
                    <a:pt x="66040" y="1471675"/>
                  </a:lnTo>
                  <a:cubicBezTo>
                    <a:pt x="43180" y="1471675"/>
                    <a:pt x="20320" y="1466595"/>
                    <a:pt x="0" y="1457705"/>
                  </a:cubicBezTo>
                  <a:cubicBezTo>
                    <a:pt x="26670" y="1485645"/>
                    <a:pt x="63500" y="1502155"/>
                    <a:pt x="116766" y="1502155"/>
                  </a:cubicBezTo>
                  <a:lnTo>
                    <a:pt x="3405863" y="1502155"/>
                  </a:lnTo>
                  <a:cubicBezTo>
                    <a:pt x="3485873" y="1502155"/>
                    <a:pt x="3551913" y="1436115"/>
                    <a:pt x="3551913" y="1356105"/>
                  </a:cubicBezTo>
                  <a:lnTo>
                    <a:pt x="3551913" y="95250"/>
                  </a:lnTo>
                  <a:cubicBezTo>
                    <a:pt x="3551913" y="58420"/>
                    <a:pt x="3537943" y="25400"/>
                    <a:pt x="3516353" y="0"/>
                  </a:cubicBezTo>
                  <a:cubicBezTo>
                    <a:pt x="3522703" y="16510"/>
                    <a:pt x="3525243" y="34290"/>
                    <a:pt x="3525243" y="52070"/>
                  </a:cubicBezTo>
                  <a:lnTo>
                    <a:pt x="3525243" y="1312925"/>
                  </a:lnTo>
                  <a:lnTo>
                    <a:pt x="3525243" y="1312925"/>
                  </a:lnTo>
                  <a:close/>
                </a:path>
              </a:pathLst>
            </a:custGeom>
            <a:solidFill>
              <a:srgbClr val="0A4F8F"/>
            </a:solidFill>
          </p:spPr>
        </p:sp>
        <p:sp>
          <p:nvSpPr>
            <p:cNvPr id="7" name="Freeform 4">
              <a:extLst>
                <a:ext uri="{FF2B5EF4-FFF2-40B4-BE49-F238E27FC236}">
                  <a16:creationId xmlns:a16="http://schemas.microsoft.com/office/drawing/2014/main" id="{CA27F411-0500-0127-D474-95B56E9CB494}"/>
                </a:ext>
              </a:extLst>
            </p:cNvPr>
            <p:cNvSpPr/>
            <p:nvPr/>
          </p:nvSpPr>
          <p:spPr>
            <a:xfrm>
              <a:off x="12700" y="12700"/>
              <a:ext cx="3591284" cy="1552955"/>
            </a:xfrm>
            <a:custGeom>
              <a:avLst/>
              <a:gdLst/>
              <a:ahLst/>
              <a:cxnLst/>
              <a:rect l="l" t="t" r="r" b="b"/>
              <a:pathLst>
                <a:path w="3591284" h="1552955">
                  <a:moveTo>
                    <a:pt x="146050" y="1552955"/>
                  </a:moveTo>
                  <a:lnTo>
                    <a:pt x="3445234" y="1552955"/>
                  </a:lnTo>
                  <a:cubicBezTo>
                    <a:pt x="3525243" y="1552955"/>
                    <a:pt x="3591284" y="1486915"/>
                    <a:pt x="3591284" y="1406905"/>
                  </a:cubicBezTo>
                  <a:lnTo>
                    <a:pt x="3591284" y="146050"/>
                  </a:lnTo>
                  <a:cubicBezTo>
                    <a:pt x="3591284" y="66040"/>
                    <a:pt x="3525243" y="0"/>
                    <a:pt x="3445234" y="0"/>
                  </a:cubicBezTo>
                  <a:lnTo>
                    <a:pt x="146050" y="0"/>
                  </a:lnTo>
                  <a:cubicBezTo>
                    <a:pt x="66040" y="0"/>
                    <a:pt x="0" y="66040"/>
                    <a:pt x="0" y="146050"/>
                  </a:cubicBezTo>
                  <a:lnTo>
                    <a:pt x="0" y="1406905"/>
                  </a:lnTo>
                  <a:cubicBezTo>
                    <a:pt x="0" y="1488185"/>
                    <a:pt x="66040" y="1552955"/>
                    <a:pt x="146050" y="1552955"/>
                  </a:cubicBezTo>
                  <a:close/>
                </a:path>
              </a:pathLst>
            </a:custGeom>
            <a:solidFill>
              <a:srgbClr val="FFFFFF"/>
            </a:solidFill>
          </p:spPr>
        </p:sp>
        <p:sp>
          <p:nvSpPr>
            <p:cNvPr id="8" name="Freeform 5">
              <a:extLst>
                <a:ext uri="{FF2B5EF4-FFF2-40B4-BE49-F238E27FC236}">
                  <a16:creationId xmlns:a16="http://schemas.microsoft.com/office/drawing/2014/main" id="{5FBA50A0-8818-0740-0B3D-61DE7A17EB2C}"/>
                </a:ext>
              </a:extLst>
            </p:cNvPr>
            <p:cNvSpPr/>
            <p:nvPr userDrawn="1"/>
          </p:nvSpPr>
          <p:spPr>
            <a:xfrm>
              <a:off x="0" y="0"/>
              <a:ext cx="3656054" cy="1621535"/>
            </a:xfrm>
            <a:custGeom>
              <a:avLst/>
              <a:gdLst/>
              <a:ahLst/>
              <a:cxnLst/>
              <a:rect l="l" t="t" r="r" b="b"/>
              <a:pathLst>
                <a:path w="3656054" h="1621535">
                  <a:moveTo>
                    <a:pt x="3592553" y="74930"/>
                  </a:moveTo>
                  <a:cubicBezTo>
                    <a:pt x="3564613" y="30480"/>
                    <a:pt x="3515084" y="0"/>
                    <a:pt x="3457934" y="0"/>
                  </a:cubicBezTo>
                  <a:lnTo>
                    <a:pt x="158750" y="0"/>
                  </a:lnTo>
                  <a:cubicBezTo>
                    <a:pt x="71120" y="0"/>
                    <a:pt x="0" y="71120"/>
                    <a:pt x="0" y="158750"/>
                  </a:cubicBezTo>
                  <a:lnTo>
                    <a:pt x="0" y="1419605"/>
                  </a:lnTo>
                  <a:cubicBezTo>
                    <a:pt x="0" y="1471675"/>
                    <a:pt x="25400" y="1517395"/>
                    <a:pt x="63500" y="1546605"/>
                  </a:cubicBezTo>
                  <a:cubicBezTo>
                    <a:pt x="91440" y="1591055"/>
                    <a:pt x="140970" y="1621535"/>
                    <a:pt x="212716" y="1621535"/>
                  </a:cubicBezTo>
                  <a:lnTo>
                    <a:pt x="3497304" y="1621535"/>
                  </a:lnTo>
                  <a:cubicBezTo>
                    <a:pt x="3584934" y="1621535"/>
                    <a:pt x="3656054" y="1550415"/>
                    <a:pt x="3656054" y="1462785"/>
                  </a:cubicBezTo>
                  <a:lnTo>
                    <a:pt x="3656054" y="201930"/>
                  </a:lnTo>
                  <a:cubicBezTo>
                    <a:pt x="3656053" y="149860"/>
                    <a:pt x="3630653" y="104140"/>
                    <a:pt x="3592553" y="74930"/>
                  </a:cubicBezTo>
                  <a:close/>
                  <a:moveTo>
                    <a:pt x="12700" y="1419605"/>
                  </a:moveTo>
                  <a:lnTo>
                    <a:pt x="12700" y="158750"/>
                  </a:lnTo>
                  <a:cubicBezTo>
                    <a:pt x="12700" y="78740"/>
                    <a:pt x="78740" y="12700"/>
                    <a:pt x="158750" y="12700"/>
                  </a:cubicBezTo>
                  <a:lnTo>
                    <a:pt x="3457934" y="12700"/>
                  </a:lnTo>
                  <a:cubicBezTo>
                    <a:pt x="3537943" y="12700"/>
                    <a:pt x="3603984" y="78740"/>
                    <a:pt x="3603984" y="158750"/>
                  </a:cubicBezTo>
                  <a:lnTo>
                    <a:pt x="3603984" y="1419605"/>
                  </a:lnTo>
                  <a:cubicBezTo>
                    <a:pt x="3603984" y="1499615"/>
                    <a:pt x="3537943" y="1565655"/>
                    <a:pt x="3457934" y="1565655"/>
                  </a:cubicBezTo>
                  <a:lnTo>
                    <a:pt x="158750" y="1565655"/>
                  </a:lnTo>
                  <a:cubicBezTo>
                    <a:pt x="78740" y="1565655"/>
                    <a:pt x="12700" y="1500885"/>
                    <a:pt x="12700" y="1419605"/>
                  </a:cubicBezTo>
                  <a:close/>
                  <a:moveTo>
                    <a:pt x="3644623" y="1462785"/>
                  </a:moveTo>
                  <a:cubicBezTo>
                    <a:pt x="3644623" y="1542795"/>
                    <a:pt x="3577313" y="1608835"/>
                    <a:pt x="3497303" y="1608835"/>
                  </a:cubicBezTo>
                  <a:lnTo>
                    <a:pt x="212716" y="1608835"/>
                  </a:lnTo>
                  <a:cubicBezTo>
                    <a:pt x="157480" y="1608835"/>
                    <a:pt x="120650" y="1592325"/>
                    <a:pt x="93980" y="1564385"/>
                  </a:cubicBezTo>
                  <a:cubicBezTo>
                    <a:pt x="114300" y="1573275"/>
                    <a:pt x="135890" y="1578355"/>
                    <a:pt x="160020" y="1578355"/>
                  </a:cubicBezTo>
                  <a:lnTo>
                    <a:pt x="3459204" y="1578355"/>
                  </a:lnTo>
                  <a:cubicBezTo>
                    <a:pt x="3546834" y="1578355"/>
                    <a:pt x="3617954" y="1507235"/>
                    <a:pt x="3617954" y="1419605"/>
                  </a:cubicBezTo>
                  <a:lnTo>
                    <a:pt x="3617954" y="158750"/>
                  </a:lnTo>
                  <a:cubicBezTo>
                    <a:pt x="3617954" y="140970"/>
                    <a:pt x="3614143" y="123190"/>
                    <a:pt x="3609063" y="106680"/>
                  </a:cubicBezTo>
                  <a:cubicBezTo>
                    <a:pt x="3630654" y="132080"/>
                    <a:pt x="3644623" y="165100"/>
                    <a:pt x="3644623" y="201930"/>
                  </a:cubicBezTo>
                  <a:lnTo>
                    <a:pt x="3644623" y="1462785"/>
                  </a:lnTo>
                  <a:cubicBezTo>
                    <a:pt x="3644623" y="1462785"/>
                    <a:pt x="3644623" y="1462785"/>
                    <a:pt x="3644623" y="1462785"/>
                  </a:cubicBezTo>
                  <a:close/>
                </a:path>
              </a:pathLst>
            </a:custGeom>
            <a:solidFill>
              <a:srgbClr val="F5F6F8"/>
            </a:solidFill>
          </p:spPr>
        </p:sp>
      </p:grpSp>
      <p:sp>
        <p:nvSpPr>
          <p:cNvPr id="14" name="Picture Placeholder 13">
            <a:extLst>
              <a:ext uri="{FF2B5EF4-FFF2-40B4-BE49-F238E27FC236}">
                <a16:creationId xmlns:a16="http://schemas.microsoft.com/office/drawing/2014/main" id="{D607FC7A-61C4-D748-99F3-61513AC67422}"/>
              </a:ext>
            </a:extLst>
          </p:cNvPr>
          <p:cNvSpPr>
            <a:spLocks noGrp="1"/>
          </p:cNvSpPr>
          <p:nvPr>
            <p:ph type="pic" sz="quarter" idx="13"/>
          </p:nvPr>
        </p:nvSpPr>
        <p:spPr>
          <a:xfrm>
            <a:off x="7341468" y="1806726"/>
            <a:ext cx="4406900" cy="4289274"/>
          </a:xfrm>
          <a:prstGeom prst="roundRect">
            <a:avLst/>
          </a:prstGeom>
        </p:spPr>
        <p:txBody>
          <a:bodyPr/>
          <a:lstStyle>
            <a:lvl1pPr marL="0" indent="0">
              <a:buNone/>
              <a:defRPr/>
            </a:lvl1pPr>
          </a:lstStyle>
          <a:p>
            <a:endParaRPr lang="en-US"/>
          </a:p>
        </p:txBody>
      </p:sp>
      <p:sp>
        <p:nvSpPr>
          <p:cNvPr id="11" name="Text Placeholder 10">
            <a:extLst>
              <a:ext uri="{FF2B5EF4-FFF2-40B4-BE49-F238E27FC236}">
                <a16:creationId xmlns:a16="http://schemas.microsoft.com/office/drawing/2014/main" id="{A0A929E0-93E7-9098-8CEF-9A8DFFFD95D4}"/>
              </a:ext>
            </a:extLst>
          </p:cNvPr>
          <p:cNvSpPr>
            <a:spLocks noGrp="1"/>
          </p:cNvSpPr>
          <p:nvPr>
            <p:ph type="body" sz="quarter" idx="14"/>
          </p:nvPr>
        </p:nvSpPr>
        <p:spPr>
          <a:xfrm>
            <a:off x="671332" y="2058989"/>
            <a:ext cx="5853753" cy="3693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12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8EF2-4ACE-4161-21C5-4D4386FF0439}"/>
              </a:ext>
            </a:extLst>
          </p:cNvPr>
          <p:cNvSpPr>
            <a:spLocks noGrp="1"/>
          </p:cNvSpPr>
          <p:nvPr>
            <p:ph type="title"/>
          </p:nvPr>
        </p:nvSpPr>
        <p:spPr>
          <a:xfrm>
            <a:off x="5803032" y="332204"/>
            <a:ext cx="6081453" cy="1325563"/>
          </a:xfrm>
        </p:spPr>
        <p:txBody>
          <a:bodyPr/>
          <a:lstStyle>
            <a:lvl1pPr>
              <a:defRPr b="1">
                <a:solidFill>
                  <a:schemeClr val="tx2"/>
                </a:solidFill>
              </a:defRPr>
            </a:lvl1pPr>
          </a:lstStyle>
          <a:p>
            <a:endParaRPr lang="en-US"/>
          </a:p>
        </p:txBody>
      </p:sp>
      <p:sp>
        <p:nvSpPr>
          <p:cNvPr id="3" name="Footer Placeholder 2">
            <a:extLst>
              <a:ext uri="{FF2B5EF4-FFF2-40B4-BE49-F238E27FC236}">
                <a16:creationId xmlns:a16="http://schemas.microsoft.com/office/drawing/2014/main" id="{3B204889-6078-F7FC-3033-7D6611D14815}"/>
              </a:ext>
            </a:extLst>
          </p:cNvPr>
          <p:cNvSpPr>
            <a:spLocks noGrp="1"/>
          </p:cNvSpPr>
          <p:nvPr>
            <p:ph type="ftr" sz="quarter" idx="10"/>
          </p:nvPr>
        </p:nvSpPr>
        <p:spPr>
          <a:xfrm>
            <a:off x="6589713" y="6330532"/>
            <a:ext cx="4114800" cy="365125"/>
          </a:xfrm>
        </p:spPr>
        <p:txBody>
          <a:bodyPr/>
          <a:lstStyle/>
          <a:p>
            <a:r>
              <a:rPr lang="en-US"/>
              <a:t>© 2023 Medicare Rights Center</a:t>
            </a:r>
          </a:p>
        </p:txBody>
      </p:sp>
      <p:sp>
        <p:nvSpPr>
          <p:cNvPr id="4" name="Slide Number Placeholder 3">
            <a:extLst>
              <a:ext uri="{FF2B5EF4-FFF2-40B4-BE49-F238E27FC236}">
                <a16:creationId xmlns:a16="http://schemas.microsoft.com/office/drawing/2014/main" id="{77C543C6-AF89-70E7-7052-28C7C2135CE3}"/>
              </a:ext>
            </a:extLst>
          </p:cNvPr>
          <p:cNvSpPr>
            <a:spLocks noGrp="1"/>
          </p:cNvSpPr>
          <p:nvPr>
            <p:ph type="sldNum" sz="quarter" idx="11"/>
          </p:nvPr>
        </p:nvSpPr>
        <p:spPr>
          <a:xfrm>
            <a:off x="11072812" y="6343232"/>
            <a:ext cx="811213" cy="365125"/>
          </a:xfrm>
        </p:spPr>
        <p:txBody>
          <a:bodyPr/>
          <a:lstStyle/>
          <a:p>
            <a:fld id="{2A3F6121-7E7D-4058-A6FF-846C80794112}" type="slidenum">
              <a:rPr lang="en-US" smtClean="0"/>
              <a:pPr/>
              <a:t>‹#›</a:t>
            </a:fld>
            <a:endParaRPr lang="en-US"/>
          </a:p>
        </p:txBody>
      </p:sp>
      <p:sp>
        <p:nvSpPr>
          <p:cNvPr id="12" name="Text Placeholder 11">
            <a:extLst>
              <a:ext uri="{FF2B5EF4-FFF2-40B4-BE49-F238E27FC236}">
                <a16:creationId xmlns:a16="http://schemas.microsoft.com/office/drawing/2014/main" id="{191D69CD-2F28-0EEF-2478-69DA74F20DE4}"/>
              </a:ext>
            </a:extLst>
          </p:cNvPr>
          <p:cNvSpPr>
            <a:spLocks noGrp="1"/>
          </p:cNvSpPr>
          <p:nvPr>
            <p:ph type="body" sz="quarter" idx="12"/>
          </p:nvPr>
        </p:nvSpPr>
        <p:spPr>
          <a:xfrm>
            <a:off x="5802313" y="1866900"/>
            <a:ext cx="6081712"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9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37D4AE-2DE5-F1E1-175A-F83CEC6BF283}"/>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A562F605-550D-0C84-114F-98B5A0A7B3E4}"/>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BB1E77C5-AF04-A1DA-3CA0-059B2BC54ABF}"/>
              </a:ext>
            </a:extLst>
          </p:cNvPr>
          <p:cNvGrpSpPr/>
          <p:nvPr userDrawn="1"/>
        </p:nvGrpSpPr>
        <p:grpSpPr>
          <a:xfrm>
            <a:off x="838199" y="1040937"/>
            <a:ext cx="10515601" cy="2720835"/>
            <a:chOff x="0" y="0"/>
            <a:chExt cx="3656053" cy="632049"/>
          </a:xfrm>
        </p:grpSpPr>
        <p:sp>
          <p:nvSpPr>
            <p:cNvPr id="6" name="Freeform 3">
              <a:extLst>
                <a:ext uri="{FF2B5EF4-FFF2-40B4-BE49-F238E27FC236}">
                  <a16:creationId xmlns:a16="http://schemas.microsoft.com/office/drawing/2014/main" id="{FFA66CF3-E1CC-5410-B93C-4C578EFB4FB1}"/>
                </a:ext>
              </a:extLst>
            </p:cNvPr>
            <p:cNvSpPr/>
            <p:nvPr/>
          </p:nvSpPr>
          <p:spPr>
            <a:xfrm>
              <a:off x="92710" y="106680"/>
              <a:ext cx="3551913" cy="512669"/>
            </a:xfrm>
            <a:custGeom>
              <a:avLst/>
              <a:gdLst/>
              <a:ahLst/>
              <a:cxnLst/>
              <a:rect l="l" t="t" r="r" b="b"/>
              <a:pathLst>
                <a:path w="3551913" h="512669">
                  <a:moveTo>
                    <a:pt x="3525243" y="323439"/>
                  </a:moveTo>
                  <a:cubicBezTo>
                    <a:pt x="3525243" y="411069"/>
                    <a:pt x="3449043" y="482189"/>
                    <a:pt x="3367763" y="482189"/>
                  </a:cubicBezTo>
                  <a:lnTo>
                    <a:pt x="66040" y="482189"/>
                  </a:lnTo>
                  <a:cubicBezTo>
                    <a:pt x="43180" y="482189"/>
                    <a:pt x="20320" y="477109"/>
                    <a:pt x="0" y="468219"/>
                  </a:cubicBezTo>
                  <a:cubicBezTo>
                    <a:pt x="26670" y="496159"/>
                    <a:pt x="63500" y="512669"/>
                    <a:pt x="116766" y="512669"/>
                  </a:cubicBezTo>
                  <a:lnTo>
                    <a:pt x="3405863" y="512669"/>
                  </a:lnTo>
                  <a:cubicBezTo>
                    <a:pt x="3485873" y="512669"/>
                    <a:pt x="3551913" y="446629"/>
                    <a:pt x="3551913" y="366619"/>
                  </a:cubicBezTo>
                  <a:lnTo>
                    <a:pt x="3551913" y="95250"/>
                  </a:lnTo>
                  <a:cubicBezTo>
                    <a:pt x="3551913" y="58420"/>
                    <a:pt x="3537943" y="25400"/>
                    <a:pt x="3516353" y="0"/>
                  </a:cubicBezTo>
                  <a:cubicBezTo>
                    <a:pt x="3522703" y="16510"/>
                    <a:pt x="3525243" y="34290"/>
                    <a:pt x="3525243" y="52070"/>
                  </a:cubicBezTo>
                  <a:lnTo>
                    <a:pt x="3525243" y="323439"/>
                  </a:lnTo>
                  <a:lnTo>
                    <a:pt x="3525243" y="323439"/>
                  </a:lnTo>
                  <a:close/>
                </a:path>
              </a:pathLst>
            </a:custGeom>
            <a:solidFill>
              <a:schemeClr val="accent1"/>
            </a:solidFill>
          </p:spPr>
        </p:sp>
        <p:sp>
          <p:nvSpPr>
            <p:cNvPr id="7" name="Freeform 4">
              <a:extLst>
                <a:ext uri="{FF2B5EF4-FFF2-40B4-BE49-F238E27FC236}">
                  <a16:creationId xmlns:a16="http://schemas.microsoft.com/office/drawing/2014/main" id="{1A384914-885F-3827-CAB2-90F778B0AE6F}"/>
                </a:ext>
              </a:extLst>
            </p:cNvPr>
            <p:cNvSpPr/>
            <p:nvPr/>
          </p:nvSpPr>
          <p:spPr>
            <a:xfrm>
              <a:off x="12700" y="12700"/>
              <a:ext cx="3591284" cy="563469"/>
            </a:xfrm>
            <a:custGeom>
              <a:avLst/>
              <a:gdLst/>
              <a:ahLst/>
              <a:cxnLst/>
              <a:rect l="l" t="t" r="r" b="b"/>
              <a:pathLst>
                <a:path w="3591284" h="563469">
                  <a:moveTo>
                    <a:pt x="146050" y="563469"/>
                  </a:moveTo>
                  <a:lnTo>
                    <a:pt x="3445234" y="563469"/>
                  </a:lnTo>
                  <a:cubicBezTo>
                    <a:pt x="3525243" y="563469"/>
                    <a:pt x="3591284" y="497429"/>
                    <a:pt x="3591284" y="417419"/>
                  </a:cubicBezTo>
                  <a:lnTo>
                    <a:pt x="3591284" y="146050"/>
                  </a:lnTo>
                  <a:cubicBezTo>
                    <a:pt x="3591284" y="66040"/>
                    <a:pt x="3525243" y="0"/>
                    <a:pt x="3445234" y="0"/>
                  </a:cubicBezTo>
                  <a:lnTo>
                    <a:pt x="146050" y="0"/>
                  </a:lnTo>
                  <a:cubicBezTo>
                    <a:pt x="66040" y="0"/>
                    <a:pt x="0" y="66040"/>
                    <a:pt x="0" y="146050"/>
                  </a:cubicBezTo>
                  <a:lnTo>
                    <a:pt x="0" y="417419"/>
                  </a:lnTo>
                  <a:cubicBezTo>
                    <a:pt x="0" y="498699"/>
                    <a:pt x="66040" y="563469"/>
                    <a:pt x="146050" y="563469"/>
                  </a:cubicBezTo>
                  <a:close/>
                </a:path>
              </a:pathLst>
            </a:custGeom>
            <a:solidFill>
              <a:srgbClr val="FFFFFF"/>
            </a:solidFill>
          </p:spPr>
        </p:sp>
        <p:sp>
          <p:nvSpPr>
            <p:cNvPr id="8" name="Freeform 5">
              <a:extLst>
                <a:ext uri="{FF2B5EF4-FFF2-40B4-BE49-F238E27FC236}">
                  <a16:creationId xmlns:a16="http://schemas.microsoft.com/office/drawing/2014/main" id="{DCDF6DA3-659B-BDEF-9AB6-D70A5AB0AE72}"/>
                </a:ext>
              </a:extLst>
            </p:cNvPr>
            <p:cNvSpPr/>
            <p:nvPr/>
          </p:nvSpPr>
          <p:spPr>
            <a:xfrm>
              <a:off x="0" y="0"/>
              <a:ext cx="3656054" cy="632049"/>
            </a:xfrm>
            <a:custGeom>
              <a:avLst/>
              <a:gdLst/>
              <a:ahLst/>
              <a:cxnLst/>
              <a:rect l="l" t="t" r="r" b="b"/>
              <a:pathLst>
                <a:path w="3656054" h="632049">
                  <a:moveTo>
                    <a:pt x="3592553" y="74930"/>
                  </a:moveTo>
                  <a:cubicBezTo>
                    <a:pt x="3564613" y="30480"/>
                    <a:pt x="3515084" y="0"/>
                    <a:pt x="3457934" y="0"/>
                  </a:cubicBezTo>
                  <a:lnTo>
                    <a:pt x="158750" y="0"/>
                  </a:lnTo>
                  <a:cubicBezTo>
                    <a:pt x="71120" y="0"/>
                    <a:pt x="0" y="71120"/>
                    <a:pt x="0" y="158750"/>
                  </a:cubicBezTo>
                  <a:lnTo>
                    <a:pt x="0" y="430119"/>
                  </a:lnTo>
                  <a:cubicBezTo>
                    <a:pt x="0" y="482189"/>
                    <a:pt x="25400" y="527909"/>
                    <a:pt x="63500" y="557119"/>
                  </a:cubicBezTo>
                  <a:cubicBezTo>
                    <a:pt x="91440" y="601569"/>
                    <a:pt x="140970" y="632049"/>
                    <a:pt x="212716" y="632049"/>
                  </a:cubicBezTo>
                  <a:lnTo>
                    <a:pt x="3497304" y="632049"/>
                  </a:lnTo>
                  <a:cubicBezTo>
                    <a:pt x="3584934" y="632049"/>
                    <a:pt x="3656054" y="560929"/>
                    <a:pt x="3656054" y="473299"/>
                  </a:cubicBezTo>
                  <a:lnTo>
                    <a:pt x="3656054" y="201930"/>
                  </a:lnTo>
                  <a:cubicBezTo>
                    <a:pt x="3656053" y="149860"/>
                    <a:pt x="3630653" y="104140"/>
                    <a:pt x="3592553" y="74930"/>
                  </a:cubicBezTo>
                  <a:close/>
                  <a:moveTo>
                    <a:pt x="12700" y="430119"/>
                  </a:moveTo>
                  <a:lnTo>
                    <a:pt x="12700" y="158750"/>
                  </a:lnTo>
                  <a:cubicBezTo>
                    <a:pt x="12700" y="78740"/>
                    <a:pt x="78740" y="12700"/>
                    <a:pt x="158750" y="12700"/>
                  </a:cubicBezTo>
                  <a:lnTo>
                    <a:pt x="3457934" y="12700"/>
                  </a:lnTo>
                  <a:cubicBezTo>
                    <a:pt x="3537943" y="12700"/>
                    <a:pt x="3603984" y="78740"/>
                    <a:pt x="3603984" y="158750"/>
                  </a:cubicBezTo>
                  <a:lnTo>
                    <a:pt x="3603984" y="430119"/>
                  </a:lnTo>
                  <a:cubicBezTo>
                    <a:pt x="3603984" y="510129"/>
                    <a:pt x="3537943" y="576169"/>
                    <a:pt x="3457934" y="576169"/>
                  </a:cubicBezTo>
                  <a:lnTo>
                    <a:pt x="158750" y="576169"/>
                  </a:lnTo>
                  <a:cubicBezTo>
                    <a:pt x="78740" y="576169"/>
                    <a:pt x="12700" y="511399"/>
                    <a:pt x="12700" y="430119"/>
                  </a:cubicBezTo>
                  <a:close/>
                  <a:moveTo>
                    <a:pt x="3644623" y="473299"/>
                  </a:moveTo>
                  <a:cubicBezTo>
                    <a:pt x="3644623" y="553309"/>
                    <a:pt x="3577313" y="619349"/>
                    <a:pt x="3497303" y="619349"/>
                  </a:cubicBezTo>
                  <a:lnTo>
                    <a:pt x="212716" y="619349"/>
                  </a:lnTo>
                  <a:cubicBezTo>
                    <a:pt x="157480" y="619349"/>
                    <a:pt x="120650" y="602839"/>
                    <a:pt x="93980" y="574899"/>
                  </a:cubicBezTo>
                  <a:cubicBezTo>
                    <a:pt x="114300" y="583789"/>
                    <a:pt x="135890" y="588869"/>
                    <a:pt x="160020" y="588869"/>
                  </a:cubicBezTo>
                  <a:lnTo>
                    <a:pt x="3459204" y="588869"/>
                  </a:lnTo>
                  <a:cubicBezTo>
                    <a:pt x="3546834" y="588869"/>
                    <a:pt x="3617954" y="517749"/>
                    <a:pt x="3617954" y="430119"/>
                  </a:cubicBezTo>
                  <a:lnTo>
                    <a:pt x="3617954" y="158750"/>
                  </a:lnTo>
                  <a:cubicBezTo>
                    <a:pt x="3617954" y="140970"/>
                    <a:pt x="3614143" y="123190"/>
                    <a:pt x="3609063" y="106680"/>
                  </a:cubicBezTo>
                  <a:cubicBezTo>
                    <a:pt x="3630654" y="132080"/>
                    <a:pt x="3644623" y="165100"/>
                    <a:pt x="3644623" y="201930"/>
                  </a:cubicBezTo>
                  <a:lnTo>
                    <a:pt x="3644623" y="473299"/>
                  </a:lnTo>
                  <a:cubicBezTo>
                    <a:pt x="3644623" y="473299"/>
                    <a:pt x="3644623" y="473299"/>
                    <a:pt x="3644623" y="473299"/>
                  </a:cubicBezTo>
                  <a:close/>
                </a:path>
              </a:pathLst>
            </a:custGeom>
            <a:solidFill>
              <a:srgbClr val="F5F6F8"/>
            </a:solidFill>
          </p:spPr>
        </p:sp>
      </p:grpSp>
      <p:sp>
        <p:nvSpPr>
          <p:cNvPr id="9" name="Title 1">
            <a:extLst>
              <a:ext uri="{FF2B5EF4-FFF2-40B4-BE49-F238E27FC236}">
                <a16:creationId xmlns:a16="http://schemas.microsoft.com/office/drawing/2014/main" id="{EE24EDEE-63E4-1631-84AD-E60747083F34}"/>
              </a:ext>
            </a:extLst>
          </p:cNvPr>
          <p:cNvSpPr>
            <a:spLocks noGrp="1"/>
          </p:cNvSpPr>
          <p:nvPr>
            <p:ph type="title" hasCustomPrompt="1"/>
          </p:nvPr>
        </p:nvSpPr>
        <p:spPr>
          <a:xfrm>
            <a:off x="1249680" y="1730383"/>
            <a:ext cx="9837467" cy="1156061"/>
          </a:xfrm>
        </p:spPr>
        <p:txBody>
          <a:bodyPr anchor="b"/>
          <a:lstStyle>
            <a:lvl1pPr>
              <a:defRPr sz="6000" b="1">
                <a:solidFill>
                  <a:schemeClr val="tx2"/>
                </a:solidFill>
              </a:defRPr>
            </a:lvl1pPr>
          </a:lstStyle>
          <a:p>
            <a:r>
              <a:rPr lang="en-US"/>
              <a:t>Section header</a:t>
            </a:r>
          </a:p>
        </p:txBody>
      </p:sp>
    </p:spTree>
    <p:extLst>
      <p:ext uri="{BB962C8B-B14F-4D97-AF65-F5344CB8AC3E}">
        <p14:creationId xmlns:p14="http://schemas.microsoft.com/office/powerpoint/2010/main" val="330631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FD29-4836-2DDE-B85E-D111025ABABE}"/>
              </a:ext>
            </a:extLst>
          </p:cNvPr>
          <p:cNvSpPr>
            <a:spLocks noGrp="1"/>
          </p:cNvSpPr>
          <p:nvPr>
            <p:ph type="title" hasCustomPrompt="1"/>
          </p:nvPr>
        </p:nvSpPr>
        <p:spPr>
          <a:xfrm>
            <a:off x="2500352" y="2815642"/>
            <a:ext cx="8701088" cy="1156061"/>
          </a:xfrm>
        </p:spPr>
        <p:txBody>
          <a:bodyPr anchor="b"/>
          <a:lstStyle>
            <a:lvl1pPr algn="l">
              <a:defRPr sz="6000" b="1">
                <a:solidFill>
                  <a:schemeClr val="accent3"/>
                </a:solidFill>
              </a:defRPr>
            </a:lvl1pPr>
          </a:lstStyle>
          <a:p>
            <a:r>
              <a:rPr lang="en-US"/>
              <a:t>Topic or big idea</a:t>
            </a:r>
          </a:p>
        </p:txBody>
      </p:sp>
      <p:sp>
        <p:nvSpPr>
          <p:cNvPr id="5" name="Footer Placeholder 4">
            <a:extLst>
              <a:ext uri="{FF2B5EF4-FFF2-40B4-BE49-F238E27FC236}">
                <a16:creationId xmlns:a16="http://schemas.microsoft.com/office/drawing/2014/main" id="{516CE3D0-6F46-24E1-FC61-D6D2E96625BF}"/>
              </a:ext>
            </a:extLst>
          </p:cNvPr>
          <p:cNvSpPr>
            <a:spLocks noGrp="1"/>
          </p:cNvSpPr>
          <p:nvPr>
            <p:ph type="ftr" sz="quarter" idx="11"/>
          </p:nvPr>
        </p:nvSpPr>
        <p:spPr/>
        <p:txBody>
          <a:bodyPr/>
          <a:lstStyle/>
          <a:p>
            <a:r>
              <a:rPr lang="en-US"/>
              <a:t>© 2023 Medicare Rights Center</a:t>
            </a:r>
          </a:p>
        </p:txBody>
      </p:sp>
      <p:sp>
        <p:nvSpPr>
          <p:cNvPr id="6" name="Slide Number Placeholder 5">
            <a:extLst>
              <a:ext uri="{FF2B5EF4-FFF2-40B4-BE49-F238E27FC236}">
                <a16:creationId xmlns:a16="http://schemas.microsoft.com/office/drawing/2014/main" id="{1752932A-203D-1E03-A9BE-870C28C83315}"/>
              </a:ext>
            </a:extLst>
          </p:cNvPr>
          <p:cNvSpPr>
            <a:spLocks noGrp="1"/>
          </p:cNvSpPr>
          <p:nvPr>
            <p:ph type="sldNum" sz="quarter" idx="12"/>
          </p:nvPr>
        </p:nvSpPr>
        <p:spPr/>
        <p:txBody>
          <a:bodyPr/>
          <a:lstStyle/>
          <a:p>
            <a:fld id="{2A3F6121-7E7D-4058-A6FF-846C80794112}"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D9A34617-FCEB-0CD4-07AE-FBBD6837C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352" y="676175"/>
            <a:ext cx="1828800" cy="1828800"/>
          </a:xfrm>
          <a:prstGeom prst="rect">
            <a:avLst/>
          </a:prstGeom>
        </p:spPr>
      </p:pic>
      <p:sp>
        <p:nvSpPr>
          <p:cNvPr id="16" name="Text Placeholder 15">
            <a:extLst>
              <a:ext uri="{FF2B5EF4-FFF2-40B4-BE49-F238E27FC236}">
                <a16:creationId xmlns:a16="http://schemas.microsoft.com/office/drawing/2014/main" id="{E5CE03F0-C330-DB0E-5273-2AE207687AE9}"/>
              </a:ext>
            </a:extLst>
          </p:cNvPr>
          <p:cNvSpPr>
            <a:spLocks noGrp="1"/>
          </p:cNvSpPr>
          <p:nvPr>
            <p:ph type="body" sz="quarter" idx="13" hasCustomPrompt="1"/>
          </p:nvPr>
        </p:nvSpPr>
        <p:spPr>
          <a:xfrm>
            <a:off x="2502241" y="4203118"/>
            <a:ext cx="8701088" cy="548005"/>
          </a:xfrm>
        </p:spPr>
        <p:txBody>
          <a:bodyPr/>
          <a:lstStyle>
            <a:lvl1pPr marL="0" indent="0">
              <a:buNone/>
              <a:defRPr/>
            </a:lvl1pPr>
          </a:lstStyle>
          <a:p>
            <a:pPr lvl="0"/>
            <a:r>
              <a:rPr lang="en-US"/>
              <a:t>Elaborate if needed</a:t>
            </a:r>
          </a:p>
        </p:txBody>
      </p:sp>
      <p:pic>
        <p:nvPicPr>
          <p:cNvPr id="3" name="Picture 3">
            <a:extLst>
              <a:ext uri="{FF2B5EF4-FFF2-40B4-BE49-F238E27FC236}">
                <a16:creationId xmlns:a16="http://schemas.microsoft.com/office/drawing/2014/main" id="{46288CAD-6AC2-3887-016F-145A0822ED7B}"/>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05" r="41713" b="62963"/>
          <a:stretch/>
        </p:blipFill>
        <p:spPr>
          <a:xfrm rot="5400000">
            <a:off x="-2114310" y="1524001"/>
            <a:ext cx="6858001" cy="3810000"/>
          </a:xfrm>
          <a:prstGeom prst="rect">
            <a:avLst/>
          </a:prstGeom>
        </p:spPr>
      </p:pic>
    </p:spTree>
    <p:extLst>
      <p:ext uri="{BB962C8B-B14F-4D97-AF65-F5344CB8AC3E}">
        <p14:creationId xmlns:p14="http://schemas.microsoft.com/office/powerpoint/2010/main" val="791148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or audience particip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204889-6078-F7FC-3033-7D6611D14815}"/>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77C543C6-AF89-70E7-7052-28C7C2135CE3}"/>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15" name="Group 2">
            <a:extLst>
              <a:ext uri="{FF2B5EF4-FFF2-40B4-BE49-F238E27FC236}">
                <a16:creationId xmlns:a16="http://schemas.microsoft.com/office/drawing/2014/main" id="{24BA5E66-3048-2384-A1F6-568051285708}"/>
              </a:ext>
            </a:extLst>
          </p:cNvPr>
          <p:cNvGrpSpPr/>
          <p:nvPr userDrawn="1"/>
        </p:nvGrpSpPr>
        <p:grpSpPr>
          <a:xfrm>
            <a:off x="2075890" y="1670879"/>
            <a:ext cx="9829800" cy="4359840"/>
            <a:chOff x="0" y="0"/>
            <a:chExt cx="3656053" cy="1621535"/>
          </a:xfrm>
        </p:grpSpPr>
        <p:sp>
          <p:nvSpPr>
            <p:cNvPr id="16" name="Freeform 3">
              <a:extLst>
                <a:ext uri="{FF2B5EF4-FFF2-40B4-BE49-F238E27FC236}">
                  <a16:creationId xmlns:a16="http://schemas.microsoft.com/office/drawing/2014/main" id="{ED4241A7-E2AE-E1D8-0356-510CC211EB8A}"/>
                </a:ext>
              </a:extLst>
            </p:cNvPr>
            <p:cNvSpPr/>
            <p:nvPr/>
          </p:nvSpPr>
          <p:spPr>
            <a:xfrm>
              <a:off x="92710" y="106680"/>
              <a:ext cx="3551913" cy="1502155"/>
            </a:xfrm>
            <a:custGeom>
              <a:avLst/>
              <a:gdLst/>
              <a:ahLst/>
              <a:cxnLst/>
              <a:rect l="l" t="t" r="r" b="b"/>
              <a:pathLst>
                <a:path w="3551913" h="1502155">
                  <a:moveTo>
                    <a:pt x="3525243" y="1312925"/>
                  </a:moveTo>
                  <a:cubicBezTo>
                    <a:pt x="3525243" y="1400555"/>
                    <a:pt x="3449043" y="1471675"/>
                    <a:pt x="3367763" y="1471675"/>
                  </a:cubicBezTo>
                  <a:lnTo>
                    <a:pt x="66040" y="1471675"/>
                  </a:lnTo>
                  <a:cubicBezTo>
                    <a:pt x="43180" y="1471675"/>
                    <a:pt x="20320" y="1466595"/>
                    <a:pt x="0" y="1457705"/>
                  </a:cubicBezTo>
                  <a:cubicBezTo>
                    <a:pt x="26670" y="1485645"/>
                    <a:pt x="63500" y="1502155"/>
                    <a:pt x="116766" y="1502155"/>
                  </a:cubicBezTo>
                  <a:lnTo>
                    <a:pt x="3405863" y="1502155"/>
                  </a:lnTo>
                  <a:cubicBezTo>
                    <a:pt x="3485873" y="1502155"/>
                    <a:pt x="3551913" y="1436115"/>
                    <a:pt x="3551913" y="1356105"/>
                  </a:cubicBezTo>
                  <a:lnTo>
                    <a:pt x="3551913" y="95250"/>
                  </a:lnTo>
                  <a:cubicBezTo>
                    <a:pt x="3551913" y="58420"/>
                    <a:pt x="3537943" y="25400"/>
                    <a:pt x="3516353" y="0"/>
                  </a:cubicBezTo>
                  <a:cubicBezTo>
                    <a:pt x="3522703" y="16510"/>
                    <a:pt x="3525243" y="34290"/>
                    <a:pt x="3525243" y="52070"/>
                  </a:cubicBezTo>
                  <a:lnTo>
                    <a:pt x="3525243" y="1312925"/>
                  </a:lnTo>
                  <a:lnTo>
                    <a:pt x="3525243" y="1312925"/>
                  </a:lnTo>
                  <a:close/>
                </a:path>
              </a:pathLst>
            </a:custGeom>
            <a:solidFill>
              <a:schemeClr val="accent3"/>
            </a:solidFill>
          </p:spPr>
        </p:sp>
        <p:sp>
          <p:nvSpPr>
            <p:cNvPr id="17" name="Freeform 4">
              <a:extLst>
                <a:ext uri="{FF2B5EF4-FFF2-40B4-BE49-F238E27FC236}">
                  <a16:creationId xmlns:a16="http://schemas.microsoft.com/office/drawing/2014/main" id="{7BFDCD96-8681-C6F3-EF6A-983A2287F1A3}"/>
                </a:ext>
              </a:extLst>
            </p:cNvPr>
            <p:cNvSpPr/>
            <p:nvPr/>
          </p:nvSpPr>
          <p:spPr>
            <a:xfrm>
              <a:off x="12700" y="12700"/>
              <a:ext cx="3591284" cy="1552955"/>
            </a:xfrm>
            <a:custGeom>
              <a:avLst/>
              <a:gdLst/>
              <a:ahLst/>
              <a:cxnLst/>
              <a:rect l="l" t="t" r="r" b="b"/>
              <a:pathLst>
                <a:path w="3591284" h="1552955">
                  <a:moveTo>
                    <a:pt x="146050" y="1552955"/>
                  </a:moveTo>
                  <a:lnTo>
                    <a:pt x="3445234" y="1552955"/>
                  </a:lnTo>
                  <a:cubicBezTo>
                    <a:pt x="3525243" y="1552955"/>
                    <a:pt x="3591284" y="1486915"/>
                    <a:pt x="3591284" y="1406905"/>
                  </a:cubicBezTo>
                  <a:lnTo>
                    <a:pt x="3591284" y="146050"/>
                  </a:lnTo>
                  <a:cubicBezTo>
                    <a:pt x="3591284" y="66040"/>
                    <a:pt x="3525243" y="0"/>
                    <a:pt x="3445234" y="0"/>
                  </a:cubicBezTo>
                  <a:lnTo>
                    <a:pt x="146050" y="0"/>
                  </a:lnTo>
                  <a:cubicBezTo>
                    <a:pt x="66040" y="0"/>
                    <a:pt x="0" y="66040"/>
                    <a:pt x="0" y="146050"/>
                  </a:cubicBezTo>
                  <a:lnTo>
                    <a:pt x="0" y="1406905"/>
                  </a:lnTo>
                  <a:cubicBezTo>
                    <a:pt x="0" y="1488185"/>
                    <a:pt x="66040" y="1552955"/>
                    <a:pt x="146050" y="1552955"/>
                  </a:cubicBezTo>
                  <a:close/>
                </a:path>
              </a:pathLst>
            </a:custGeom>
            <a:solidFill>
              <a:srgbClr val="FFFFFF"/>
            </a:solidFill>
          </p:spPr>
        </p:sp>
        <p:sp>
          <p:nvSpPr>
            <p:cNvPr id="18" name="Freeform 5">
              <a:extLst>
                <a:ext uri="{FF2B5EF4-FFF2-40B4-BE49-F238E27FC236}">
                  <a16:creationId xmlns:a16="http://schemas.microsoft.com/office/drawing/2014/main" id="{D996FFD4-FBD9-EDAF-AF9C-2FC23424241D}"/>
                </a:ext>
              </a:extLst>
            </p:cNvPr>
            <p:cNvSpPr/>
            <p:nvPr/>
          </p:nvSpPr>
          <p:spPr>
            <a:xfrm>
              <a:off x="0" y="0"/>
              <a:ext cx="3656054" cy="1621535"/>
            </a:xfrm>
            <a:custGeom>
              <a:avLst/>
              <a:gdLst/>
              <a:ahLst/>
              <a:cxnLst/>
              <a:rect l="l" t="t" r="r" b="b"/>
              <a:pathLst>
                <a:path w="3656054" h="1621535">
                  <a:moveTo>
                    <a:pt x="3592553" y="74930"/>
                  </a:moveTo>
                  <a:cubicBezTo>
                    <a:pt x="3564613" y="30480"/>
                    <a:pt x="3515084" y="0"/>
                    <a:pt x="3457934" y="0"/>
                  </a:cubicBezTo>
                  <a:lnTo>
                    <a:pt x="158750" y="0"/>
                  </a:lnTo>
                  <a:cubicBezTo>
                    <a:pt x="71120" y="0"/>
                    <a:pt x="0" y="71120"/>
                    <a:pt x="0" y="158750"/>
                  </a:cubicBezTo>
                  <a:lnTo>
                    <a:pt x="0" y="1419605"/>
                  </a:lnTo>
                  <a:cubicBezTo>
                    <a:pt x="0" y="1471675"/>
                    <a:pt x="25400" y="1517395"/>
                    <a:pt x="63500" y="1546605"/>
                  </a:cubicBezTo>
                  <a:cubicBezTo>
                    <a:pt x="91440" y="1591055"/>
                    <a:pt x="140970" y="1621535"/>
                    <a:pt x="212716" y="1621535"/>
                  </a:cubicBezTo>
                  <a:lnTo>
                    <a:pt x="3497304" y="1621535"/>
                  </a:lnTo>
                  <a:cubicBezTo>
                    <a:pt x="3584934" y="1621535"/>
                    <a:pt x="3656054" y="1550415"/>
                    <a:pt x="3656054" y="1462785"/>
                  </a:cubicBezTo>
                  <a:lnTo>
                    <a:pt x="3656054" y="201930"/>
                  </a:lnTo>
                  <a:cubicBezTo>
                    <a:pt x="3656053" y="149860"/>
                    <a:pt x="3630653" y="104140"/>
                    <a:pt x="3592553" y="74930"/>
                  </a:cubicBezTo>
                  <a:close/>
                  <a:moveTo>
                    <a:pt x="12700" y="1419605"/>
                  </a:moveTo>
                  <a:lnTo>
                    <a:pt x="12700" y="158750"/>
                  </a:lnTo>
                  <a:cubicBezTo>
                    <a:pt x="12700" y="78740"/>
                    <a:pt x="78740" y="12700"/>
                    <a:pt x="158750" y="12700"/>
                  </a:cubicBezTo>
                  <a:lnTo>
                    <a:pt x="3457934" y="12700"/>
                  </a:lnTo>
                  <a:cubicBezTo>
                    <a:pt x="3537943" y="12700"/>
                    <a:pt x="3603984" y="78740"/>
                    <a:pt x="3603984" y="158750"/>
                  </a:cubicBezTo>
                  <a:lnTo>
                    <a:pt x="3603984" y="1419605"/>
                  </a:lnTo>
                  <a:cubicBezTo>
                    <a:pt x="3603984" y="1499615"/>
                    <a:pt x="3537943" y="1565655"/>
                    <a:pt x="3457934" y="1565655"/>
                  </a:cubicBezTo>
                  <a:lnTo>
                    <a:pt x="158750" y="1565655"/>
                  </a:lnTo>
                  <a:cubicBezTo>
                    <a:pt x="78740" y="1565655"/>
                    <a:pt x="12700" y="1500885"/>
                    <a:pt x="12700" y="1419605"/>
                  </a:cubicBezTo>
                  <a:close/>
                  <a:moveTo>
                    <a:pt x="3644623" y="1462785"/>
                  </a:moveTo>
                  <a:cubicBezTo>
                    <a:pt x="3644623" y="1542795"/>
                    <a:pt x="3577313" y="1608835"/>
                    <a:pt x="3497303" y="1608835"/>
                  </a:cubicBezTo>
                  <a:lnTo>
                    <a:pt x="212716" y="1608835"/>
                  </a:lnTo>
                  <a:cubicBezTo>
                    <a:pt x="157480" y="1608835"/>
                    <a:pt x="120650" y="1592325"/>
                    <a:pt x="93980" y="1564385"/>
                  </a:cubicBezTo>
                  <a:cubicBezTo>
                    <a:pt x="114300" y="1573275"/>
                    <a:pt x="135890" y="1578355"/>
                    <a:pt x="160020" y="1578355"/>
                  </a:cubicBezTo>
                  <a:lnTo>
                    <a:pt x="3459204" y="1578355"/>
                  </a:lnTo>
                  <a:cubicBezTo>
                    <a:pt x="3546834" y="1578355"/>
                    <a:pt x="3617954" y="1507235"/>
                    <a:pt x="3617954" y="1419605"/>
                  </a:cubicBezTo>
                  <a:lnTo>
                    <a:pt x="3617954" y="158750"/>
                  </a:lnTo>
                  <a:cubicBezTo>
                    <a:pt x="3617954" y="140970"/>
                    <a:pt x="3614143" y="123190"/>
                    <a:pt x="3609063" y="106680"/>
                  </a:cubicBezTo>
                  <a:cubicBezTo>
                    <a:pt x="3630654" y="132080"/>
                    <a:pt x="3644623" y="165100"/>
                    <a:pt x="3644623" y="201930"/>
                  </a:cubicBezTo>
                  <a:lnTo>
                    <a:pt x="3644623" y="1462785"/>
                  </a:lnTo>
                  <a:cubicBezTo>
                    <a:pt x="3644623" y="1462785"/>
                    <a:pt x="3644623" y="1462785"/>
                    <a:pt x="3644623" y="1462785"/>
                  </a:cubicBezTo>
                  <a:close/>
                </a:path>
              </a:pathLst>
            </a:custGeom>
            <a:solidFill>
              <a:srgbClr val="F5F6F8"/>
            </a:solidFill>
          </p:spPr>
        </p:sp>
      </p:grpSp>
      <p:sp>
        <p:nvSpPr>
          <p:cNvPr id="19" name="Title 1">
            <a:extLst>
              <a:ext uri="{FF2B5EF4-FFF2-40B4-BE49-F238E27FC236}">
                <a16:creationId xmlns:a16="http://schemas.microsoft.com/office/drawing/2014/main" id="{12A8771A-6DD4-0982-C935-8C3E35597B86}"/>
              </a:ext>
            </a:extLst>
          </p:cNvPr>
          <p:cNvSpPr>
            <a:spLocks noGrp="1"/>
          </p:cNvSpPr>
          <p:nvPr>
            <p:ph type="title" hasCustomPrompt="1"/>
          </p:nvPr>
        </p:nvSpPr>
        <p:spPr>
          <a:xfrm>
            <a:off x="2075890" y="426086"/>
            <a:ext cx="8431796" cy="1152682"/>
          </a:xfrm>
        </p:spPr>
        <p:txBody>
          <a:bodyPr/>
          <a:lstStyle>
            <a:lvl1pPr>
              <a:defRPr b="1">
                <a:solidFill>
                  <a:schemeClr val="accent3"/>
                </a:solidFill>
              </a:defRPr>
            </a:lvl1pPr>
          </a:lstStyle>
          <a:p>
            <a:r>
              <a:rPr lang="en-US"/>
              <a:t>Q &amp; A</a:t>
            </a:r>
          </a:p>
        </p:txBody>
      </p:sp>
      <p:pic>
        <p:nvPicPr>
          <p:cNvPr id="21" name="Picture 20" descr="Icon&#10;&#10;Description automatically generated">
            <a:extLst>
              <a:ext uri="{FF2B5EF4-FFF2-40B4-BE49-F238E27FC236}">
                <a16:creationId xmlns:a16="http://schemas.microsoft.com/office/drawing/2014/main" id="{63728B86-A581-D3FA-B137-BF36C4D0F4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292" y="354337"/>
            <a:ext cx="1347022" cy="1347022"/>
          </a:xfrm>
          <a:prstGeom prst="rect">
            <a:avLst/>
          </a:prstGeom>
        </p:spPr>
      </p:pic>
      <p:sp>
        <p:nvSpPr>
          <p:cNvPr id="23" name="Text Placeholder 22">
            <a:extLst>
              <a:ext uri="{FF2B5EF4-FFF2-40B4-BE49-F238E27FC236}">
                <a16:creationId xmlns:a16="http://schemas.microsoft.com/office/drawing/2014/main" id="{5BD4CF11-236C-DE72-2520-D6399FE0A687}"/>
              </a:ext>
            </a:extLst>
          </p:cNvPr>
          <p:cNvSpPr>
            <a:spLocks noGrp="1"/>
          </p:cNvSpPr>
          <p:nvPr>
            <p:ph type="body" sz="quarter" idx="12"/>
          </p:nvPr>
        </p:nvSpPr>
        <p:spPr>
          <a:xfrm>
            <a:off x="2468880" y="2131431"/>
            <a:ext cx="9032240" cy="332263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5198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General title slide">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4949A51D-3838-287D-BFF6-AFAA5829D3C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59" r="19759" b="66694"/>
          <a:stretch/>
        </p:blipFill>
        <p:spPr>
          <a:xfrm rot="-4233034" flipH="1">
            <a:off x="7725872" y="2706951"/>
            <a:ext cx="6160315" cy="4202282"/>
          </a:xfrm>
          <a:prstGeom prst="rect">
            <a:avLst/>
          </a:prstGeom>
        </p:spPr>
      </p:pic>
      <p:sp>
        <p:nvSpPr>
          <p:cNvPr id="2" name="Title 1">
            <a:extLst>
              <a:ext uri="{FF2B5EF4-FFF2-40B4-BE49-F238E27FC236}">
                <a16:creationId xmlns:a16="http://schemas.microsoft.com/office/drawing/2014/main" id="{29A6C1FB-5915-E6E8-C61A-FC12362C9653}"/>
              </a:ext>
            </a:extLst>
          </p:cNvPr>
          <p:cNvSpPr>
            <a:spLocks noGrp="1"/>
          </p:cNvSpPr>
          <p:nvPr>
            <p:ph type="ctrTitle"/>
          </p:nvPr>
        </p:nvSpPr>
        <p:spPr>
          <a:xfrm>
            <a:off x="637511" y="2403783"/>
            <a:ext cx="9815744" cy="846662"/>
          </a:xfrm>
        </p:spPr>
        <p:txBody>
          <a:bodyPr anchor="b">
            <a:normAutofit/>
          </a:bodyPr>
          <a:lstStyle>
            <a:lvl1pPr algn="l">
              <a:defRPr sz="4800">
                <a:solidFill>
                  <a:schemeClr val="tx2"/>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424D7A5-671A-0BD9-0A38-1F299FC258EC}"/>
              </a:ext>
            </a:extLst>
          </p:cNvPr>
          <p:cNvSpPr>
            <a:spLocks noGrp="1"/>
          </p:cNvSpPr>
          <p:nvPr>
            <p:ph type="subTitle" idx="1"/>
          </p:nvPr>
        </p:nvSpPr>
        <p:spPr>
          <a:xfrm>
            <a:off x="623455" y="3429000"/>
            <a:ext cx="9144000" cy="437302"/>
          </a:xfrm>
        </p:spPr>
        <p:txBody>
          <a:bodyPr/>
          <a:lstStyle>
            <a:lvl1pPr marL="0" indent="0" algn="l">
              <a:buNone/>
              <a:defRPr sz="2400">
                <a:solidFill>
                  <a:schemeClr val="accent3"/>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82C81F7-E1C0-3E95-0C01-6D2A8CBAD97E}"/>
              </a:ext>
            </a:extLst>
          </p:cNvPr>
          <p:cNvSpPr>
            <a:spLocks noGrp="1"/>
          </p:cNvSpPr>
          <p:nvPr>
            <p:ph type="ftr" sz="quarter" idx="11"/>
          </p:nvPr>
        </p:nvSpPr>
        <p:spPr/>
        <p:txBody>
          <a:bodyPr/>
          <a:lstStyle>
            <a:lvl1pPr>
              <a:defRPr>
                <a:solidFill>
                  <a:schemeClr val="tx1"/>
                </a:solidFill>
                <a:latin typeface="Avenir Next LT Pro" panose="020B0504020202020204" pitchFamily="34" charset="0"/>
              </a:defRPr>
            </a:lvl1pPr>
          </a:lstStyle>
          <a:p>
            <a:r>
              <a:rPr lang="en-US"/>
              <a:t>© 2023 Medicare Rights Center</a:t>
            </a:r>
          </a:p>
        </p:txBody>
      </p:sp>
      <p:sp>
        <p:nvSpPr>
          <p:cNvPr id="6" name="Slide Number Placeholder 5">
            <a:extLst>
              <a:ext uri="{FF2B5EF4-FFF2-40B4-BE49-F238E27FC236}">
                <a16:creationId xmlns:a16="http://schemas.microsoft.com/office/drawing/2014/main" id="{2ED9C714-8F06-4983-C6AD-62B6C5F8AAA7}"/>
              </a:ext>
            </a:extLst>
          </p:cNvPr>
          <p:cNvSpPr>
            <a:spLocks noGrp="1"/>
          </p:cNvSpPr>
          <p:nvPr>
            <p:ph type="sldNum" sz="quarter" idx="12"/>
          </p:nvPr>
        </p:nvSpPr>
        <p:spPr>
          <a:xfrm>
            <a:off x="838200" y="6352528"/>
            <a:ext cx="2743200" cy="365125"/>
          </a:xfrm>
        </p:spPr>
        <p:txBody>
          <a:bodyPr/>
          <a:lstStyle>
            <a:lvl1pPr algn="l">
              <a:defRPr/>
            </a:lvl1pPr>
          </a:lstStyle>
          <a:p>
            <a:fld id="{2A3F6121-7E7D-4058-A6FF-846C80794112}" type="slidenum">
              <a:rPr lang="en-US" smtClean="0"/>
              <a:pPr/>
              <a:t>‹#›</a:t>
            </a:fld>
            <a:endParaRPr lang="en-US"/>
          </a:p>
        </p:txBody>
      </p:sp>
      <p:pic>
        <p:nvPicPr>
          <p:cNvPr id="4" name="Picture 2">
            <a:extLst>
              <a:ext uri="{FF2B5EF4-FFF2-40B4-BE49-F238E27FC236}">
                <a16:creationId xmlns:a16="http://schemas.microsoft.com/office/drawing/2014/main" id="{B4978ED8-D8CB-FB37-F414-8AA7933679B7}"/>
              </a:ext>
            </a:extLst>
          </p:cNvPr>
          <p:cNvPicPr>
            <a:picLocks noChangeAspect="1"/>
          </p:cNvPicPr>
          <p:nvPr userDrawn="1"/>
        </p:nvPicPr>
        <p:blipFill>
          <a:blip r:embed="rId4"/>
          <a:srcRect/>
          <a:stretch>
            <a:fillRect/>
          </a:stretch>
        </p:blipFill>
        <p:spPr>
          <a:xfrm>
            <a:off x="326793" y="373174"/>
            <a:ext cx="2221099" cy="1013377"/>
          </a:xfrm>
          <a:prstGeom prst="rect">
            <a:avLst/>
          </a:prstGeom>
        </p:spPr>
      </p:pic>
      <p:pic>
        <p:nvPicPr>
          <p:cNvPr id="8" name="Picture 13">
            <a:extLst>
              <a:ext uri="{FF2B5EF4-FFF2-40B4-BE49-F238E27FC236}">
                <a16:creationId xmlns:a16="http://schemas.microsoft.com/office/drawing/2014/main" id="{715D5B2E-B272-5160-F960-BD83823F8026}"/>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438" t="17556" r="30958" b="49299"/>
          <a:stretch/>
        </p:blipFill>
        <p:spPr>
          <a:xfrm rot="733574" flipV="1">
            <a:off x="5419888" y="-765881"/>
            <a:ext cx="7068428" cy="2876601"/>
          </a:xfrm>
          <a:prstGeom prst="rect">
            <a:avLst/>
          </a:prstGeom>
        </p:spPr>
      </p:pic>
    </p:spTree>
    <p:extLst>
      <p:ext uri="{BB962C8B-B14F-4D97-AF65-F5344CB8AC3E}">
        <p14:creationId xmlns:p14="http://schemas.microsoft.com/office/powerpoint/2010/main" val="95849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dicare Rights promo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lvl1pPr>
              <a:defRPr>
                <a:solidFill>
                  <a:schemeClr val="tx1"/>
                </a:solidFill>
              </a:defRPr>
            </a:lvl1p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FB524AAB-3EC9-4ED7-F6F5-3964674A9D2E}"/>
              </a:ext>
            </a:extLst>
          </p:cNvPr>
          <p:cNvGrpSpPr/>
          <p:nvPr userDrawn="1"/>
        </p:nvGrpSpPr>
        <p:grpSpPr>
          <a:xfrm>
            <a:off x="381000" y="660156"/>
            <a:ext cx="9685351" cy="5257536"/>
            <a:chOff x="0" y="0"/>
            <a:chExt cx="3499673" cy="1899741"/>
          </a:xfrm>
          <a:solidFill>
            <a:schemeClr val="bg2"/>
          </a:solidFill>
        </p:grpSpPr>
        <p:sp>
          <p:nvSpPr>
            <p:cNvPr id="6" name="Freeform 3">
              <a:extLst>
                <a:ext uri="{FF2B5EF4-FFF2-40B4-BE49-F238E27FC236}">
                  <a16:creationId xmlns:a16="http://schemas.microsoft.com/office/drawing/2014/main" id="{08277831-6185-2DC9-152F-8715E03CF2D9}"/>
                </a:ext>
              </a:extLst>
            </p:cNvPr>
            <p:cNvSpPr/>
            <p:nvPr/>
          </p:nvSpPr>
          <p:spPr>
            <a:xfrm>
              <a:off x="0" y="0"/>
              <a:ext cx="3499674" cy="1899741"/>
            </a:xfrm>
            <a:custGeom>
              <a:avLst/>
              <a:gdLst/>
              <a:ahLst/>
              <a:cxnLst/>
              <a:rect l="l" t="t" r="r" b="b"/>
              <a:pathLst>
                <a:path w="3499674" h="1899741">
                  <a:moveTo>
                    <a:pt x="3375213" y="1899741"/>
                  </a:moveTo>
                  <a:lnTo>
                    <a:pt x="124460" y="1899741"/>
                  </a:lnTo>
                  <a:cubicBezTo>
                    <a:pt x="55880" y="1899741"/>
                    <a:pt x="0" y="1843861"/>
                    <a:pt x="0" y="1775281"/>
                  </a:cubicBezTo>
                  <a:lnTo>
                    <a:pt x="0" y="124460"/>
                  </a:lnTo>
                  <a:cubicBezTo>
                    <a:pt x="0" y="55880"/>
                    <a:pt x="55880" y="0"/>
                    <a:pt x="124460" y="0"/>
                  </a:cubicBezTo>
                  <a:lnTo>
                    <a:pt x="3375213" y="0"/>
                  </a:lnTo>
                  <a:cubicBezTo>
                    <a:pt x="3443794" y="0"/>
                    <a:pt x="3499674" y="55880"/>
                    <a:pt x="3499674" y="124460"/>
                  </a:cubicBezTo>
                  <a:lnTo>
                    <a:pt x="3499674" y="1775281"/>
                  </a:lnTo>
                  <a:cubicBezTo>
                    <a:pt x="3499674" y="1843861"/>
                    <a:pt x="3443794" y="1899741"/>
                    <a:pt x="3375213" y="1899741"/>
                  </a:cubicBezTo>
                  <a:close/>
                </a:path>
              </a:pathLst>
            </a:custGeom>
            <a:grpFill/>
          </p:spPr>
        </p:sp>
      </p:grpSp>
      <p:grpSp>
        <p:nvGrpSpPr>
          <p:cNvPr id="7" name="Group 4">
            <a:extLst>
              <a:ext uri="{FF2B5EF4-FFF2-40B4-BE49-F238E27FC236}">
                <a16:creationId xmlns:a16="http://schemas.microsoft.com/office/drawing/2014/main" id="{F78D444E-194A-93C3-7014-742D5E8B9192}"/>
              </a:ext>
            </a:extLst>
          </p:cNvPr>
          <p:cNvGrpSpPr/>
          <p:nvPr userDrawn="1"/>
        </p:nvGrpSpPr>
        <p:grpSpPr>
          <a:xfrm>
            <a:off x="6015406" y="660156"/>
            <a:ext cx="4772797" cy="5257536"/>
            <a:chOff x="0" y="0"/>
            <a:chExt cx="1724587" cy="1899741"/>
          </a:xfrm>
          <a:solidFill>
            <a:schemeClr val="tx2"/>
          </a:solidFill>
        </p:grpSpPr>
        <p:sp>
          <p:nvSpPr>
            <p:cNvPr id="8" name="Freeform 5">
              <a:extLst>
                <a:ext uri="{FF2B5EF4-FFF2-40B4-BE49-F238E27FC236}">
                  <a16:creationId xmlns:a16="http://schemas.microsoft.com/office/drawing/2014/main" id="{68F00E97-D3A3-F56B-A71F-E584A1FF176A}"/>
                </a:ext>
              </a:extLst>
            </p:cNvPr>
            <p:cNvSpPr/>
            <p:nvPr/>
          </p:nvSpPr>
          <p:spPr>
            <a:xfrm>
              <a:off x="0" y="0"/>
              <a:ext cx="1724587" cy="1899741"/>
            </a:xfrm>
            <a:custGeom>
              <a:avLst/>
              <a:gdLst/>
              <a:ahLst/>
              <a:cxnLst/>
              <a:rect l="l" t="t" r="r" b="b"/>
              <a:pathLst>
                <a:path w="1724587" h="1899741">
                  <a:moveTo>
                    <a:pt x="1600127" y="1899741"/>
                  </a:moveTo>
                  <a:lnTo>
                    <a:pt x="124460" y="1899741"/>
                  </a:lnTo>
                  <a:cubicBezTo>
                    <a:pt x="55880" y="1899741"/>
                    <a:pt x="0" y="1843861"/>
                    <a:pt x="0" y="1775281"/>
                  </a:cubicBezTo>
                  <a:lnTo>
                    <a:pt x="0" y="124460"/>
                  </a:lnTo>
                  <a:cubicBezTo>
                    <a:pt x="0" y="55880"/>
                    <a:pt x="55880" y="0"/>
                    <a:pt x="124460" y="0"/>
                  </a:cubicBezTo>
                  <a:lnTo>
                    <a:pt x="1600127" y="0"/>
                  </a:lnTo>
                  <a:cubicBezTo>
                    <a:pt x="1668707" y="0"/>
                    <a:pt x="1724587" y="55880"/>
                    <a:pt x="1724587" y="124460"/>
                  </a:cubicBezTo>
                  <a:lnTo>
                    <a:pt x="1724587" y="1775281"/>
                  </a:lnTo>
                  <a:cubicBezTo>
                    <a:pt x="1724587" y="1843861"/>
                    <a:pt x="1668707" y="1899741"/>
                    <a:pt x="1600127" y="1899741"/>
                  </a:cubicBezTo>
                  <a:close/>
                </a:path>
              </a:pathLst>
            </a:custGeom>
            <a:grpFill/>
          </p:spPr>
        </p:sp>
      </p:grpSp>
      <p:grpSp>
        <p:nvGrpSpPr>
          <p:cNvPr id="11" name="Group 6">
            <a:extLst>
              <a:ext uri="{FF2B5EF4-FFF2-40B4-BE49-F238E27FC236}">
                <a16:creationId xmlns:a16="http://schemas.microsoft.com/office/drawing/2014/main" id="{9114FF1C-B8A2-0ADD-80A5-2C4AC3E73E3B}"/>
              </a:ext>
            </a:extLst>
          </p:cNvPr>
          <p:cNvGrpSpPr>
            <a:grpSpLocks noChangeAspect="1"/>
          </p:cNvGrpSpPr>
          <p:nvPr userDrawn="1"/>
        </p:nvGrpSpPr>
        <p:grpSpPr>
          <a:xfrm>
            <a:off x="6578864" y="660156"/>
            <a:ext cx="5257536" cy="5257536"/>
            <a:chOff x="0" y="0"/>
            <a:chExt cx="6350000" cy="6350000"/>
          </a:xfrm>
        </p:grpSpPr>
        <p:sp>
          <p:nvSpPr>
            <p:cNvPr id="13" name="Freeform 7">
              <a:extLst>
                <a:ext uri="{FF2B5EF4-FFF2-40B4-BE49-F238E27FC236}">
                  <a16:creationId xmlns:a16="http://schemas.microsoft.com/office/drawing/2014/main" id="{1364FAEE-DE17-F08C-EC29-987CF463B3A1}"/>
                </a:ext>
              </a:extLst>
            </p:cNvPr>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2"/>
              <a:stretch>
                <a:fillRect l="-24985" r="-24984"/>
              </a:stretch>
            </a:blipFill>
          </p:spPr>
        </p:sp>
      </p:grpSp>
      <p:sp>
        <p:nvSpPr>
          <p:cNvPr id="15" name="TextBox 14">
            <a:extLst>
              <a:ext uri="{FF2B5EF4-FFF2-40B4-BE49-F238E27FC236}">
                <a16:creationId xmlns:a16="http://schemas.microsoft.com/office/drawing/2014/main" id="{69630AA7-47B6-10FE-7883-564898797477}"/>
              </a:ext>
            </a:extLst>
          </p:cNvPr>
          <p:cNvSpPr txBox="1"/>
          <p:nvPr userDrawn="1"/>
        </p:nvSpPr>
        <p:spPr>
          <a:xfrm>
            <a:off x="685799" y="2688501"/>
            <a:ext cx="5171215" cy="3028842"/>
          </a:xfrm>
          <a:prstGeom prst="rect">
            <a:avLst/>
          </a:prstGeom>
          <a:noFill/>
        </p:spPr>
        <p:txBody>
          <a:bodyPr wrap="square">
            <a:spAutoFit/>
          </a:bodyPr>
          <a:lstStyle/>
          <a:p>
            <a:pPr marL="0" marR="0" lvl="0" indent="-111759" algn="l" defTabSz="914400" rtl="0" eaLnBrk="1" fontAlgn="auto" latinLnBrk="0" hangingPunct="1">
              <a:lnSpc>
                <a:spcPct val="114000"/>
              </a:lnSpc>
              <a:spcBef>
                <a:spcPts val="0"/>
              </a:spcBef>
              <a:spcAft>
                <a:spcPts val="1200"/>
              </a:spcAft>
              <a:buClrTx/>
              <a:buSzTx/>
              <a:buFont typeface="Arial"/>
              <a:buNone/>
              <a:tabLst/>
              <a:defRPr/>
            </a:pPr>
            <a:r>
              <a:rPr lang="en-US" sz="2000">
                <a:latin typeface="Avenir Next LT Pro" panose="020B0504020202020204" pitchFamily="34" charset="0"/>
              </a:rPr>
              <a:t>The Medicare Rights Center is a national, nonprofit consumer service organization that works to ensure access to affordable health care for older adults and people with disabilities through: </a:t>
            </a:r>
          </a:p>
          <a:p>
            <a:pPr marL="690881" lvl="1" indent="-345440">
              <a:lnSpc>
                <a:spcPct val="114000"/>
              </a:lnSpc>
              <a:buFont typeface="Arial"/>
              <a:buChar char="•"/>
            </a:pPr>
            <a:r>
              <a:rPr lang="en-US" sz="2000">
                <a:latin typeface="Avenir Next LT Pro" panose="020B0504020202020204" pitchFamily="34" charset="0"/>
              </a:rPr>
              <a:t>Counseling and advocacy</a:t>
            </a:r>
          </a:p>
          <a:p>
            <a:pPr marL="690881" lvl="1" indent="-345440">
              <a:lnSpc>
                <a:spcPct val="114000"/>
              </a:lnSpc>
              <a:buFont typeface="Arial"/>
              <a:buChar char="•"/>
            </a:pPr>
            <a:r>
              <a:rPr lang="en-US" sz="2000">
                <a:latin typeface="Avenir Next LT Pro" panose="020B0504020202020204" pitchFamily="34" charset="0"/>
              </a:rPr>
              <a:t>Educational programs</a:t>
            </a:r>
          </a:p>
          <a:p>
            <a:pPr marL="690881" lvl="1" indent="-345440">
              <a:lnSpc>
                <a:spcPct val="114000"/>
              </a:lnSpc>
              <a:buFont typeface="Arial"/>
              <a:buChar char="•"/>
            </a:pPr>
            <a:r>
              <a:rPr lang="en-US" sz="2000">
                <a:latin typeface="Avenir Next LT Pro" panose="020B0504020202020204" pitchFamily="34" charset="0"/>
              </a:rPr>
              <a:t>Public policy initiatives</a:t>
            </a:r>
          </a:p>
        </p:txBody>
      </p:sp>
      <p:sp>
        <p:nvSpPr>
          <p:cNvPr id="17" name="TextBox 16">
            <a:extLst>
              <a:ext uri="{FF2B5EF4-FFF2-40B4-BE49-F238E27FC236}">
                <a16:creationId xmlns:a16="http://schemas.microsoft.com/office/drawing/2014/main" id="{4BAB5163-46A8-34CD-7EB1-B7555CDF65D0}"/>
              </a:ext>
            </a:extLst>
          </p:cNvPr>
          <p:cNvSpPr txBox="1"/>
          <p:nvPr userDrawn="1"/>
        </p:nvSpPr>
        <p:spPr>
          <a:xfrm>
            <a:off x="685798" y="840362"/>
            <a:ext cx="5171215" cy="1846659"/>
          </a:xfrm>
          <a:prstGeom prst="rect">
            <a:avLst/>
          </a:prstGeom>
          <a:noFill/>
        </p:spPr>
        <p:txBody>
          <a:bodyPr wrap="square">
            <a:spAutoFit/>
          </a:bodyPr>
          <a:lstStyle/>
          <a:p>
            <a:pPr>
              <a:lnSpc>
                <a:spcPct val="100000"/>
              </a:lnSpc>
            </a:pPr>
            <a:r>
              <a:rPr lang="en-US" sz="3800" b="1">
                <a:solidFill>
                  <a:schemeClr val="tx2"/>
                </a:solidFill>
                <a:latin typeface="Avenir Next LT Pro" panose="020B0504020202020204" pitchFamily="34" charset="0"/>
              </a:rPr>
              <a:t>About the </a:t>
            </a:r>
          </a:p>
          <a:p>
            <a:pPr>
              <a:lnSpc>
                <a:spcPct val="100000"/>
              </a:lnSpc>
            </a:pPr>
            <a:r>
              <a:rPr lang="en-US" sz="3800" b="1">
                <a:solidFill>
                  <a:schemeClr val="tx2"/>
                </a:solidFill>
                <a:latin typeface="Avenir Next LT Pro" panose="020B0504020202020204" pitchFamily="34" charset="0"/>
              </a:rPr>
              <a:t>Medicare Rights Center</a:t>
            </a:r>
          </a:p>
        </p:txBody>
      </p:sp>
    </p:spTree>
    <p:extLst>
      <p:ext uri="{BB962C8B-B14F-4D97-AF65-F5344CB8AC3E}">
        <p14:creationId xmlns:p14="http://schemas.microsoft.com/office/powerpoint/2010/main" val="221001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edicare Rights promo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lvl1pPr>
              <a:defRPr>
                <a:solidFill>
                  <a:schemeClr val="tx1"/>
                </a:solidFill>
              </a:defRPr>
            </a:lvl1p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FB524AAB-3EC9-4ED7-F6F5-3964674A9D2E}"/>
              </a:ext>
            </a:extLst>
          </p:cNvPr>
          <p:cNvGrpSpPr/>
          <p:nvPr userDrawn="1"/>
        </p:nvGrpSpPr>
        <p:grpSpPr>
          <a:xfrm>
            <a:off x="611821" y="660156"/>
            <a:ext cx="9685351" cy="5257536"/>
            <a:chOff x="0" y="0"/>
            <a:chExt cx="3499673" cy="1899741"/>
          </a:xfrm>
          <a:solidFill>
            <a:schemeClr val="bg2"/>
          </a:solidFill>
        </p:grpSpPr>
        <p:sp>
          <p:nvSpPr>
            <p:cNvPr id="6" name="Freeform 3">
              <a:extLst>
                <a:ext uri="{FF2B5EF4-FFF2-40B4-BE49-F238E27FC236}">
                  <a16:creationId xmlns:a16="http://schemas.microsoft.com/office/drawing/2014/main" id="{08277831-6185-2DC9-152F-8715E03CF2D9}"/>
                </a:ext>
              </a:extLst>
            </p:cNvPr>
            <p:cNvSpPr/>
            <p:nvPr/>
          </p:nvSpPr>
          <p:spPr>
            <a:xfrm>
              <a:off x="0" y="0"/>
              <a:ext cx="3499674" cy="1899741"/>
            </a:xfrm>
            <a:custGeom>
              <a:avLst/>
              <a:gdLst/>
              <a:ahLst/>
              <a:cxnLst/>
              <a:rect l="l" t="t" r="r" b="b"/>
              <a:pathLst>
                <a:path w="3499674" h="1899741">
                  <a:moveTo>
                    <a:pt x="3375213" y="1899741"/>
                  </a:moveTo>
                  <a:lnTo>
                    <a:pt x="124460" y="1899741"/>
                  </a:lnTo>
                  <a:cubicBezTo>
                    <a:pt x="55880" y="1899741"/>
                    <a:pt x="0" y="1843861"/>
                    <a:pt x="0" y="1775281"/>
                  </a:cubicBezTo>
                  <a:lnTo>
                    <a:pt x="0" y="124460"/>
                  </a:lnTo>
                  <a:cubicBezTo>
                    <a:pt x="0" y="55880"/>
                    <a:pt x="55880" y="0"/>
                    <a:pt x="124460" y="0"/>
                  </a:cubicBezTo>
                  <a:lnTo>
                    <a:pt x="3375213" y="0"/>
                  </a:lnTo>
                  <a:cubicBezTo>
                    <a:pt x="3443794" y="0"/>
                    <a:pt x="3499674" y="55880"/>
                    <a:pt x="3499674" y="124460"/>
                  </a:cubicBezTo>
                  <a:lnTo>
                    <a:pt x="3499674" y="1775281"/>
                  </a:lnTo>
                  <a:cubicBezTo>
                    <a:pt x="3499674" y="1843861"/>
                    <a:pt x="3443794" y="1899741"/>
                    <a:pt x="3375213" y="1899741"/>
                  </a:cubicBezTo>
                  <a:close/>
                </a:path>
              </a:pathLst>
            </a:custGeom>
            <a:grpFill/>
          </p:spPr>
        </p:sp>
      </p:grpSp>
      <p:grpSp>
        <p:nvGrpSpPr>
          <p:cNvPr id="7" name="Group 4">
            <a:extLst>
              <a:ext uri="{FF2B5EF4-FFF2-40B4-BE49-F238E27FC236}">
                <a16:creationId xmlns:a16="http://schemas.microsoft.com/office/drawing/2014/main" id="{F78D444E-194A-93C3-7014-742D5E8B9192}"/>
              </a:ext>
            </a:extLst>
          </p:cNvPr>
          <p:cNvGrpSpPr/>
          <p:nvPr userDrawn="1"/>
        </p:nvGrpSpPr>
        <p:grpSpPr>
          <a:xfrm>
            <a:off x="6811824" y="635743"/>
            <a:ext cx="4772797" cy="5257536"/>
            <a:chOff x="0" y="0"/>
            <a:chExt cx="1724587" cy="1899741"/>
          </a:xfrm>
          <a:solidFill>
            <a:schemeClr val="tx2"/>
          </a:solidFill>
        </p:grpSpPr>
        <p:sp>
          <p:nvSpPr>
            <p:cNvPr id="8" name="Freeform 5">
              <a:extLst>
                <a:ext uri="{FF2B5EF4-FFF2-40B4-BE49-F238E27FC236}">
                  <a16:creationId xmlns:a16="http://schemas.microsoft.com/office/drawing/2014/main" id="{68F00E97-D3A3-F56B-A71F-E584A1FF176A}"/>
                </a:ext>
              </a:extLst>
            </p:cNvPr>
            <p:cNvSpPr/>
            <p:nvPr/>
          </p:nvSpPr>
          <p:spPr>
            <a:xfrm>
              <a:off x="0" y="0"/>
              <a:ext cx="1724587" cy="1899741"/>
            </a:xfrm>
            <a:custGeom>
              <a:avLst/>
              <a:gdLst/>
              <a:ahLst/>
              <a:cxnLst/>
              <a:rect l="l" t="t" r="r" b="b"/>
              <a:pathLst>
                <a:path w="1724587" h="1899741">
                  <a:moveTo>
                    <a:pt x="1600127" y="1899741"/>
                  </a:moveTo>
                  <a:lnTo>
                    <a:pt x="124460" y="1899741"/>
                  </a:lnTo>
                  <a:cubicBezTo>
                    <a:pt x="55880" y="1899741"/>
                    <a:pt x="0" y="1843861"/>
                    <a:pt x="0" y="1775281"/>
                  </a:cubicBezTo>
                  <a:lnTo>
                    <a:pt x="0" y="124460"/>
                  </a:lnTo>
                  <a:cubicBezTo>
                    <a:pt x="0" y="55880"/>
                    <a:pt x="55880" y="0"/>
                    <a:pt x="124460" y="0"/>
                  </a:cubicBezTo>
                  <a:lnTo>
                    <a:pt x="1600127" y="0"/>
                  </a:lnTo>
                  <a:cubicBezTo>
                    <a:pt x="1668707" y="0"/>
                    <a:pt x="1724587" y="55880"/>
                    <a:pt x="1724587" y="124460"/>
                  </a:cubicBezTo>
                  <a:lnTo>
                    <a:pt x="1724587" y="1775281"/>
                  </a:lnTo>
                  <a:cubicBezTo>
                    <a:pt x="1724587" y="1843861"/>
                    <a:pt x="1668707" y="1899741"/>
                    <a:pt x="1600127" y="1899741"/>
                  </a:cubicBezTo>
                  <a:close/>
                </a:path>
              </a:pathLst>
            </a:custGeom>
            <a:grpFill/>
          </p:spPr>
        </p:sp>
      </p:grpSp>
    </p:spTree>
    <p:extLst>
      <p:ext uri="{BB962C8B-B14F-4D97-AF65-F5344CB8AC3E}">
        <p14:creationId xmlns:p14="http://schemas.microsoft.com/office/powerpoint/2010/main" val="181034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8EF2-4ACE-4161-21C5-4D4386FF0439}"/>
              </a:ext>
            </a:extLst>
          </p:cNvPr>
          <p:cNvSpPr>
            <a:spLocks noGrp="1"/>
          </p:cNvSpPr>
          <p:nvPr>
            <p:ph type="title"/>
          </p:nvPr>
        </p:nvSpPr>
        <p:spPr>
          <a:xfrm>
            <a:off x="838200" y="365125"/>
            <a:ext cx="9669486" cy="1325563"/>
          </a:xfrm>
        </p:spPr>
        <p:txBody>
          <a:bodyPr/>
          <a:lstStyle>
            <a:lvl1pPr>
              <a:defRPr b="1">
                <a:solidFill>
                  <a:schemeClr val="tx2"/>
                </a:solidFill>
              </a:defRPr>
            </a:lvl1pPr>
          </a:lstStyle>
          <a:p>
            <a:endParaRPr lang="en-US"/>
          </a:p>
        </p:txBody>
      </p:sp>
      <p:sp>
        <p:nvSpPr>
          <p:cNvPr id="3" name="Footer Placeholder 2">
            <a:extLst>
              <a:ext uri="{FF2B5EF4-FFF2-40B4-BE49-F238E27FC236}">
                <a16:creationId xmlns:a16="http://schemas.microsoft.com/office/drawing/2014/main" id="{3B204889-6078-F7FC-3033-7D6611D14815}"/>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77C543C6-AF89-70E7-7052-28C7C2135CE3}"/>
              </a:ext>
            </a:extLst>
          </p:cNvPr>
          <p:cNvSpPr>
            <a:spLocks noGrp="1"/>
          </p:cNvSpPr>
          <p:nvPr>
            <p:ph type="sldNum" sz="quarter" idx="11"/>
          </p:nvPr>
        </p:nvSpPr>
        <p:spPr/>
        <p:txBody>
          <a:bodyPr/>
          <a:lstStyle/>
          <a:p>
            <a:fld id="{2A3F6121-7E7D-4058-A6FF-846C80794112}" type="slidenum">
              <a:rPr lang="en-US" smtClean="0"/>
              <a:pPr/>
              <a:t>‹#›</a:t>
            </a:fld>
            <a:endParaRPr lang="en-US"/>
          </a:p>
        </p:txBody>
      </p:sp>
      <p:grpSp>
        <p:nvGrpSpPr>
          <p:cNvPr id="5" name="Group 2">
            <a:extLst>
              <a:ext uri="{FF2B5EF4-FFF2-40B4-BE49-F238E27FC236}">
                <a16:creationId xmlns:a16="http://schemas.microsoft.com/office/drawing/2014/main" id="{9DD3C2E6-0FA4-AA74-4EEC-02EA8671BD1B}"/>
              </a:ext>
            </a:extLst>
          </p:cNvPr>
          <p:cNvGrpSpPr/>
          <p:nvPr userDrawn="1"/>
        </p:nvGrpSpPr>
        <p:grpSpPr>
          <a:xfrm>
            <a:off x="817880" y="1843599"/>
            <a:ext cx="9829800" cy="4359840"/>
            <a:chOff x="0" y="0"/>
            <a:chExt cx="3656053" cy="1621535"/>
          </a:xfrm>
        </p:grpSpPr>
        <p:sp>
          <p:nvSpPr>
            <p:cNvPr id="6" name="Freeform 3">
              <a:extLst>
                <a:ext uri="{FF2B5EF4-FFF2-40B4-BE49-F238E27FC236}">
                  <a16:creationId xmlns:a16="http://schemas.microsoft.com/office/drawing/2014/main" id="{455B8ABB-3750-CC4E-2D1D-AD4811D9CCA1}"/>
                </a:ext>
              </a:extLst>
            </p:cNvPr>
            <p:cNvSpPr/>
            <p:nvPr/>
          </p:nvSpPr>
          <p:spPr>
            <a:xfrm>
              <a:off x="92710" y="106680"/>
              <a:ext cx="3551913" cy="1502155"/>
            </a:xfrm>
            <a:custGeom>
              <a:avLst/>
              <a:gdLst/>
              <a:ahLst/>
              <a:cxnLst/>
              <a:rect l="l" t="t" r="r" b="b"/>
              <a:pathLst>
                <a:path w="3551913" h="1502155">
                  <a:moveTo>
                    <a:pt x="3525243" y="1312925"/>
                  </a:moveTo>
                  <a:cubicBezTo>
                    <a:pt x="3525243" y="1400555"/>
                    <a:pt x="3449043" y="1471675"/>
                    <a:pt x="3367763" y="1471675"/>
                  </a:cubicBezTo>
                  <a:lnTo>
                    <a:pt x="66040" y="1471675"/>
                  </a:lnTo>
                  <a:cubicBezTo>
                    <a:pt x="43180" y="1471675"/>
                    <a:pt x="20320" y="1466595"/>
                    <a:pt x="0" y="1457705"/>
                  </a:cubicBezTo>
                  <a:cubicBezTo>
                    <a:pt x="26670" y="1485645"/>
                    <a:pt x="63500" y="1502155"/>
                    <a:pt x="116766" y="1502155"/>
                  </a:cubicBezTo>
                  <a:lnTo>
                    <a:pt x="3405863" y="1502155"/>
                  </a:lnTo>
                  <a:cubicBezTo>
                    <a:pt x="3485873" y="1502155"/>
                    <a:pt x="3551913" y="1436115"/>
                    <a:pt x="3551913" y="1356105"/>
                  </a:cubicBezTo>
                  <a:lnTo>
                    <a:pt x="3551913" y="95250"/>
                  </a:lnTo>
                  <a:cubicBezTo>
                    <a:pt x="3551913" y="58420"/>
                    <a:pt x="3537943" y="25400"/>
                    <a:pt x="3516353" y="0"/>
                  </a:cubicBezTo>
                  <a:cubicBezTo>
                    <a:pt x="3522703" y="16510"/>
                    <a:pt x="3525243" y="34290"/>
                    <a:pt x="3525243" y="52070"/>
                  </a:cubicBezTo>
                  <a:lnTo>
                    <a:pt x="3525243" y="1312925"/>
                  </a:lnTo>
                  <a:lnTo>
                    <a:pt x="3525243" y="1312925"/>
                  </a:lnTo>
                  <a:close/>
                </a:path>
              </a:pathLst>
            </a:custGeom>
            <a:solidFill>
              <a:srgbClr val="0A4F8F"/>
            </a:solidFill>
          </p:spPr>
        </p:sp>
        <p:sp>
          <p:nvSpPr>
            <p:cNvPr id="7" name="Freeform 4">
              <a:extLst>
                <a:ext uri="{FF2B5EF4-FFF2-40B4-BE49-F238E27FC236}">
                  <a16:creationId xmlns:a16="http://schemas.microsoft.com/office/drawing/2014/main" id="{CA27F411-0500-0127-D474-95B56E9CB494}"/>
                </a:ext>
              </a:extLst>
            </p:cNvPr>
            <p:cNvSpPr/>
            <p:nvPr/>
          </p:nvSpPr>
          <p:spPr>
            <a:xfrm>
              <a:off x="12700" y="12700"/>
              <a:ext cx="3591284" cy="1552955"/>
            </a:xfrm>
            <a:custGeom>
              <a:avLst/>
              <a:gdLst/>
              <a:ahLst/>
              <a:cxnLst/>
              <a:rect l="l" t="t" r="r" b="b"/>
              <a:pathLst>
                <a:path w="3591284" h="1552955">
                  <a:moveTo>
                    <a:pt x="146050" y="1552955"/>
                  </a:moveTo>
                  <a:lnTo>
                    <a:pt x="3445234" y="1552955"/>
                  </a:lnTo>
                  <a:cubicBezTo>
                    <a:pt x="3525243" y="1552955"/>
                    <a:pt x="3591284" y="1486915"/>
                    <a:pt x="3591284" y="1406905"/>
                  </a:cubicBezTo>
                  <a:lnTo>
                    <a:pt x="3591284" y="146050"/>
                  </a:lnTo>
                  <a:cubicBezTo>
                    <a:pt x="3591284" y="66040"/>
                    <a:pt x="3525243" y="0"/>
                    <a:pt x="3445234" y="0"/>
                  </a:cubicBezTo>
                  <a:lnTo>
                    <a:pt x="146050" y="0"/>
                  </a:lnTo>
                  <a:cubicBezTo>
                    <a:pt x="66040" y="0"/>
                    <a:pt x="0" y="66040"/>
                    <a:pt x="0" y="146050"/>
                  </a:cubicBezTo>
                  <a:lnTo>
                    <a:pt x="0" y="1406905"/>
                  </a:lnTo>
                  <a:cubicBezTo>
                    <a:pt x="0" y="1488185"/>
                    <a:pt x="66040" y="1552955"/>
                    <a:pt x="146050" y="1552955"/>
                  </a:cubicBezTo>
                  <a:close/>
                </a:path>
              </a:pathLst>
            </a:custGeom>
            <a:solidFill>
              <a:srgbClr val="FFFFFF"/>
            </a:solidFill>
          </p:spPr>
        </p:sp>
        <p:sp>
          <p:nvSpPr>
            <p:cNvPr id="8" name="Freeform 5">
              <a:extLst>
                <a:ext uri="{FF2B5EF4-FFF2-40B4-BE49-F238E27FC236}">
                  <a16:creationId xmlns:a16="http://schemas.microsoft.com/office/drawing/2014/main" id="{5FBA50A0-8818-0740-0B3D-61DE7A17EB2C}"/>
                </a:ext>
              </a:extLst>
            </p:cNvPr>
            <p:cNvSpPr/>
            <p:nvPr/>
          </p:nvSpPr>
          <p:spPr>
            <a:xfrm>
              <a:off x="0" y="0"/>
              <a:ext cx="3656054" cy="1621535"/>
            </a:xfrm>
            <a:custGeom>
              <a:avLst/>
              <a:gdLst/>
              <a:ahLst/>
              <a:cxnLst/>
              <a:rect l="l" t="t" r="r" b="b"/>
              <a:pathLst>
                <a:path w="3656054" h="1621535">
                  <a:moveTo>
                    <a:pt x="3592553" y="74930"/>
                  </a:moveTo>
                  <a:cubicBezTo>
                    <a:pt x="3564613" y="30480"/>
                    <a:pt x="3515084" y="0"/>
                    <a:pt x="3457934" y="0"/>
                  </a:cubicBezTo>
                  <a:lnTo>
                    <a:pt x="158750" y="0"/>
                  </a:lnTo>
                  <a:cubicBezTo>
                    <a:pt x="71120" y="0"/>
                    <a:pt x="0" y="71120"/>
                    <a:pt x="0" y="158750"/>
                  </a:cubicBezTo>
                  <a:lnTo>
                    <a:pt x="0" y="1419605"/>
                  </a:lnTo>
                  <a:cubicBezTo>
                    <a:pt x="0" y="1471675"/>
                    <a:pt x="25400" y="1517395"/>
                    <a:pt x="63500" y="1546605"/>
                  </a:cubicBezTo>
                  <a:cubicBezTo>
                    <a:pt x="91440" y="1591055"/>
                    <a:pt x="140970" y="1621535"/>
                    <a:pt x="212716" y="1621535"/>
                  </a:cubicBezTo>
                  <a:lnTo>
                    <a:pt x="3497304" y="1621535"/>
                  </a:lnTo>
                  <a:cubicBezTo>
                    <a:pt x="3584934" y="1621535"/>
                    <a:pt x="3656054" y="1550415"/>
                    <a:pt x="3656054" y="1462785"/>
                  </a:cubicBezTo>
                  <a:lnTo>
                    <a:pt x="3656054" y="201930"/>
                  </a:lnTo>
                  <a:cubicBezTo>
                    <a:pt x="3656053" y="149860"/>
                    <a:pt x="3630653" y="104140"/>
                    <a:pt x="3592553" y="74930"/>
                  </a:cubicBezTo>
                  <a:close/>
                  <a:moveTo>
                    <a:pt x="12700" y="1419605"/>
                  </a:moveTo>
                  <a:lnTo>
                    <a:pt x="12700" y="158750"/>
                  </a:lnTo>
                  <a:cubicBezTo>
                    <a:pt x="12700" y="78740"/>
                    <a:pt x="78740" y="12700"/>
                    <a:pt x="158750" y="12700"/>
                  </a:cubicBezTo>
                  <a:lnTo>
                    <a:pt x="3457934" y="12700"/>
                  </a:lnTo>
                  <a:cubicBezTo>
                    <a:pt x="3537943" y="12700"/>
                    <a:pt x="3603984" y="78740"/>
                    <a:pt x="3603984" y="158750"/>
                  </a:cubicBezTo>
                  <a:lnTo>
                    <a:pt x="3603984" y="1419605"/>
                  </a:lnTo>
                  <a:cubicBezTo>
                    <a:pt x="3603984" y="1499615"/>
                    <a:pt x="3537943" y="1565655"/>
                    <a:pt x="3457934" y="1565655"/>
                  </a:cubicBezTo>
                  <a:lnTo>
                    <a:pt x="158750" y="1565655"/>
                  </a:lnTo>
                  <a:cubicBezTo>
                    <a:pt x="78740" y="1565655"/>
                    <a:pt x="12700" y="1500885"/>
                    <a:pt x="12700" y="1419605"/>
                  </a:cubicBezTo>
                  <a:close/>
                  <a:moveTo>
                    <a:pt x="3644623" y="1462785"/>
                  </a:moveTo>
                  <a:cubicBezTo>
                    <a:pt x="3644623" y="1542795"/>
                    <a:pt x="3577313" y="1608835"/>
                    <a:pt x="3497303" y="1608835"/>
                  </a:cubicBezTo>
                  <a:lnTo>
                    <a:pt x="212716" y="1608835"/>
                  </a:lnTo>
                  <a:cubicBezTo>
                    <a:pt x="157480" y="1608835"/>
                    <a:pt x="120650" y="1592325"/>
                    <a:pt x="93980" y="1564385"/>
                  </a:cubicBezTo>
                  <a:cubicBezTo>
                    <a:pt x="114300" y="1573275"/>
                    <a:pt x="135890" y="1578355"/>
                    <a:pt x="160020" y="1578355"/>
                  </a:cubicBezTo>
                  <a:lnTo>
                    <a:pt x="3459204" y="1578355"/>
                  </a:lnTo>
                  <a:cubicBezTo>
                    <a:pt x="3546834" y="1578355"/>
                    <a:pt x="3617954" y="1507235"/>
                    <a:pt x="3617954" y="1419605"/>
                  </a:cubicBezTo>
                  <a:lnTo>
                    <a:pt x="3617954" y="158750"/>
                  </a:lnTo>
                  <a:cubicBezTo>
                    <a:pt x="3617954" y="140970"/>
                    <a:pt x="3614143" y="123190"/>
                    <a:pt x="3609063" y="106680"/>
                  </a:cubicBezTo>
                  <a:cubicBezTo>
                    <a:pt x="3630654" y="132080"/>
                    <a:pt x="3644623" y="165100"/>
                    <a:pt x="3644623" y="201930"/>
                  </a:cubicBezTo>
                  <a:lnTo>
                    <a:pt x="3644623" y="1462785"/>
                  </a:lnTo>
                  <a:cubicBezTo>
                    <a:pt x="3644623" y="1462785"/>
                    <a:pt x="3644623" y="1462785"/>
                    <a:pt x="3644623" y="1462785"/>
                  </a:cubicBezTo>
                  <a:close/>
                </a:path>
              </a:pathLst>
            </a:custGeom>
            <a:solidFill>
              <a:srgbClr val="F5F6F8"/>
            </a:solidFill>
          </p:spPr>
        </p:sp>
      </p:grpSp>
      <p:sp>
        <p:nvSpPr>
          <p:cNvPr id="10" name="Text Placeholder 9">
            <a:extLst>
              <a:ext uri="{FF2B5EF4-FFF2-40B4-BE49-F238E27FC236}">
                <a16:creationId xmlns:a16="http://schemas.microsoft.com/office/drawing/2014/main" id="{2C4F797C-F583-FF7B-DB77-5DB12BDF7BB6}"/>
              </a:ext>
            </a:extLst>
          </p:cNvPr>
          <p:cNvSpPr>
            <a:spLocks noGrp="1"/>
          </p:cNvSpPr>
          <p:nvPr>
            <p:ph type="body" sz="quarter" idx="12"/>
          </p:nvPr>
        </p:nvSpPr>
        <p:spPr>
          <a:xfrm>
            <a:off x="1198563" y="2327275"/>
            <a:ext cx="9012237" cy="497205"/>
          </a:xfrm>
        </p:spPr>
        <p:txBody>
          <a:bodyPr/>
          <a:lstStyle>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114D3CBF-479B-FB3F-AE70-3490B6B8F0CC}"/>
              </a:ext>
            </a:extLst>
          </p:cNvPr>
          <p:cNvSpPr>
            <a:spLocks noGrp="1"/>
          </p:cNvSpPr>
          <p:nvPr>
            <p:ph type="body" sz="quarter" idx="13"/>
          </p:nvPr>
        </p:nvSpPr>
        <p:spPr>
          <a:xfrm>
            <a:off x="1173737" y="3180397"/>
            <a:ext cx="9012237" cy="497205"/>
          </a:xfrm>
        </p:spPr>
        <p:txBody>
          <a:bodyPr/>
          <a:lstStyle>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652E9691-B30C-A15C-10A2-CFDD9617FADB}"/>
              </a:ext>
            </a:extLst>
          </p:cNvPr>
          <p:cNvSpPr>
            <a:spLocks noGrp="1"/>
          </p:cNvSpPr>
          <p:nvPr>
            <p:ph type="body" sz="quarter" idx="14"/>
          </p:nvPr>
        </p:nvSpPr>
        <p:spPr>
          <a:xfrm>
            <a:off x="1166824" y="4025394"/>
            <a:ext cx="9012237" cy="497205"/>
          </a:xfrm>
        </p:spPr>
        <p:txBody>
          <a:bodyPr/>
          <a:lstStyle>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7C6FCA70-332B-1473-14F1-218E1ED5EE39}"/>
              </a:ext>
            </a:extLst>
          </p:cNvPr>
          <p:cNvSpPr>
            <a:spLocks noGrp="1"/>
          </p:cNvSpPr>
          <p:nvPr>
            <p:ph type="body" sz="quarter" idx="15"/>
          </p:nvPr>
        </p:nvSpPr>
        <p:spPr>
          <a:xfrm>
            <a:off x="1166823" y="4871971"/>
            <a:ext cx="9012237" cy="497205"/>
          </a:xfrm>
        </p:spPr>
        <p:txBody>
          <a:bodyPr/>
          <a:lstStyle>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9791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C3C9-3461-E7A4-BD3D-EF38F4927A5A}"/>
              </a:ext>
            </a:extLst>
          </p:cNvPr>
          <p:cNvSpPr>
            <a:spLocks noGrp="1"/>
          </p:cNvSpPr>
          <p:nvPr>
            <p:ph type="title"/>
          </p:nvPr>
        </p:nvSpPr>
        <p:spPr>
          <a:xfrm>
            <a:off x="838200" y="365125"/>
            <a:ext cx="8641080" cy="1325563"/>
          </a:xfrm>
        </p:spPr>
        <p:txBody>
          <a:bodyPr/>
          <a:lstStyle>
            <a:lvl1pPr>
              <a:defRPr b="1">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lvl1pPr>
              <a:defRPr>
                <a:solidFill>
                  <a:schemeClr val="tx1"/>
                </a:solidFill>
              </a:defRPr>
            </a:lvl1p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sp>
        <p:nvSpPr>
          <p:cNvPr id="7" name="Text Placeholder 6">
            <a:extLst>
              <a:ext uri="{FF2B5EF4-FFF2-40B4-BE49-F238E27FC236}">
                <a16:creationId xmlns:a16="http://schemas.microsoft.com/office/drawing/2014/main" id="{F7C47BED-A198-23E2-EE2B-5BF594AB8070}"/>
              </a:ext>
            </a:extLst>
          </p:cNvPr>
          <p:cNvSpPr>
            <a:spLocks noGrp="1"/>
          </p:cNvSpPr>
          <p:nvPr>
            <p:ph type="body" sz="quarter" idx="12"/>
          </p:nvPr>
        </p:nvSpPr>
        <p:spPr>
          <a:xfrm>
            <a:off x="838200" y="1979613"/>
            <a:ext cx="10515600" cy="3854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a:extLst>
              <a:ext uri="{FF2B5EF4-FFF2-40B4-BE49-F238E27FC236}">
                <a16:creationId xmlns:a16="http://schemas.microsoft.com/office/drawing/2014/main" id="{E80A5CAC-5558-79F7-9D31-284F317FE24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443" r="40496" b="56589"/>
          <a:stretch/>
        </p:blipFill>
        <p:spPr>
          <a:xfrm rot="3697922">
            <a:off x="-1357925" y="3452717"/>
            <a:ext cx="5081787" cy="3654309"/>
          </a:xfrm>
          <a:prstGeom prst="rect">
            <a:avLst/>
          </a:prstGeom>
        </p:spPr>
      </p:pic>
    </p:spTree>
    <p:extLst>
      <p:ext uri="{BB962C8B-B14F-4D97-AF65-F5344CB8AC3E}">
        <p14:creationId xmlns:p14="http://schemas.microsoft.com/office/powerpoint/2010/main" val="370241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C3C9-3461-E7A4-BD3D-EF38F4927A5A}"/>
              </a:ext>
            </a:extLst>
          </p:cNvPr>
          <p:cNvSpPr>
            <a:spLocks noGrp="1"/>
          </p:cNvSpPr>
          <p:nvPr>
            <p:ph type="title"/>
          </p:nvPr>
        </p:nvSpPr>
        <p:spPr>
          <a:xfrm>
            <a:off x="838200" y="764012"/>
            <a:ext cx="8427720" cy="865339"/>
          </a:xfrm>
        </p:spPr>
        <p:txBody>
          <a:bodyPr/>
          <a:lstStyle>
            <a:lvl1pPr>
              <a:defRPr b="1">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sp>
        <p:nvSpPr>
          <p:cNvPr id="7" name="Text Placeholder 6">
            <a:extLst>
              <a:ext uri="{FF2B5EF4-FFF2-40B4-BE49-F238E27FC236}">
                <a16:creationId xmlns:a16="http://schemas.microsoft.com/office/drawing/2014/main" id="{F7C47BED-A198-23E2-EE2B-5BF594AB8070}"/>
              </a:ext>
            </a:extLst>
          </p:cNvPr>
          <p:cNvSpPr>
            <a:spLocks noGrp="1"/>
          </p:cNvSpPr>
          <p:nvPr>
            <p:ph type="body" sz="quarter" idx="12"/>
          </p:nvPr>
        </p:nvSpPr>
        <p:spPr>
          <a:xfrm>
            <a:off x="838200" y="1927166"/>
            <a:ext cx="10515600" cy="390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41AF6E6-78F3-76CA-E513-E55CD44DCE4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2" t="-1" r="26256" b="53192"/>
          <a:stretch/>
        </p:blipFill>
        <p:spPr>
          <a:xfrm rot="13206331">
            <a:off x="4288567" y="-1643627"/>
            <a:ext cx="10720369" cy="4815279"/>
          </a:xfrm>
          <a:prstGeom prst="rect">
            <a:avLst/>
          </a:prstGeom>
        </p:spPr>
      </p:pic>
    </p:spTree>
    <p:extLst>
      <p:ext uri="{BB962C8B-B14F-4D97-AF65-F5344CB8AC3E}">
        <p14:creationId xmlns:p14="http://schemas.microsoft.com/office/powerpoint/2010/main" val="427096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C3C9-3461-E7A4-BD3D-EF38F4927A5A}"/>
              </a:ext>
            </a:extLst>
          </p:cNvPr>
          <p:cNvSpPr>
            <a:spLocks noGrp="1"/>
          </p:cNvSpPr>
          <p:nvPr>
            <p:ph type="title"/>
          </p:nvPr>
        </p:nvSpPr>
        <p:spPr>
          <a:xfrm>
            <a:off x="838200" y="365125"/>
            <a:ext cx="8427720" cy="1325563"/>
          </a:xfrm>
        </p:spPr>
        <p:txBody>
          <a:bodyPr/>
          <a:lstStyle>
            <a:lvl1pPr>
              <a:defRPr b="1">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sp>
        <p:nvSpPr>
          <p:cNvPr id="7" name="Text Placeholder 6">
            <a:extLst>
              <a:ext uri="{FF2B5EF4-FFF2-40B4-BE49-F238E27FC236}">
                <a16:creationId xmlns:a16="http://schemas.microsoft.com/office/drawing/2014/main" id="{F7C47BED-A198-23E2-EE2B-5BF594AB8070}"/>
              </a:ext>
            </a:extLst>
          </p:cNvPr>
          <p:cNvSpPr>
            <a:spLocks noGrp="1"/>
          </p:cNvSpPr>
          <p:nvPr>
            <p:ph type="body" sz="quarter" idx="12"/>
          </p:nvPr>
        </p:nvSpPr>
        <p:spPr>
          <a:xfrm>
            <a:off x="838200" y="1979613"/>
            <a:ext cx="10515600" cy="3781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4">
            <a:extLst>
              <a:ext uri="{FF2B5EF4-FFF2-40B4-BE49-F238E27FC236}">
                <a16:creationId xmlns:a16="http://schemas.microsoft.com/office/drawing/2014/main" id="{C628DA14-4027-E117-B85C-651B37A91B8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2" t="-1" r="26256" b="53192"/>
          <a:stretch/>
        </p:blipFill>
        <p:spPr>
          <a:xfrm rot="13206331">
            <a:off x="4288567" y="-1643627"/>
            <a:ext cx="10720369" cy="4815279"/>
          </a:xfrm>
          <a:prstGeom prst="rect">
            <a:avLst/>
          </a:prstGeom>
        </p:spPr>
      </p:pic>
      <p:pic>
        <p:nvPicPr>
          <p:cNvPr id="10" name="Picture 2">
            <a:extLst>
              <a:ext uri="{FF2B5EF4-FFF2-40B4-BE49-F238E27FC236}">
                <a16:creationId xmlns:a16="http://schemas.microsoft.com/office/drawing/2014/main" id="{C7D646EA-AC38-ABEC-DCE9-76D7844FC63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443" r="40496" b="56589"/>
          <a:stretch/>
        </p:blipFill>
        <p:spPr>
          <a:xfrm rot="3697922">
            <a:off x="-1357925" y="3452717"/>
            <a:ext cx="5081787" cy="3654309"/>
          </a:xfrm>
          <a:prstGeom prst="rect">
            <a:avLst/>
          </a:prstGeom>
        </p:spPr>
      </p:pic>
    </p:spTree>
    <p:extLst>
      <p:ext uri="{BB962C8B-B14F-4D97-AF65-F5344CB8AC3E}">
        <p14:creationId xmlns:p14="http://schemas.microsoft.com/office/powerpoint/2010/main" val="360960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C9C371-75EA-30CA-F74E-743EEF544EBC}"/>
              </a:ext>
            </a:extLst>
          </p:cNvPr>
          <p:cNvSpPr>
            <a:spLocks noGrp="1"/>
          </p:cNvSpPr>
          <p:nvPr>
            <p:ph type="ftr" sz="quarter" idx="10"/>
          </p:nvPr>
        </p:nvSpPr>
        <p:spPr/>
        <p:txBody>
          <a:bodyPr/>
          <a:lstStyle/>
          <a:p>
            <a:r>
              <a:rPr lang="en-US"/>
              <a:t>© 2023 Medicare Rights Center</a:t>
            </a:r>
          </a:p>
        </p:txBody>
      </p:sp>
      <p:sp>
        <p:nvSpPr>
          <p:cNvPr id="4" name="Slide Number Placeholder 3">
            <a:extLst>
              <a:ext uri="{FF2B5EF4-FFF2-40B4-BE49-F238E27FC236}">
                <a16:creationId xmlns:a16="http://schemas.microsoft.com/office/drawing/2014/main" id="{0333D019-145D-A522-BD35-CEEC8DB648B4}"/>
              </a:ext>
            </a:extLst>
          </p:cNvPr>
          <p:cNvSpPr>
            <a:spLocks noGrp="1"/>
          </p:cNvSpPr>
          <p:nvPr>
            <p:ph type="sldNum" sz="quarter" idx="11"/>
          </p:nvPr>
        </p:nvSpPr>
        <p:spPr/>
        <p:txBody>
          <a:bodyPr/>
          <a:lstStyle/>
          <a:p>
            <a:fld id="{2A3F6121-7E7D-4058-A6FF-846C80794112}" type="slidenum">
              <a:rPr lang="en-US" smtClean="0"/>
              <a:pPr/>
              <a:t>‹#›</a:t>
            </a:fld>
            <a:endParaRPr lang="en-US"/>
          </a:p>
        </p:txBody>
      </p:sp>
      <p:pic>
        <p:nvPicPr>
          <p:cNvPr id="5" name="Picture 2">
            <a:extLst>
              <a:ext uri="{FF2B5EF4-FFF2-40B4-BE49-F238E27FC236}">
                <a16:creationId xmlns:a16="http://schemas.microsoft.com/office/drawing/2014/main" id="{344916FB-67A1-318A-E842-E2FAF9045A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292710" flipV="1">
            <a:off x="7002695" y="238195"/>
            <a:ext cx="12394681" cy="9374886"/>
          </a:xfrm>
          <a:prstGeom prst="rect">
            <a:avLst/>
          </a:prstGeom>
        </p:spPr>
      </p:pic>
      <p:pic>
        <p:nvPicPr>
          <p:cNvPr id="6" name="Picture 7">
            <a:extLst>
              <a:ext uri="{FF2B5EF4-FFF2-40B4-BE49-F238E27FC236}">
                <a16:creationId xmlns:a16="http://schemas.microsoft.com/office/drawing/2014/main" id="{FC5F65F5-CA67-453B-B869-050F6375E3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68617" flipH="1">
            <a:off x="-4767934" y="-8986632"/>
            <a:ext cx="12657383" cy="10287000"/>
          </a:xfrm>
          <a:prstGeom prst="rect">
            <a:avLst/>
          </a:prstGeom>
        </p:spPr>
      </p:pic>
      <p:grpSp>
        <p:nvGrpSpPr>
          <p:cNvPr id="13" name="Group 3">
            <a:extLst>
              <a:ext uri="{FF2B5EF4-FFF2-40B4-BE49-F238E27FC236}">
                <a16:creationId xmlns:a16="http://schemas.microsoft.com/office/drawing/2014/main" id="{726BA368-8886-E3D0-B25F-36B1ABD38D73}"/>
              </a:ext>
            </a:extLst>
          </p:cNvPr>
          <p:cNvGrpSpPr/>
          <p:nvPr userDrawn="1"/>
        </p:nvGrpSpPr>
        <p:grpSpPr>
          <a:xfrm>
            <a:off x="5461000" y="584668"/>
            <a:ext cx="6352959" cy="5422432"/>
            <a:chOff x="0" y="0"/>
            <a:chExt cx="1826726" cy="1003741"/>
          </a:xfrm>
        </p:grpSpPr>
        <p:sp>
          <p:nvSpPr>
            <p:cNvPr id="14" name="Freeform 4">
              <a:extLst>
                <a:ext uri="{FF2B5EF4-FFF2-40B4-BE49-F238E27FC236}">
                  <a16:creationId xmlns:a16="http://schemas.microsoft.com/office/drawing/2014/main" id="{DD60032C-0F19-7A03-CB4E-793C85D73B36}"/>
                </a:ext>
              </a:extLst>
            </p:cNvPr>
            <p:cNvSpPr/>
            <p:nvPr/>
          </p:nvSpPr>
          <p:spPr>
            <a:xfrm>
              <a:off x="0" y="0"/>
              <a:ext cx="1826726" cy="1003741"/>
            </a:xfrm>
            <a:custGeom>
              <a:avLst/>
              <a:gdLst/>
              <a:ahLst/>
              <a:cxnLst/>
              <a:rect l="l" t="t" r="r" b="b"/>
              <a:pathLst>
                <a:path w="1826726" h="1003741">
                  <a:moveTo>
                    <a:pt x="1702266" y="1003740"/>
                  </a:moveTo>
                  <a:lnTo>
                    <a:pt x="124460" y="1003740"/>
                  </a:lnTo>
                  <a:cubicBezTo>
                    <a:pt x="55880" y="1003740"/>
                    <a:pt x="0" y="947860"/>
                    <a:pt x="0" y="879280"/>
                  </a:cubicBezTo>
                  <a:lnTo>
                    <a:pt x="0" y="124460"/>
                  </a:lnTo>
                  <a:cubicBezTo>
                    <a:pt x="0" y="55880"/>
                    <a:pt x="55880" y="0"/>
                    <a:pt x="124460" y="0"/>
                  </a:cubicBezTo>
                  <a:lnTo>
                    <a:pt x="1702266" y="0"/>
                  </a:lnTo>
                  <a:cubicBezTo>
                    <a:pt x="1770846" y="0"/>
                    <a:pt x="1826726" y="55880"/>
                    <a:pt x="1826726" y="124460"/>
                  </a:cubicBezTo>
                  <a:lnTo>
                    <a:pt x="1826726" y="879281"/>
                  </a:lnTo>
                  <a:cubicBezTo>
                    <a:pt x="1826726" y="947861"/>
                    <a:pt x="1770846" y="1003741"/>
                    <a:pt x="1702266" y="1003741"/>
                  </a:cubicBezTo>
                  <a:close/>
                </a:path>
              </a:pathLst>
            </a:custGeom>
            <a:solidFill>
              <a:srgbClr val="FFFFFF"/>
            </a:solidFill>
          </p:spPr>
        </p:sp>
      </p:grpSp>
      <p:sp>
        <p:nvSpPr>
          <p:cNvPr id="18" name="Title 1">
            <a:extLst>
              <a:ext uri="{FF2B5EF4-FFF2-40B4-BE49-F238E27FC236}">
                <a16:creationId xmlns:a16="http://schemas.microsoft.com/office/drawing/2014/main" id="{4C29F9A7-9597-6847-F97A-7B4469DCA8FF}"/>
              </a:ext>
            </a:extLst>
          </p:cNvPr>
          <p:cNvSpPr>
            <a:spLocks noGrp="1"/>
          </p:cNvSpPr>
          <p:nvPr>
            <p:ph type="title"/>
          </p:nvPr>
        </p:nvSpPr>
        <p:spPr>
          <a:xfrm>
            <a:off x="5768340" y="850900"/>
            <a:ext cx="5750560" cy="865339"/>
          </a:xfrm>
        </p:spPr>
        <p:txBody>
          <a:bodyPr>
            <a:noAutofit/>
          </a:bodyPr>
          <a:lstStyle>
            <a:lvl1pPr>
              <a:defRPr sz="3600" b="1">
                <a:solidFill>
                  <a:schemeClr val="tx2"/>
                </a:solidFill>
              </a:defRPr>
            </a:lvl1pPr>
          </a:lstStyle>
          <a:p>
            <a:r>
              <a:rPr lang="en-US"/>
              <a:t>Click to edit Master title style</a:t>
            </a:r>
          </a:p>
        </p:txBody>
      </p:sp>
      <p:sp>
        <p:nvSpPr>
          <p:cNvPr id="23" name="Text Placeholder 22">
            <a:extLst>
              <a:ext uri="{FF2B5EF4-FFF2-40B4-BE49-F238E27FC236}">
                <a16:creationId xmlns:a16="http://schemas.microsoft.com/office/drawing/2014/main" id="{3835A83B-C9FC-104B-FBBF-972BB1467CDB}"/>
              </a:ext>
            </a:extLst>
          </p:cNvPr>
          <p:cNvSpPr>
            <a:spLocks noGrp="1"/>
          </p:cNvSpPr>
          <p:nvPr>
            <p:ph type="body" sz="quarter" idx="12"/>
          </p:nvPr>
        </p:nvSpPr>
        <p:spPr>
          <a:xfrm>
            <a:off x="5768975" y="2057400"/>
            <a:ext cx="5749925" cy="349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24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6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DF8EF-F911-6318-5492-F3FBE49C3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8FC6F-00D6-976E-5E00-A80174C20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4A04CED-3E6A-FCEF-B039-6AFB2120A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r>
              <a:rPr lang="en-US"/>
              <a:t>© 2023 Medicare Rights Center</a:t>
            </a:r>
          </a:p>
        </p:txBody>
      </p:sp>
      <p:sp>
        <p:nvSpPr>
          <p:cNvPr id="6" name="Slide Number Placeholder 5">
            <a:extLst>
              <a:ext uri="{FF2B5EF4-FFF2-40B4-BE49-F238E27FC236}">
                <a16:creationId xmlns:a16="http://schemas.microsoft.com/office/drawing/2014/main" id="{26336F36-3607-2EF9-B127-0C6496599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fld id="{2A3F6121-7E7D-4058-A6FF-846C80794112}" type="slidenum">
              <a:rPr lang="en-US" smtClean="0"/>
              <a:pPr/>
              <a:t>‹#›</a:t>
            </a:fld>
            <a:endParaRPr lang="en-US"/>
          </a:p>
        </p:txBody>
      </p:sp>
    </p:spTree>
    <p:extLst>
      <p:ext uri="{BB962C8B-B14F-4D97-AF65-F5344CB8AC3E}">
        <p14:creationId xmlns:p14="http://schemas.microsoft.com/office/powerpoint/2010/main" val="92940346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4009" r:id="rId4"/>
    <p:sldLayoutId id="2147483998" r:id="rId5"/>
    <p:sldLayoutId id="2147483999" r:id="rId6"/>
    <p:sldLayoutId id="2147484000" r:id="rId7"/>
    <p:sldLayoutId id="2147484001" r:id="rId8"/>
    <p:sldLayoutId id="2147484002" r:id="rId9"/>
    <p:sldLayoutId id="2147484003" r:id="rId10"/>
    <p:sldLayoutId id="2147484008" r:id="rId11"/>
    <p:sldLayoutId id="2147484004" r:id="rId12"/>
    <p:sldLayoutId id="2147484005" r:id="rId13"/>
    <p:sldLayoutId id="2147484006" r:id="rId14"/>
    <p:sldLayoutId id="2147484007" r:id="rId15"/>
  </p:sldLayoutIdLst>
  <p:txStyles>
    <p:title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www.ssa.gov/"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medicareinteractive.org/" TargetMode="Externa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lstStyle/>
          <a:p>
            <a:r>
              <a:rPr lang="en-US" dirty="0"/>
              <a:t>Medicare Basics</a:t>
            </a:r>
          </a:p>
        </p:txBody>
      </p:sp>
      <p:sp>
        <p:nvSpPr>
          <p:cNvPr id="3" name="Subtitle 2">
            <a:extLst>
              <a:ext uri="{FF2B5EF4-FFF2-40B4-BE49-F238E27FC236}">
                <a16:creationId xmlns:a16="http://schemas.microsoft.com/office/drawing/2014/main" id="{F65EB256-A01A-6191-8916-BC4444670893}"/>
              </a:ext>
            </a:extLst>
          </p:cNvPr>
          <p:cNvSpPr>
            <a:spLocks noGrp="1"/>
          </p:cNvSpPr>
          <p:nvPr>
            <p:ph type="subTitle" idx="1"/>
          </p:nvPr>
        </p:nvSpPr>
        <p:spPr>
          <a:xfrm>
            <a:off x="623455" y="3429000"/>
            <a:ext cx="7840061" cy="2362200"/>
          </a:xfrm>
        </p:spPr>
        <p:txBody>
          <a:bodyPr vert="horz" lIns="91440" tIns="45720" rIns="91440" bIns="45720" rtlCol="0" anchor="t">
            <a:normAutofit/>
          </a:bodyPr>
          <a:lstStyle/>
          <a:p>
            <a:r>
              <a:rPr lang="en-US" dirty="0"/>
              <a:t>Frederic Riccardi, President, Medicare Rights Center</a:t>
            </a:r>
          </a:p>
          <a:p>
            <a:endParaRPr lang="en-US" dirty="0">
              <a:latin typeface="Avenir Next LT Pro"/>
            </a:endParaRPr>
          </a:p>
          <a:p>
            <a:r>
              <a:rPr lang="en-US" dirty="0">
                <a:latin typeface="Avenir Next LT Pro"/>
              </a:rPr>
              <a:t>Heather Leddick, </a:t>
            </a:r>
            <a:r>
              <a:rPr lang="en-US" dirty="0">
                <a:effectLst/>
                <a:latin typeface="Avenir Next LT Pro"/>
                <a:ea typeface="Calibri" panose="020F0502020204030204" pitchFamily="34" charset="0"/>
              </a:rPr>
              <a:t>NYS Office for the Aging Health Insurance Information Counseling and Assistance Program (HIICAP) </a:t>
            </a:r>
            <a:r>
              <a:rPr lang="en-US" dirty="0">
                <a:latin typeface="Avenir Next LT Pro"/>
                <a:ea typeface="Calibri" panose="020F0502020204030204" pitchFamily="34" charset="0"/>
              </a:rPr>
              <a:t>C</a:t>
            </a:r>
            <a:r>
              <a:rPr lang="en-US" dirty="0">
                <a:effectLst/>
                <a:latin typeface="Avenir Next LT Pro"/>
                <a:ea typeface="Calibri" panose="020F0502020204030204" pitchFamily="34" charset="0"/>
              </a:rPr>
              <a:t>oordinator</a:t>
            </a:r>
            <a:r>
              <a:rPr lang="en-US" dirty="0">
                <a:latin typeface="Avenir Next LT Pro"/>
                <a:ea typeface="Calibri" panose="020F0502020204030204" pitchFamily="34" charset="0"/>
              </a:rPr>
              <a:t> </a:t>
            </a:r>
            <a:endParaRPr lang="en-US"/>
          </a:p>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B3A023-680E-0C4F-8EB7-41B725A9DC04}"/>
              </a:ext>
            </a:extLst>
          </p:cNvPr>
          <p:cNvSpPr>
            <a:spLocks noGrp="1"/>
          </p:cNvSpPr>
          <p:nvPr>
            <p:ph type="sldNum" sz="quarter" idx="11"/>
          </p:nvPr>
        </p:nvSpPr>
        <p:spPr/>
        <p:txBody>
          <a:bodyPr/>
          <a:lstStyle/>
          <a:p>
            <a:r>
              <a:rPr lang="en-US"/>
              <a:t> Page </a:t>
            </a:r>
            <a:fld id="{D741A772-3163-4910-B744-6A8E85454829}" type="slidenum">
              <a:rPr lang="en-US"/>
              <a:pPr/>
              <a:t>10</a:t>
            </a:fld>
            <a:endParaRPr lang="en-US"/>
          </a:p>
        </p:txBody>
      </p:sp>
      <p:sp>
        <p:nvSpPr>
          <p:cNvPr id="27650" name="Rectangle 2"/>
          <p:cNvSpPr>
            <a:spLocks noGrp="1" noChangeArrowheads="1"/>
          </p:cNvSpPr>
          <p:nvPr>
            <p:ph type="title"/>
          </p:nvPr>
        </p:nvSpPr>
        <p:spPr/>
        <p:txBody>
          <a:bodyPr/>
          <a:lstStyle/>
          <a:p>
            <a:r>
              <a:rPr lang="en-US" dirty="0"/>
              <a:t>Enrolling in Medicare</a:t>
            </a:r>
          </a:p>
        </p:txBody>
      </p:sp>
    </p:spTree>
    <p:extLst>
      <p:ext uri="{BB962C8B-B14F-4D97-AF65-F5344CB8AC3E}">
        <p14:creationId xmlns:p14="http://schemas.microsoft.com/office/powerpoint/2010/main" val="15998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Automatic enrollment</a:t>
            </a:r>
          </a:p>
        </p:txBody>
      </p:sp>
      <p:sp>
        <p:nvSpPr>
          <p:cNvPr id="8" name="Slide Number Placeholder 3">
            <a:extLst>
              <a:ext uri="{FF2B5EF4-FFF2-40B4-BE49-F238E27FC236}">
                <a16:creationId xmlns:a16="http://schemas.microsoft.com/office/drawing/2014/main" id="{655DB1B0-9BCD-1244-BFF9-7C9B58360DE0}"/>
              </a:ext>
            </a:extLst>
          </p:cNvPr>
          <p:cNvSpPr>
            <a:spLocks noGrp="1"/>
          </p:cNvSpPr>
          <p:nvPr>
            <p:ph type="sldNum" sz="quarter" idx="11"/>
          </p:nvPr>
        </p:nvSpPr>
        <p:spPr/>
        <p:txBody>
          <a:bodyPr/>
          <a:lstStyle/>
          <a:p>
            <a:pPr>
              <a:defRPr/>
            </a:pPr>
            <a:r>
              <a:rPr lang="en-US"/>
              <a:t> Page </a:t>
            </a:r>
            <a:fld id="{9B3A0FC6-8040-4492-9C07-FFC688982BEC}" type="slidenum">
              <a:rPr lang="en-US" smtClean="0"/>
              <a:pPr>
                <a:defRPr/>
              </a:pPr>
              <a:t>11</a:t>
            </a:fld>
            <a:endParaRPr lang="en-US"/>
          </a:p>
        </p:txBody>
      </p:sp>
      <p:sp>
        <p:nvSpPr>
          <p:cNvPr id="37891" name="Rectangle 3"/>
          <p:cNvSpPr>
            <a:spLocks noGrp="1" noChangeArrowheads="1"/>
          </p:cNvSpPr>
          <p:nvPr>
            <p:ph type="body" sz="quarter" idx="12"/>
          </p:nvPr>
        </p:nvSpPr>
        <p:spPr>
          <a:xfrm>
            <a:off x="838200" y="1807334"/>
            <a:ext cx="9737035" cy="3781107"/>
          </a:xfrm>
        </p:spPr>
        <p:txBody>
          <a:bodyPr vert="horz" lIns="91440" tIns="45720" rIns="91440" bIns="45720" rtlCol="0" anchor="t">
            <a:normAutofit/>
          </a:bodyPr>
          <a:lstStyle/>
          <a:p>
            <a:r>
              <a:rPr lang="en-US" dirty="0"/>
              <a:t>Someone will be automatically enrolled in Medicare Parts A and B and mailed a Medicare card if:</a:t>
            </a:r>
          </a:p>
          <a:p>
            <a:pPr lvl="1">
              <a:spcBef>
                <a:spcPts val="750"/>
              </a:spcBef>
            </a:pPr>
            <a:r>
              <a:rPr lang="en-US" dirty="0">
                <a:latin typeface="Avenir Next LT Pro"/>
              </a:rPr>
              <a:t>They have enrolled to receive Social Security benefits before they turn 65</a:t>
            </a:r>
          </a:p>
          <a:p>
            <a:pPr lvl="1">
              <a:spcBef>
                <a:spcPts val="750"/>
              </a:spcBef>
            </a:pPr>
            <a:r>
              <a:rPr lang="en-US" dirty="0"/>
              <a:t>They have a disability and have been receiving SSDI for at least 24 months </a:t>
            </a:r>
          </a:p>
          <a:p>
            <a:pPr lvl="1">
              <a:spcBef>
                <a:spcPts val="750"/>
              </a:spcBef>
            </a:pPr>
            <a:r>
              <a:rPr lang="en-US" dirty="0">
                <a:latin typeface="Avenir Next LT Pro"/>
              </a:rPr>
              <a:t>OR, they are getting SSDI because they have ALS (people with ALS are automatically enrolled in Medicare the first month they receive SSDI benefits)</a:t>
            </a:r>
          </a:p>
        </p:txBody>
      </p:sp>
      <p:sp>
        <p:nvSpPr>
          <p:cNvPr id="51204" name="Text Box 4"/>
          <p:cNvSpPr txBox="1">
            <a:spLocks noChangeArrowheads="1"/>
          </p:cNvSpPr>
          <p:nvPr/>
        </p:nvSpPr>
        <p:spPr bwMode="auto">
          <a:xfrm>
            <a:off x="1524000" y="6477000"/>
            <a:ext cx="1219200" cy="336550"/>
          </a:xfrm>
          <a:prstGeom prst="rect">
            <a:avLst/>
          </a:prstGeom>
          <a:noFill/>
          <a:ln w="9525">
            <a:noFill/>
            <a:miter lim="800000"/>
            <a:headEnd/>
            <a:tailEnd/>
          </a:ln>
        </p:spPr>
        <p:txBody>
          <a:bodyPr>
            <a:spAutoFit/>
          </a:bodyPr>
          <a:lstStyle/>
          <a:p>
            <a:pPr>
              <a:spcBef>
                <a:spcPct val="50000"/>
              </a:spcBef>
            </a:pPr>
            <a:endParaRPr lang="en-US" sz="1600">
              <a:solidFill>
                <a:srgbClr val="FFFFFF"/>
              </a:solidFill>
              <a:latin typeface="Arial Black" pitchFamily="34" charset="0"/>
            </a:endParaRPr>
          </a:p>
        </p:txBody>
      </p:sp>
    </p:spTree>
    <p:extLst>
      <p:ext uri="{BB962C8B-B14F-4D97-AF65-F5344CB8AC3E}">
        <p14:creationId xmlns:p14="http://schemas.microsoft.com/office/powerpoint/2010/main" val="29357489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0870ECFF-9231-CA4D-B81E-236807A72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295" y="3126293"/>
            <a:ext cx="1600200" cy="1600200"/>
          </a:xfrm>
          <a:prstGeom prst="rect">
            <a:avLst/>
          </a:prstGeom>
        </p:spPr>
      </p:pic>
      <p:pic>
        <p:nvPicPr>
          <p:cNvPr id="3" name="Picture 2" descr="Icon&#10;&#10;Description automatically generated">
            <a:extLst>
              <a:ext uri="{FF2B5EF4-FFF2-40B4-BE49-F238E27FC236}">
                <a16:creationId xmlns:a16="http://schemas.microsoft.com/office/drawing/2014/main" id="{86A30E83-AC9E-6D4E-BE71-35365D034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6917" y="3126293"/>
            <a:ext cx="1600200" cy="1600200"/>
          </a:xfrm>
          <a:prstGeom prst="rect">
            <a:avLst/>
          </a:prstGeom>
        </p:spPr>
      </p:pic>
      <p:pic>
        <p:nvPicPr>
          <p:cNvPr id="6" name="Picture 5" descr="Logo, icon&#10;&#10;Description automatically generated">
            <a:extLst>
              <a:ext uri="{FF2B5EF4-FFF2-40B4-BE49-F238E27FC236}">
                <a16:creationId xmlns:a16="http://schemas.microsoft.com/office/drawing/2014/main" id="{BC31851F-7139-8545-A40B-E10E49B6B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673" y="3126293"/>
            <a:ext cx="1600200" cy="1600200"/>
          </a:xfrm>
          <a:prstGeom prst="rect">
            <a:avLst/>
          </a:prstGeom>
        </p:spPr>
      </p:pic>
      <p:sp>
        <p:nvSpPr>
          <p:cNvPr id="51202" name="Rectangle 2"/>
          <p:cNvSpPr>
            <a:spLocks noGrp="1" noChangeArrowheads="1"/>
          </p:cNvSpPr>
          <p:nvPr>
            <p:ph type="title"/>
          </p:nvPr>
        </p:nvSpPr>
        <p:spPr/>
        <p:txBody>
          <a:bodyPr/>
          <a:lstStyle/>
          <a:p>
            <a:r>
              <a:rPr lang="en-US" dirty="0"/>
              <a:t>First-time enrollment periods</a:t>
            </a:r>
          </a:p>
        </p:txBody>
      </p:sp>
      <p:sp>
        <p:nvSpPr>
          <p:cNvPr id="12" name="Slide Number Placeholder 3">
            <a:extLst>
              <a:ext uri="{FF2B5EF4-FFF2-40B4-BE49-F238E27FC236}">
                <a16:creationId xmlns:a16="http://schemas.microsoft.com/office/drawing/2014/main" id="{FBD79B82-61FB-1748-8FE8-E1EA76777B6B}"/>
              </a:ext>
            </a:extLst>
          </p:cNvPr>
          <p:cNvSpPr>
            <a:spLocks noGrp="1"/>
          </p:cNvSpPr>
          <p:nvPr>
            <p:ph type="sldNum" sz="quarter" idx="11"/>
          </p:nvPr>
        </p:nvSpPr>
        <p:spPr/>
        <p:txBody>
          <a:bodyPr/>
          <a:lstStyle/>
          <a:p>
            <a:pPr>
              <a:defRPr/>
            </a:pPr>
            <a:r>
              <a:rPr lang="en-US"/>
              <a:t> Page </a:t>
            </a:r>
            <a:fld id="{9B3A0FC6-8040-4492-9C07-FFC688982BEC}" type="slidenum">
              <a:rPr lang="en-US" smtClean="0"/>
              <a:pPr>
                <a:defRPr/>
              </a:pPr>
              <a:t>12</a:t>
            </a:fld>
            <a:endParaRPr lang="en-US"/>
          </a:p>
        </p:txBody>
      </p:sp>
      <p:sp>
        <p:nvSpPr>
          <p:cNvPr id="37891" name="Rectangle 3"/>
          <p:cNvSpPr>
            <a:spLocks noGrp="1" noChangeArrowheads="1"/>
          </p:cNvSpPr>
          <p:nvPr>
            <p:ph type="body" sz="quarter" idx="12"/>
          </p:nvPr>
        </p:nvSpPr>
        <p:spPr>
          <a:xfrm>
            <a:off x="838200" y="1927166"/>
            <a:ext cx="9856304" cy="1034479"/>
          </a:xfrm>
        </p:spPr>
        <p:txBody>
          <a:bodyPr/>
          <a:lstStyle/>
          <a:p>
            <a:pPr marL="0" indent="0">
              <a:buNone/>
            </a:pPr>
            <a:r>
              <a:rPr lang="en-US" dirty="0"/>
              <a:t>If someone is not automatically enrolled in Medicare, they can enroll for the first time during:</a:t>
            </a:r>
          </a:p>
        </p:txBody>
      </p:sp>
      <p:sp>
        <p:nvSpPr>
          <p:cNvPr id="51204" name="Text Box 4"/>
          <p:cNvSpPr txBox="1">
            <a:spLocks noChangeArrowheads="1"/>
          </p:cNvSpPr>
          <p:nvPr/>
        </p:nvSpPr>
        <p:spPr bwMode="auto">
          <a:xfrm>
            <a:off x="1524000" y="6477000"/>
            <a:ext cx="1219200" cy="336550"/>
          </a:xfrm>
          <a:prstGeom prst="rect">
            <a:avLst/>
          </a:prstGeom>
          <a:noFill/>
          <a:ln w="9525">
            <a:noFill/>
            <a:miter lim="800000"/>
            <a:headEnd/>
            <a:tailEnd/>
          </a:ln>
        </p:spPr>
        <p:txBody>
          <a:bodyPr>
            <a:spAutoFit/>
          </a:bodyPr>
          <a:lstStyle/>
          <a:p>
            <a:pPr>
              <a:spcBef>
                <a:spcPct val="50000"/>
              </a:spcBef>
            </a:pPr>
            <a:endParaRPr lang="en-US" sz="1600">
              <a:solidFill>
                <a:srgbClr val="FFFFFF"/>
              </a:solidFill>
              <a:latin typeface="Arial Black" pitchFamily="34" charset="0"/>
            </a:endParaRPr>
          </a:p>
        </p:txBody>
      </p:sp>
      <p:sp>
        <p:nvSpPr>
          <p:cNvPr id="10" name="Rectangle 9">
            <a:extLst>
              <a:ext uri="{FF2B5EF4-FFF2-40B4-BE49-F238E27FC236}">
                <a16:creationId xmlns:a16="http://schemas.microsoft.com/office/drawing/2014/main" id="{00F71593-5BD6-814E-99C1-1B794930469F}"/>
              </a:ext>
            </a:extLst>
          </p:cNvPr>
          <p:cNvSpPr/>
          <p:nvPr/>
        </p:nvSpPr>
        <p:spPr>
          <a:xfrm>
            <a:off x="820811" y="4920640"/>
            <a:ext cx="3209925" cy="954107"/>
          </a:xfrm>
          <a:prstGeom prst="rect">
            <a:avLst/>
          </a:prstGeom>
        </p:spPr>
        <p:txBody>
          <a:bodyPr wrap="square">
            <a:spAutoFit/>
          </a:bodyPr>
          <a:lstStyle/>
          <a:p>
            <a:pPr algn="ctr"/>
            <a:r>
              <a:rPr lang="en-US" sz="2800" dirty="0">
                <a:latin typeface="Avenir Next LT Pro" panose="020B0504020202020204" pitchFamily="34" charset="77"/>
                <a:cs typeface="Arial" panose="020B0604020202020204" pitchFamily="34" charset="0"/>
              </a:rPr>
              <a:t>Initial Enrollment Period</a:t>
            </a:r>
          </a:p>
        </p:txBody>
      </p:sp>
      <p:sp>
        <p:nvSpPr>
          <p:cNvPr id="15" name="Rectangle 14">
            <a:extLst>
              <a:ext uri="{FF2B5EF4-FFF2-40B4-BE49-F238E27FC236}">
                <a16:creationId xmlns:a16="http://schemas.microsoft.com/office/drawing/2014/main" id="{E4A3BFB1-2FF8-B249-80FC-20197B267D0E}"/>
              </a:ext>
            </a:extLst>
          </p:cNvPr>
          <p:cNvSpPr/>
          <p:nvPr/>
        </p:nvSpPr>
        <p:spPr>
          <a:xfrm>
            <a:off x="4290874" y="4920640"/>
            <a:ext cx="3209925" cy="954107"/>
          </a:xfrm>
          <a:prstGeom prst="rect">
            <a:avLst/>
          </a:prstGeom>
        </p:spPr>
        <p:txBody>
          <a:bodyPr wrap="square">
            <a:spAutoFit/>
          </a:bodyPr>
          <a:lstStyle/>
          <a:p>
            <a:pPr algn="ctr"/>
            <a:r>
              <a:rPr lang="en-US" sz="2800" dirty="0">
                <a:latin typeface="Avenir Next LT Pro" panose="020B0504020202020204" pitchFamily="34" charset="77"/>
                <a:cs typeface="Arial" panose="020B0604020202020204" pitchFamily="34" charset="0"/>
              </a:rPr>
              <a:t>Special Enrollment Period</a:t>
            </a:r>
          </a:p>
        </p:txBody>
      </p:sp>
      <p:sp>
        <p:nvSpPr>
          <p:cNvPr id="16" name="Rectangle 15">
            <a:extLst>
              <a:ext uri="{FF2B5EF4-FFF2-40B4-BE49-F238E27FC236}">
                <a16:creationId xmlns:a16="http://schemas.microsoft.com/office/drawing/2014/main" id="{6AECC06C-DF66-B54C-A651-A87EC7AE54BE}"/>
              </a:ext>
            </a:extLst>
          </p:cNvPr>
          <p:cNvSpPr/>
          <p:nvPr/>
        </p:nvSpPr>
        <p:spPr>
          <a:xfrm>
            <a:off x="7772055" y="4920640"/>
            <a:ext cx="3209925" cy="954107"/>
          </a:xfrm>
          <a:prstGeom prst="rect">
            <a:avLst/>
          </a:prstGeom>
        </p:spPr>
        <p:txBody>
          <a:bodyPr wrap="square">
            <a:spAutoFit/>
          </a:bodyPr>
          <a:lstStyle/>
          <a:p>
            <a:pPr algn="ctr"/>
            <a:r>
              <a:rPr lang="en-US" sz="2800" dirty="0">
                <a:latin typeface="Avenir Next LT Pro" panose="020B0504020202020204" pitchFamily="34" charset="77"/>
                <a:cs typeface="Arial" panose="020B0604020202020204" pitchFamily="34" charset="0"/>
              </a:rPr>
              <a:t>General Enrollment Period</a:t>
            </a:r>
          </a:p>
        </p:txBody>
      </p:sp>
    </p:spTree>
    <p:extLst>
      <p:ext uri="{BB962C8B-B14F-4D97-AF65-F5344CB8AC3E}">
        <p14:creationId xmlns:p14="http://schemas.microsoft.com/office/powerpoint/2010/main" val="26773438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ED68F452-B6E3-2B4E-8D38-2D2153F3273A}"/>
              </a:ext>
            </a:extLst>
          </p:cNvPr>
          <p:cNvSpPr>
            <a:spLocks noGrp="1"/>
          </p:cNvSpPr>
          <p:nvPr>
            <p:ph type="sldNum" sz="quarter" idx="11"/>
          </p:nvPr>
        </p:nvSpPr>
        <p:spPr/>
        <p:txBody>
          <a:bodyPr/>
          <a:lstStyle/>
          <a:p>
            <a:pPr>
              <a:defRPr/>
            </a:pPr>
            <a:r>
              <a:rPr lang="en-US"/>
              <a:t> Page </a:t>
            </a:r>
            <a:fld id="{9B3A0FC6-8040-4492-9C07-FFC688982BEC}" type="slidenum">
              <a:rPr lang="en-US" smtClean="0"/>
              <a:pPr>
                <a:defRPr/>
              </a:pPr>
              <a:t>13</a:t>
            </a:fld>
            <a:endParaRPr lang="en-US"/>
          </a:p>
        </p:txBody>
      </p:sp>
      <p:sp>
        <p:nvSpPr>
          <p:cNvPr id="8" name="Title 1">
            <a:extLst>
              <a:ext uri="{FF2B5EF4-FFF2-40B4-BE49-F238E27FC236}">
                <a16:creationId xmlns:a16="http://schemas.microsoft.com/office/drawing/2014/main" id="{332B406F-8D57-7B4C-BB44-E8AB07305DB1}"/>
              </a:ext>
            </a:extLst>
          </p:cNvPr>
          <p:cNvSpPr txBox="1">
            <a:spLocks/>
          </p:cNvSpPr>
          <p:nvPr/>
        </p:nvSpPr>
        <p:spPr>
          <a:xfrm>
            <a:off x="838200" y="764012"/>
            <a:ext cx="8427720" cy="8653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Avenir Next LT Pro" panose="020B0504020202020204" pitchFamily="34" charset="0"/>
                <a:ea typeface="+mj-ea"/>
                <a:cs typeface="+mj-cs"/>
              </a:defRPr>
            </a:lvl1pPr>
          </a:lstStyle>
          <a:p>
            <a:pPr fontAlgn="auto">
              <a:spcAft>
                <a:spcPts val="0"/>
              </a:spcAft>
            </a:pPr>
            <a:r>
              <a:rPr lang="en-US" dirty="0"/>
              <a:t>Initial Enrollment Period (IEP)</a:t>
            </a:r>
          </a:p>
        </p:txBody>
      </p:sp>
      <p:sp>
        <p:nvSpPr>
          <p:cNvPr id="9" name="Text Placeholder 4">
            <a:extLst>
              <a:ext uri="{FF2B5EF4-FFF2-40B4-BE49-F238E27FC236}">
                <a16:creationId xmlns:a16="http://schemas.microsoft.com/office/drawing/2014/main" id="{A5988D4A-C11C-174E-B05D-C998AF8F5B8E}"/>
              </a:ext>
            </a:extLst>
          </p:cNvPr>
          <p:cNvSpPr txBox="1">
            <a:spLocks/>
          </p:cNvSpPr>
          <p:nvPr/>
        </p:nvSpPr>
        <p:spPr>
          <a:xfrm>
            <a:off x="719433" y="4101733"/>
            <a:ext cx="3045944" cy="1325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Font typeface="Arial" panose="020B0604020202020204" pitchFamily="34" charset="0"/>
              <a:buNone/>
            </a:pPr>
            <a:r>
              <a:rPr lang="en-US" sz="2600" dirty="0"/>
              <a:t>3 months before individual turns 65</a:t>
            </a:r>
          </a:p>
        </p:txBody>
      </p:sp>
      <p:sp>
        <p:nvSpPr>
          <p:cNvPr id="10" name="Text Placeholder 4">
            <a:extLst>
              <a:ext uri="{FF2B5EF4-FFF2-40B4-BE49-F238E27FC236}">
                <a16:creationId xmlns:a16="http://schemas.microsoft.com/office/drawing/2014/main" id="{4EACD158-36C1-894F-89E0-8A977922C83C}"/>
              </a:ext>
            </a:extLst>
          </p:cNvPr>
          <p:cNvSpPr txBox="1">
            <a:spLocks/>
          </p:cNvSpPr>
          <p:nvPr/>
        </p:nvSpPr>
        <p:spPr>
          <a:xfrm>
            <a:off x="4225966" y="4103257"/>
            <a:ext cx="3045944"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t>Their 65</a:t>
            </a:r>
            <a:r>
              <a:rPr lang="en-US" sz="2600" baseline="30000" dirty="0"/>
              <a:t>th</a:t>
            </a:r>
            <a:r>
              <a:rPr lang="en-US" sz="2600" dirty="0"/>
              <a:t> birthday month</a:t>
            </a:r>
          </a:p>
        </p:txBody>
      </p:sp>
      <p:sp>
        <p:nvSpPr>
          <p:cNvPr id="11" name="Text Placeholder 4">
            <a:extLst>
              <a:ext uri="{FF2B5EF4-FFF2-40B4-BE49-F238E27FC236}">
                <a16:creationId xmlns:a16="http://schemas.microsoft.com/office/drawing/2014/main" id="{EEA05083-D0E3-5849-9424-CA5BFD1EC3E6}"/>
              </a:ext>
            </a:extLst>
          </p:cNvPr>
          <p:cNvSpPr txBox="1">
            <a:spLocks/>
          </p:cNvSpPr>
          <p:nvPr/>
        </p:nvSpPr>
        <p:spPr>
          <a:xfrm>
            <a:off x="7925095" y="4101733"/>
            <a:ext cx="3247663" cy="1325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t>3 months after their 65</a:t>
            </a:r>
            <a:r>
              <a:rPr lang="en-US" sz="2600" baseline="30000" dirty="0"/>
              <a:t>th</a:t>
            </a:r>
            <a:r>
              <a:rPr lang="en-US" sz="2600" dirty="0"/>
              <a:t> birthday month</a:t>
            </a:r>
          </a:p>
        </p:txBody>
      </p:sp>
      <p:pic>
        <p:nvPicPr>
          <p:cNvPr id="12" name="Picture 11" descr="Icon&#10;&#10;Description automatically generated">
            <a:extLst>
              <a:ext uri="{FF2B5EF4-FFF2-40B4-BE49-F238E27FC236}">
                <a16:creationId xmlns:a16="http://schemas.microsoft.com/office/drawing/2014/main" id="{C1330A4B-F439-A84B-9E1E-7C43AFDFB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012" y="2105206"/>
            <a:ext cx="1831852" cy="1831852"/>
          </a:xfrm>
          <a:prstGeom prst="rect">
            <a:avLst/>
          </a:prstGeom>
        </p:spPr>
      </p:pic>
      <p:pic>
        <p:nvPicPr>
          <p:cNvPr id="13" name="Picture 12" descr="Icon&#10;&#10;Description automatically generated">
            <a:extLst>
              <a:ext uri="{FF2B5EF4-FFF2-40B4-BE49-F238E27FC236}">
                <a16:creationId xmlns:a16="http://schemas.microsoft.com/office/drawing/2014/main" id="{D8337B82-3ACA-2345-96E9-497803AAC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003" y="2106730"/>
            <a:ext cx="1828804" cy="1828804"/>
          </a:xfrm>
          <a:prstGeom prst="rect">
            <a:avLst/>
          </a:prstGeom>
        </p:spPr>
      </p:pic>
      <p:pic>
        <p:nvPicPr>
          <p:cNvPr id="14" name="Picture 13" descr="Icon&#10;&#10;Description automatically generated">
            <a:extLst>
              <a:ext uri="{FF2B5EF4-FFF2-40B4-BE49-F238E27FC236}">
                <a16:creationId xmlns:a16="http://schemas.microsoft.com/office/drawing/2014/main" id="{A1BF5409-6090-5C42-AD98-26507C83AB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524" y="2106730"/>
            <a:ext cx="1828804" cy="1828804"/>
          </a:xfrm>
          <a:prstGeom prst="rect">
            <a:avLst/>
          </a:prstGeom>
        </p:spPr>
      </p:pic>
      <p:sp>
        <p:nvSpPr>
          <p:cNvPr id="15" name="Text Placeholder 4">
            <a:extLst>
              <a:ext uri="{FF2B5EF4-FFF2-40B4-BE49-F238E27FC236}">
                <a16:creationId xmlns:a16="http://schemas.microsoft.com/office/drawing/2014/main" id="{F8921261-2E4D-D543-A434-5015FD37E048}"/>
              </a:ext>
            </a:extLst>
          </p:cNvPr>
          <p:cNvSpPr txBox="1">
            <a:spLocks/>
          </p:cNvSpPr>
          <p:nvPr/>
        </p:nvSpPr>
        <p:spPr>
          <a:xfrm>
            <a:off x="1438186" y="5706235"/>
            <a:ext cx="8621504" cy="503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Coverage start date depends on when in their IEP they enroll</a:t>
            </a:r>
          </a:p>
        </p:txBody>
      </p:sp>
    </p:spTree>
    <p:extLst>
      <p:ext uri="{BB962C8B-B14F-4D97-AF65-F5344CB8AC3E}">
        <p14:creationId xmlns:p14="http://schemas.microsoft.com/office/powerpoint/2010/main" val="367390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C5B15CD4-6495-084B-BCA0-4AFCE5D78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005" y="2054813"/>
            <a:ext cx="2743200" cy="2743200"/>
          </a:xfrm>
          <a:prstGeom prst="rect">
            <a:avLst/>
          </a:prstGeom>
        </p:spPr>
      </p:pic>
      <p:sp>
        <p:nvSpPr>
          <p:cNvPr id="20" name="Slide Number Placeholder 3">
            <a:extLst>
              <a:ext uri="{FF2B5EF4-FFF2-40B4-BE49-F238E27FC236}">
                <a16:creationId xmlns:a16="http://schemas.microsoft.com/office/drawing/2014/main" id="{FA2E5DE9-BA77-D343-A258-2D31FCE1FF5C}"/>
              </a:ext>
            </a:extLst>
          </p:cNvPr>
          <p:cNvSpPr>
            <a:spLocks noGrp="1"/>
          </p:cNvSpPr>
          <p:nvPr>
            <p:ph type="sldNum" sz="quarter" idx="11"/>
          </p:nvPr>
        </p:nvSpPr>
        <p:spPr/>
        <p:txBody>
          <a:bodyPr/>
          <a:lstStyle/>
          <a:p>
            <a:r>
              <a:rPr lang="en-US" dirty="0">
                <a:solidFill>
                  <a:schemeClr val="bg1"/>
                </a:solidFill>
              </a:rPr>
              <a:t> Page </a:t>
            </a:r>
            <a:fld id="{9B3A0FC6-8040-4492-9C07-FFC688982BEC}" type="slidenum">
              <a:rPr lang="en-US" smtClean="0">
                <a:solidFill>
                  <a:schemeClr val="bg1"/>
                </a:solidFill>
              </a:rPr>
              <a:pPr/>
              <a:t>14</a:t>
            </a:fld>
            <a:endParaRPr lang="en-US" dirty="0">
              <a:solidFill>
                <a:schemeClr val="bg1"/>
              </a:solidFill>
            </a:endParaRPr>
          </a:p>
        </p:txBody>
      </p:sp>
      <p:sp>
        <p:nvSpPr>
          <p:cNvPr id="9" name="Title 8">
            <a:extLst>
              <a:ext uri="{FF2B5EF4-FFF2-40B4-BE49-F238E27FC236}">
                <a16:creationId xmlns:a16="http://schemas.microsoft.com/office/drawing/2014/main" id="{AA74017D-11DC-0446-9ECC-B23EA5E646BF}"/>
              </a:ext>
            </a:extLst>
          </p:cNvPr>
          <p:cNvSpPr>
            <a:spLocks noGrp="1"/>
          </p:cNvSpPr>
          <p:nvPr>
            <p:ph type="title"/>
          </p:nvPr>
        </p:nvSpPr>
        <p:spPr>
          <a:xfrm>
            <a:off x="5768975" y="1227589"/>
            <a:ext cx="5750560" cy="815281"/>
          </a:xfrm>
        </p:spPr>
        <p:txBody>
          <a:bodyPr>
            <a:normAutofit fontScale="90000"/>
          </a:bodyPr>
          <a:lstStyle/>
          <a:p>
            <a:r>
              <a:rPr lang="en-US" dirty="0"/>
              <a:t>Special Enrollment Periods</a:t>
            </a:r>
          </a:p>
        </p:txBody>
      </p:sp>
      <p:sp>
        <p:nvSpPr>
          <p:cNvPr id="13" name="Text Placeholder 2">
            <a:extLst>
              <a:ext uri="{FF2B5EF4-FFF2-40B4-BE49-F238E27FC236}">
                <a16:creationId xmlns:a16="http://schemas.microsoft.com/office/drawing/2014/main" id="{4DF7ADC0-70CA-1549-A500-3DB44651E301}"/>
              </a:ext>
            </a:extLst>
          </p:cNvPr>
          <p:cNvSpPr>
            <a:spLocks noGrp="1"/>
          </p:cNvSpPr>
          <p:nvPr>
            <p:ph type="body" sz="quarter" idx="12"/>
          </p:nvPr>
        </p:nvSpPr>
        <p:spPr>
          <a:xfrm>
            <a:off x="5768975" y="2338612"/>
            <a:ext cx="5749925" cy="2743200"/>
          </a:xfrm>
        </p:spPr>
        <p:txBody>
          <a:bodyPr>
            <a:normAutofit/>
          </a:bodyPr>
          <a:lstStyle/>
          <a:p>
            <a:r>
              <a:rPr lang="en-US" dirty="0"/>
              <a:t>Periods of time outside normal enrollment periods</a:t>
            </a:r>
          </a:p>
          <a:p>
            <a:r>
              <a:rPr lang="en-US" dirty="0"/>
              <a:t>Can be used to enroll in Part B and/or premium Part A</a:t>
            </a:r>
          </a:p>
          <a:p>
            <a:r>
              <a:rPr lang="en-US" dirty="0"/>
              <a:t>Sometimes triggered by specific life circumstances</a:t>
            </a:r>
          </a:p>
        </p:txBody>
      </p:sp>
    </p:spTree>
    <p:extLst>
      <p:ext uri="{BB962C8B-B14F-4D97-AF65-F5344CB8AC3E}">
        <p14:creationId xmlns:p14="http://schemas.microsoft.com/office/powerpoint/2010/main" val="12452756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C824-1FAF-CB43-868E-C642667334D3}"/>
              </a:ext>
            </a:extLst>
          </p:cNvPr>
          <p:cNvSpPr>
            <a:spLocks noGrp="1"/>
          </p:cNvSpPr>
          <p:nvPr>
            <p:ph type="title"/>
          </p:nvPr>
        </p:nvSpPr>
        <p:spPr>
          <a:xfrm>
            <a:off x="566057" y="764012"/>
            <a:ext cx="8427720" cy="865339"/>
          </a:xfrm>
        </p:spPr>
        <p:txBody>
          <a:bodyPr>
            <a:normAutofit fontScale="90000"/>
          </a:bodyPr>
          <a:lstStyle/>
          <a:p>
            <a:r>
              <a:rPr lang="en-US" dirty="0"/>
              <a:t>Special Enrollment Period (SEP) for insurance from current work</a:t>
            </a:r>
          </a:p>
        </p:txBody>
      </p:sp>
      <p:sp>
        <p:nvSpPr>
          <p:cNvPr id="4" name="Slide Number Placeholder 3">
            <a:extLst>
              <a:ext uri="{FF2B5EF4-FFF2-40B4-BE49-F238E27FC236}">
                <a16:creationId xmlns:a16="http://schemas.microsoft.com/office/drawing/2014/main" id="{39E99D54-77FA-2446-8020-5FDA18622731}"/>
              </a:ext>
            </a:extLst>
          </p:cNvPr>
          <p:cNvSpPr>
            <a:spLocks noGrp="1"/>
          </p:cNvSpPr>
          <p:nvPr>
            <p:ph type="sldNum" sz="quarter" idx="11"/>
          </p:nvPr>
        </p:nvSpPr>
        <p:spPr/>
        <p:txBody>
          <a:bodyPr/>
          <a:lstStyle/>
          <a:p>
            <a:r>
              <a:rPr lang="en-US"/>
              <a:t> Page </a:t>
            </a:r>
            <a:fld id="{9B3A0FC6-8040-4492-9C07-FFC688982BEC}" type="slidenum">
              <a:rPr lang="en-US" smtClean="0"/>
              <a:pPr/>
              <a:t>15</a:t>
            </a:fld>
            <a:endParaRPr lang="en-US"/>
          </a:p>
        </p:txBody>
      </p:sp>
      <p:sp>
        <p:nvSpPr>
          <p:cNvPr id="3" name="Content Placeholder 2">
            <a:extLst>
              <a:ext uri="{FF2B5EF4-FFF2-40B4-BE49-F238E27FC236}">
                <a16:creationId xmlns:a16="http://schemas.microsoft.com/office/drawing/2014/main" id="{55ECF698-22CB-DC49-B5AF-BD94AA188424}"/>
              </a:ext>
            </a:extLst>
          </p:cNvPr>
          <p:cNvSpPr>
            <a:spLocks noGrp="1"/>
          </p:cNvSpPr>
          <p:nvPr>
            <p:ph type="body" sz="quarter" idx="12"/>
          </p:nvPr>
        </p:nvSpPr>
        <p:spPr>
          <a:xfrm>
            <a:off x="566057" y="2068680"/>
            <a:ext cx="10515600" cy="3906475"/>
          </a:xfrm>
        </p:spPr>
        <p:txBody>
          <a:bodyPr>
            <a:normAutofit lnSpcReduction="10000"/>
          </a:bodyPr>
          <a:lstStyle/>
          <a:p>
            <a:r>
              <a:rPr lang="en-US" b="1" dirty="0">
                <a:solidFill>
                  <a:schemeClr val="accent1"/>
                </a:solidFill>
              </a:rPr>
              <a:t>SEP starts:</a:t>
            </a:r>
            <a:r>
              <a:rPr lang="en-US" dirty="0"/>
              <a:t> When someone has coverage from </a:t>
            </a:r>
            <a:r>
              <a:rPr lang="en-US" b="1" dirty="0"/>
              <a:t>current work </a:t>
            </a:r>
            <a:r>
              <a:rPr lang="en-US" dirty="0"/>
              <a:t>(job-based insurance) and they are in their first month of eligibility for Part B </a:t>
            </a:r>
          </a:p>
          <a:p>
            <a:endParaRPr lang="en-US" dirty="0"/>
          </a:p>
          <a:p>
            <a:r>
              <a:rPr lang="en-US" b="1" dirty="0">
                <a:solidFill>
                  <a:schemeClr val="accent1"/>
                </a:solidFill>
              </a:rPr>
              <a:t>SEP ends:</a:t>
            </a:r>
            <a:r>
              <a:rPr lang="en-US" dirty="0"/>
              <a:t> Eight months after losing coverage from current employment because employment or insurance ends</a:t>
            </a:r>
          </a:p>
          <a:p>
            <a:pPr marL="0" indent="0">
              <a:buNone/>
            </a:pPr>
            <a:endParaRPr lang="en-US" dirty="0"/>
          </a:p>
          <a:p>
            <a:pPr>
              <a:spcBef>
                <a:spcPts val="0"/>
              </a:spcBef>
            </a:pPr>
            <a:r>
              <a:rPr lang="en-US" dirty="0"/>
              <a:t>Using SEP means individual will not have late enrollment penalty</a:t>
            </a:r>
          </a:p>
        </p:txBody>
      </p:sp>
    </p:spTree>
    <p:extLst>
      <p:ext uri="{BB962C8B-B14F-4D97-AF65-F5344CB8AC3E}">
        <p14:creationId xmlns:p14="http://schemas.microsoft.com/office/powerpoint/2010/main" val="380066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CE47BA73-D76A-F74F-B7F8-A7EBF1051563}"/>
              </a:ext>
            </a:extLst>
          </p:cNvPr>
          <p:cNvSpPr>
            <a:spLocks noGrp="1"/>
          </p:cNvSpPr>
          <p:nvPr>
            <p:ph type="body" sz="quarter" idx="12"/>
          </p:nvPr>
        </p:nvSpPr>
        <p:spPr>
          <a:xfrm>
            <a:off x="838200" y="1795619"/>
            <a:ext cx="10250978" cy="4327863"/>
          </a:xfrm>
        </p:spPr>
        <p:txBody>
          <a:bodyPr/>
          <a:lstStyle/>
          <a:p>
            <a:r>
              <a:rPr lang="en-US" dirty="0"/>
              <a:t>Starting in 2023, new SEPs have been created for individuals to enroll in Part B or premium Part A without penalty</a:t>
            </a:r>
          </a:p>
          <a:p>
            <a:r>
              <a:rPr lang="en-US" dirty="0"/>
              <a:t>Beginning in 2023, someone may qualify for an SEP if:</a:t>
            </a:r>
          </a:p>
          <a:p>
            <a:pPr marL="1143000" lvl="1" indent="-320040">
              <a:lnSpc>
                <a:spcPct val="100000"/>
              </a:lnSpc>
            </a:pPr>
            <a:r>
              <a:rPr lang="en-US" dirty="0"/>
              <a:t>They lose Medicaid</a:t>
            </a:r>
          </a:p>
          <a:p>
            <a:pPr marL="1143000" lvl="1" indent="-320040" fontAlgn="auto">
              <a:lnSpc>
                <a:spcPct val="100000"/>
              </a:lnSpc>
            </a:pPr>
            <a:r>
              <a:rPr lang="en-US" dirty="0"/>
              <a:t>They are in an area with a disaster or emergency</a:t>
            </a:r>
          </a:p>
          <a:p>
            <a:pPr marL="1143000" lvl="1" indent="-320040" fontAlgn="auto">
              <a:lnSpc>
                <a:spcPct val="100000"/>
              </a:lnSpc>
            </a:pPr>
            <a:r>
              <a:rPr lang="en-US" dirty="0"/>
              <a:t>They are released from incarceration</a:t>
            </a:r>
          </a:p>
          <a:p>
            <a:pPr marL="1143000" lvl="1" indent="-320040" fontAlgn="auto">
              <a:lnSpc>
                <a:spcPct val="100000"/>
              </a:lnSpc>
            </a:pPr>
            <a:r>
              <a:rPr lang="en-US" dirty="0"/>
              <a:t>They make an enrollment mistake based on misinformation from an employer</a:t>
            </a:r>
          </a:p>
          <a:p>
            <a:pPr marL="1143000" lvl="1" indent="-320040" fontAlgn="auto">
              <a:lnSpc>
                <a:spcPct val="100000"/>
              </a:lnSpc>
            </a:pPr>
            <a:r>
              <a:rPr lang="en-US" dirty="0"/>
              <a:t>They experience other exceptional circumstances</a:t>
            </a:r>
          </a:p>
        </p:txBody>
      </p:sp>
      <p:sp>
        <p:nvSpPr>
          <p:cNvPr id="22" name="Title 21">
            <a:extLst>
              <a:ext uri="{FF2B5EF4-FFF2-40B4-BE49-F238E27FC236}">
                <a16:creationId xmlns:a16="http://schemas.microsoft.com/office/drawing/2014/main" id="{33ABB620-ACEF-2440-AFEC-A621926F548F}"/>
              </a:ext>
            </a:extLst>
          </p:cNvPr>
          <p:cNvSpPr>
            <a:spLocks noGrp="1"/>
          </p:cNvSpPr>
          <p:nvPr>
            <p:ph type="title"/>
          </p:nvPr>
        </p:nvSpPr>
        <p:spPr>
          <a:xfrm>
            <a:off x="838200" y="734518"/>
            <a:ext cx="8427720" cy="1061101"/>
          </a:xfrm>
        </p:spPr>
        <p:txBody>
          <a:bodyPr/>
          <a:lstStyle/>
          <a:p>
            <a:r>
              <a:rPr lang="en-US" dirty="0"/>
              <a:t>New SEPs</a:t>
            </a:r>
          </a:p>
        </p:txBody>
      </p:sp>
      <p:sp>
        <p:nvSpPr>
          <p:cNvPr id="24" name="Slide Number Placeholder 3">
            <a:extLst>
              <a:ext uri="{FF2B5EF4-FFF2-40B4-BE49-F238E27FC236}">
                <a16:creationId xmlns:a16="http://schemas.microsoft.com/office/drawing/2014/main" id="{F3BADC13-1963-B44C-A5F1-625F45B77E53}"/>
              </a:ext>
            </a:extLst>
          </p:cNvPr>
          <p:cNvSpPr>
            <a:spLocks noGrp="1"/>
          </p:cNvSpPr>
          <p:nvPr>
            <p:ph type="sldNum" sz="quarter" idx="11"/>
          </p:nvPr>
        </p:nvSpPr>
        <p:spPr>
          <a:xfrm>
            <a:off x="8610600" y="6356350"/>
            <a:ext cx="2743200" cy="365125"/>
          </a:xfrm>
        </p:spPr>
        <p:txBody>
          <a:bodyPr/>
          <a:lstStyle/>
          <a:p>
            <a:r>
              <a:rPr lang="en-US"/>
              <a:t> Page </a:t>
            </a:r>
            <a:fld id="{9B3A0FC6-8040-4492-9C07-FFC688982BEC}" type="slidenum">
              <a:rPr lang="en-US" smtClean="0"/>
              <a:pPr/>
              <a:t>16</a:t>
            </a:fld>
            <a:endParaRPr lang="en-US"/>
          </a:p>
        </p:txBody>
      </p:sp>
    </p:spTree>
    <p:extLst>
      <p:ext uri="{BB962C8B-B14F-4D97-AF65-F5344CB8AC3E}">
        <p14:creationId xmlns:p14="http://schemas.microsoft.com/office/powerpoint/2010/main" val="2849624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en-US"/>
              <a:t>General Enrollment Period (GEP)</a:t>
            </a:r>
          </a:p>
        </p:txBody>
      </p:sp>
      <p:sp>
        <p:nvSpPr>
          <p:cNvPr id="55299" name="Rectangle 3"/>
          <p:cNvSpPr>
            <a:spLocks noGrp="1" noChangeArrowheads="1"/>
          </p:cNvSpPr>
          <p:nvPr>
            <p:ph type="body" sz="quarter" idx="12"/>
          </p:nvPr>
        </p:nvSpPr>
        <p:spPr>
          <a:xfrm>
            <a:off x="838200" y="1927166"/>
            <a:ext cx="9654915" cy="3906475"/>
          </a:xfrm>
        </p:spPr>
        <p:txBody>
          <a:bodyPr vert="horz" lIns="91440" tIns="45720" rIns="91440" bIns="45720" rtlCol="0" anchor="t">
            <a:normAutofit/>
          </a:bodyPr>
          <a:lstStyle/>
          <a:p>
            <a:r>
              <a:rPr lang="en-US" b="1" dirty="0">
                <a:solidFill>
                  <a:schemeClr val="accent1"/>
                </a:solidFill>
              </a:rPr>
              <a:t>January 1 − March 31 </a:t>
            </a:r>
            <a:r>
              <a:rPr lang="en-US" dirty="0"/>
              <a:t>of each year</a:t>
            </a:r>
          </a:p>
          <a:p>
            <a:r>
              <a:rPr lang="en-US" dirty="0"/>
              <a:t>Coverage begins the first of the next month</a:t>
            </a:r>
          </a:p>
          <a:p>
            <a:endParaRPr lang="en-US" dirty="0"/>
          </a:p>
          <a:p>
            <a:r>
              <a:rPr lang="en-US" dirty="0"/>
              <a:t>If an individual is eligible for Medicare and they miss their IEP and do not qualify for an SEP, they can enroll during the GEP</a:t>
            </a:r>
          </a:p>
          <a:p>
            <a:r>
              <a:rPr lang="en-US" dirty="0">
                <a:latin typeface="Avenir Next LT Pro"/>
              </a:rPr>
              <a:t>Enrolling during GEP may result in lifetime Part B late enrollment penalty </a:t>
            </a:r>
            <a:endParaRPr lang="en-US" dirty="0"/>
          </a:p>
          <a:p>
            <a:pPr lvl="1"/>
            <a:endParaRPr lang="en-US" dirty="0"/>
          </a:p>
          <a:p>
            <a:endParaRPr lang="en-US" dirty="0"/>
          </a:p>
        </p:txBody>
      </p:sp>
      <p:sp>
        <p:nvSpPr>
          <p:cNvPr id="7" name="Slide Number Placeholder 3">
            <a:extLst>
              <a:ext uri="{FF2B5EF4-FFF2-40B4-BE49-F238E27FC236}">
                <a16:creationId xmlns:a16="http://schemas.microsoft.com/office/drawing/2014/main" id="{198DD5C9-95FA-C644-B03B-C3906A24DF26}"/>
              </a:ext>
            </a:extLst>
          </p:cNvPr>
          <p:cNvSpPr>
            <a:spLocks noGrp="1"/>
          </p:cNvSpPr>
          <p:nvPr>
            <p:ph type="sldNum" sz="quarter" idx="11"/>
          </p:nvPr>
        </p:nvSpPr>
        <p:spPr>
          <a:xfrm>
            <a:off x="8610600" y="6356350"/>
            <a:ext cx="2743200" cy="365125"/>
          </a:xfrm>
        </p:spPr>
        <p:txBody>
          <a:bodyPr/>
          <a:lstStyle/>
          <a:p>
            <a:r>
              <a:rPr lang="en-US"/>
              <a:t> Page </a:t>
            </a:r>
            <a:fld id="{9B3A0FC6-8040-4492-9C07-FFC688982BEC}" type="slidenum">
              <a:rPr lang="en-US" smtClean="0"/>
              <a:pPr/>
              <a:t>17</a:t>
            </a:fld>
            <a:endParaRPr lang="en-US"/>
          </a:p>
        </p:txBody>
      </p:sp>
    </p:spTree>
    <p:extLst>
      <p:ext uri="{BB962C8B-B14F-4D97-AF65-F5344CB8AC3E}">
        <p14:creationId xmlns:p14="http://schemas.microsoft.com/office/powerpoint/2010/main" val="27133992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7738DB-4E40-054F-998E-4D7786D433A3}"/>
              </a:ext>
            </a:extLst>
          </p:cNvPr>
          <p:cNvSpPr>
            <a:spLocks noGrp="1"/>
          </p:cNvSpPr>
          <p:nvPr>
            <p:ph type="sldNum" sz="quarter" idx="11"/>
          </p:nvPr>
        </p:nvSpPr>
        <p:spPr/>
        <p:txBody>
          <a:bodyPr/>
          <a:lstStyle/>
          <a:p>
            <a:r>
              <a:rPr lang="en-US"/>
              <a:t> Page </a:t>
            </a:r>
            <a:fld id="{9B3A0FC6-8040-4492-9C07-FFC688982BEC}" type="slidenum">
              <a:rPr lang="en-US" smtClean="0"/>
              <a:pPr/>
              <a:t>18</a:t>
            </a:fld>
            <a:endParaRPr lang="en-US"/>
          </a:p>
        </p:txBody>
      </p:sp>
      <p:sp>
        <p:nvSpPr>
          <p:cNvPr id="30722" name="Rectangle 2"/>
          <p:cNvSpPr>
            <a:spLocks noGrp="1" noChangeArrowheads="1"/>
          </p:cNvSpPr>
          <p:nvPr>
            <p:ph type="title"/>
          </p:nvPr>
        </p:nvSpPr>
        <p:spPr/>
        <p:txBody>
          <a:bodyPr>
            <a:normAutofit fontScale="90000"/>
          </a:bodyPr>
          <a:lstStyle/>
          <a:p>
            <a:r>
              <a:rPr lang="en-US" dirty="0"/>
              <a:t>Medicare coverage options</a:t>
            </a:r>
          </a:p>
        </p:txBody>
      </p:sp>
    </p:spTree>
    <p:extLst>
      <p:ext uri="{BB962C8B-B14F-4D97-AF65-F5344CB8AC3E}">
        <p14:creationId xmlns:p14="http://schemas.microsoft.com/office/powerpoint/2010/main" val="251273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Parts of Medicare</a:t>
            </a:r>
          </a:p>
        </p:txBody>
      </p:sp>
      <p:sp>
        <p:nvSpPr>
          <p:cNvPr id="9" name="Slide Number Placeholder 3">
            <a:extLst>
              <a:ext uri="{FF2B5EF4-FFF2-40B4-BE49-F238E27FC236}">
                <a16:creationId xmlns:a16="http://schemas.microsoft.com/office/drawing/2014/main" id="{B91D3215-A39B-5E4B-8526-48B9F910833C}"/>
              </a:ext>
            </a:extLst>
          </p:cNvPr>
          <p:cNvSpPr>
            <a:spLocks noGrp="1"/>
          </p:cNvSpPr>
          <p:nvPr>
            <p:ph type="sldNum" sz="quarter" idx="11"/>
          </p:nvPr>
        </p:nvSpPr>
        <p:spPr/>
        <p:txBody>
          <a:bodyPr/>
          <a:lstStyle/>
          <a:p>
            <a:r>
              <a:rPr lang="en-US"/>
              <a:t> Page </a:t>
            </a:r>
            <a:fld id="{D741A772-3163-4910-B744-6A8E85454829}" type="slidenum">
              <a:rPr lang="en-US"/>
              <a:pPr/>
              <a:t>19</a:t>
            </a:fld>
            <a:endParaRPr lang="en-US"/>
          </a:p>
        </p:txBody>
      </p:sp>
      <p:sp>
        <p:nvSpPr>
          <p:cNvPr id="25603" name="Rectangle 3"/>
          <p:cNvSpPr>
            <a:spLocks noGrp="1" noChangeArrowheads="1"/>
          </p:cNvSpPr>
          <p:nvPr>
            <p:ph type="body" sz="quarter" idx="12"/>
          </p:nvPr>
        </p:nvSpPr>
        <p:spPr>
          <a:xfrm>
            <a:off x="838200" y="1690689"/>
            <a:ext cx="10515600" cy="4352302"/>
          </a:xfrm>
        </p:spPr>
        <p:txBody>
          <a:bodyPr/>
          <a:lstStyle/>
          <a:p>
            <a:pPr marL="0" indent="0">
              <a:buNone/>
            </a:pPr>
            <a:r>
              <a:rPr lang="en-US" dirty="0"/>
              <a:t>Medicare benefits are administered in three parts:</a:t>
            </a:r>
          </a:p>
        </p:txBody>
      </p:sp>
      <p:sp>
        <p:nvSpPr>
          <p:cNvPr id="6" name="Rounded Rectangle 5">
            <a:extLst>
              <a:ext uri="{FF2B5EF4-FFF2-40B4-BE49-F238E27FC236}">
                <a16:creationId xmlns:a16="http://schemas.microsoft.com/office/drawing/2014/main" id="{E64E46D9-DF3F-7745-99A3-934B1172F0C1}"/>
              </a:ext>
            </a:extLst>
          </p:cNvPr>
          <p:cNvSpPr/>
          <p:nvPr/>
        </p:nvSpPr>
        <p:spPr>
          <a:xfrm>
            <a:off x="5493688" y="4965568"/>
            <a:ext cx="5486400" cy="914400"/>
          </a:xfrm>
          <a:prstGeom prst="roundRect">
            <a:avLst/>
          </a:prstGeom>
          <a:solidFill>
            <a:schemeClr val="accent6">
              <a:lumMod val="20000"/>
              <a:lumOff val="80000"/>
            </a:schemeClr>
          </a:solidFill>
          <a:ln w="38100">
            <a:solidFill>
              <a:schemeClr val="accent5"/>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venir Next LT Pro" panose="020B0504020202020204" pitchFamily="34" charset="77"/>
              </a:rPr>
              <a:t>Part D</a:t>
            </a:r>
            <a:r>
              <a:rPr lang="en-US" sz="2400" dirty="0">
                <a:solidFill>
                  <a:schemeClr val="tx1"/>
                </a:solidFill>
                <a:latin typeface="Avenir Next LT Pro" panose="020B0504020202020204" pitchFamily="34" charset="77"/>
              </a:rPr>
              <a:t> – Prescription drug benefit</a:t>
            </a:r>
          </a:p>
        </p:txBody>
      </p:sp>
      <p:sp>
        <p:nvSpPr>
          <p:cNvPr id="7" name="Rounded Rectangle 1">
            <a:extLst>
              <a:ext uri="{FF2B5EF4-FFF2-40B4-BE49-F238E27FC236}">
                <a16:creationId xmlns:a16="http://schemas.microsoft.com/office/drawing/2014/main" id="{F2DA5422-1D53-4E6B-AE60-0FDD2AE0A573}"/>
              </a:ext>
            </a:extLst>
          </p:cNvPr>
          <p:cNvSpPr/>
          <p:nvPr/>
        </p:nvSpPr>
        <p:spPr>
          <a:xfrm>
            <a:off x="920935" y="2528336"/>
            <a:ext cx="5486400" cy="914400"/>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venir Next LT Pro" panose="020B0504020202020204" pitchFamily="34" charset="77"/>
              </a:rPr>
              <a:t>Part A</a:t>
            </a:r>
            <a:r>
              <a:rPr lang="en-US" sz="2400" dirty="0">
                <a:solidFill>
                  <a:schemeClr val="tx1"/>
                </a:solidFill>
                <a:latin typeface="Avenir Next LT Pro" panose="020B0504020202020204" pitchFamily="34" charset="77"/>
              </a:rPr>
              <a:t> – Hospital/inpatient benefits</a:t>
            </a:r>
          </a:p>
        </p:txBody>
      </p:sp>
      <p:sp>
        <p:nvSpPr>
          <p:cNvPr id="8" name="Rounded Rectangle 4">
            <a:extLst>
              <a:ext uri="{FF2B5EF4-FFF2-40B4-BE49-F238E27FC236}">
                <a16:creationId xmlns:a16="http://schemas.microsoft.com/office/drawing/2014/main" id="{5AB3E088-6293-426C-ACB6-66F52E3F6726}"/>
              </a:ext>
            </a:extLst>
          </p:cNvPr>
          <p:cNvSpPr/>
          <p:nvPr/>
        </p:nvSpPr>
        <p:spPr>
          <a:xfrm>
            <a:off x="3207688" y="3739211"/>
            <a:ext cx="5486400" cy="914400"/>
          </a:xfrm>
          <a:prstGeom prst="roundRect">
            <a:avLst/>
          </a:prstGeom>
          <a:solidFill>
            <a:schemeClr val="accent3">
              <a:lumMod val="20000"/>
              <a:lumOff val="80000"/>
            </a:schemeClr>
          </a:solid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venir Next LT Pro" panose="020B0504020202020204" pitchFamily="34" charset="77"/>
              </a:rPr>
              <a:t>Part B</a:t>
            </a:r>
            <a:r>
              <a:rPr lang="en-US" sz="2400" dirty="0">
                <a:solidFill>
                  <a:schemeClr val="tx1"/>
                </a:solidFill>
                <a:latin typeface="Avenir Next LT Pro" panose="020B0504020202020204" pitchFamily="34" charset="77"/>
              </a:rPr>
              <a:t> – Doctor/outpatient benefits</a:t>
            </a:r>
          </a:p>
        </p:txBody>
      </p:sp>
    </p:spTree>
    <p:extLst>
      <p:ext uri="{BB962C8B-B14F-4D97-AF65-F5344CB8AC3E}">
        <p14:creationId xmlns:p14="http://schemas.microsoft.com/office/powerpoint/2010/main" val="63275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D8253C06-867B-2741-B499-691BC373F0A7}"/>
              </a:ext>
            </a:extLst>
          </p:cNvPr>
          <p:cNvSpPr>
            <a:spLocks noGrp="1"/>
          </p:cNvSpPr>
          <p:nvPr>
            <p:ph type="sldNum" sz="quarter" idx="11"/>
          </p:nvPr>
        </p:nvSpPr>
        <p:spPr>
          <a:xfrm>
            <a:off x="8610600" y="6356350"/>
            <a:ext cx="2743200" cy="365125"/>
          </a:xfrm>
        </p:spPr>
        <p:txBody>
          <a:bodyPr/>
          <a:lstStyle/>
          <a:p>
            <a:r>
              <a:rPr lang="en-US" dirty="0"/>
              <a:t>Page </a:t>
            </a:r>
            <a:fld id="{2A3F6121-7E7D-4058-A6FF-846C80794112}" type="slidenum">
              <a:rPr lang="en-US" smtClean="0"/>
              <a:pPr/>
              <a:t>2</a:t>
            </a:fld>
            <a:endParaRPr lang="en-US" dirty="0"/>
          </a:p>
        </p:txBody>
      </p:sp>
    </p:spTree>
    <p:extLst>
      <p:ext uri="{BB962C8B-B14F-4D97-AF65-F5344CB8AC3E}">
        <p14:creationId xmlns:p14="http://schemas.microsoft.com/office/powerpoint/2010/main" val="1514455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6778A-0482-825F-11CC-49883F52C2E6}"/>
              </a:ext>
            </a:extLst>
          </p:cNvPr>
          <p:cNvSpPr>
            <a:spLocks noGrp="1"/>
          </p:cNvSpPr>
          <p:nvPr>
            <p:ph type="title"/>
          </p:nvPr>
        </p:nvSpPr>
        <p:spPr/>
        <p:txBody>
          <a:bodyPr/>
          <a:lstStyle/>
          <a:p>
            <a:r>
              <a:rPr lang="en-US" dirty="0"/>
              <a:t>Two ways to get Medicare benefits</a:t>
            </a:r>
          </a:p>
        </p:txBody>
      </p:sp>
      <p:sp>
        <p:nvSpPr>
          <p:cNvPr id="4" name="Rectangle 3">
            <a:extLst>
              <a:ext uri="{FF2B5EF4-FFF2-40B4-BE49-F238E27FC236}">
                <a16:creationId xmlns:a16="http://schemas.microsoft.com/office/drawing/2014/main" id="{A2053A1B-B7E6-10F5-8516-643E72E1C670}"/>
              </a:ext>
            </a:extLst>
          </p:cNvPr>
          <p:cNvSpPr>
            <a:spLocks noChangeArrowheads="1"/>
          </p:cNvSpPr>
          <p:nvPr/>
        </p:nvSpPr>
        <p:spPr bwMode="auto">
          <a:xfrm>
            <a:off x="6311254" y="4623922"/>
            <a:ext cx="4447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Aft>
                <a:spcPts val="0"/>
              </a:spcAft>
            </a:pPr>
            <a:r>
              <a:rPr lang="en-US" altLang="en-US" sz="2800" b="1" dirty="0">
                <a:latin typeface="Avenir Next LT Pro" panose="020B0504020202020204" pitchFamily="34" charset="77"/>
              </a:rPr>
              <a:t>Medicare Advantage</a:t>
            </a:r>
          </a:p>
        </p:txBody>
      </p:sp>
      <p:pic>
        <p:nvPicPr>
          <p:cNvPr id="5" name="Picture 4" descr="Icon&#10;&#10;Description automatically generated">
            <a:extLst>
              <a:ext uri="{FF2B5EF4-FFF2-40B4-BE49-F238E27FC236}">
                <a16:creationId xmlns:a16="http://schemas.microsoft.com/office/drawing/2014/main" id="{0B41CAD7-43D9-C246-1A22-D4BA3F214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3397" y="2195344"/>
            <a:ext cx="2319721" cy="2319721"/>
          </a:xfrm>
          <a:prstGeom prst="rect">
            <a:avLst/>
          </a:prstGeom>
        </p:spPr>
      </p:pic>
      <p:pic>
        <p:nvPicPr>
          <p:cNvPr id="6" name="Picture 5" descr="Logo, icon&#10;&#10;Description automatically generated">
            <a:extLst>
              <a:ext uri="{FF2B5EF4-FFF2-40B4-BE49-F238E27FC236}">
                <a16:creationId xmlns:a16="http://schemas.microsoft.com/office/drawing/2014/main" id="{729D4F07-6584-50D3-620F-F1C4336C0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251" y="2180116"/>
            <a:ext cx="2319721" cy="2319721"/>
          </a:xfrm>
          <a:prstGeom prst="rect">
            <a:avLst/>
          </a:prstGeom>
        </p:spPr>
      </p:pic>
      <p:sp>
        <p:nvSpPr>
          <p:cNvPr id="7" name="Rectangle 6">
            <a:extLst>
              <a:ext uri="{FF2B5EF4-FFF2-40B4-BE49-F238E27FC236}">
                <a16:creationId xmlns:a16="http://schemas.microsoft.com/office/drawing/2014/main" id="{BCEC4DD5-3640-7BA6-3D6B-FF7131930D14}"/>
              </a:ext>
            </a:extLst>
          </p:cNvPr>
          <p:cNvSpPr/>
          <p:nvPr/>
        </p:nvSpPr>
        <p:spPr>
          <a:xfrm>
            <a:off x="1520819" y="4623922"/>
            <a:ext cx="3502583" cy="523220"/>
          </a:xfrm>
          <a:prstGeom prst="rect">
            <a:avLst/>
          </a:prstGeom>
        </p:spPr>
        <p:txBody>
          <a:bodyPr wrap="square">
            <a:spAutoFit/>
          </a:bodyPr>
          <a:lstStyle/>
          <a:p>
            <a:pPr algn="ctr" eaLnBrk="1" hangingPunct="1">
              <a:spcAft>
                <a:spcPts val="1200"/>
              </a:spcAft>
            </a:pPr>
            <a:r>
              <a:rPr lang="en-US" altLang="en-US" sz="2800" b="1" dirty="0">
                <a:latin typeface="Avenir Next LT Pro" panose="020B0504020202020204" pitchFamily="34" charset="77"/>
              </a:rPr>
              <a:t>Original Medicare</a:t>
            </a:r>
          </a:p>
        </p:txBody>
      </p:sp>
    </p:spTree>
    <p:extLst>
      <p:ext uri="{BB962C8B-B14F-4D97-AF65-F5344CB8AC3E}">
        <p14:creationId xmlns:p14="http://schemas.microsoft.com/office/powerpoint/2010/main" val="1106595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1"/>
          <p:cNvSpPr txBox="1">
            <a:spLocks noGrp="1"/>
          </p:cNvSpPr>
          <p:nvPr>
            <p:ph type="title"/>
          </p:nvPr>
        </p:nvSpPr>
        <p:spPr>
          <a:xfrm>
            <a:off x="5768340" y="965370"/>
            <a:ext cx="5750560" cy="1178222"/>
          </a:xfrm>
        </p:spPr>
        <p:txBody>
          <a:bodyPr/>
          <a:lstStyle/>
          <a:p>
            <a:r>
              <a:rPr lang="en-US" dirty="0"/>
              <a:t>Original Medicare coverage</a:t>
            </a:r>
          </a:p>
        </p:txBody>
      </p:sp>
      <p:sp>
        <p:nvSpPr>
          <p:cNvPr id="156" name="Google Shape;156;p11"/>
          <p:cNvSpPr txBox="1">
            <a:spLocks noGrp="1"/>
          </p:cNvSpPr>
          <p:nvPr>
            <p:ph type="body" sz="quarter" idx="12"/>
          </p:nvPr>
        </p:nvSpPr>
        <p:spPr>
          <a:xfrm>
            <a:off x="5768975" y="2308484"/>
            <a:ext cx="5749925" cy="3241415"/>
          </a:xfrm>
        </p:spPr>
        <p:txBody>
          <a:bodyPr>
            <a:noAutofit/>
          </a:bodyPr>
          <a:lstStyle/>
          <a:p>
            <a:r>
              <a:rPr lang="en-US" dirty="0"/>
              <a:t>Includes Part A (hospital insurance) and Part B (medical insurance)</a:t>
            </a:r>
          </a:p>
          <a:p>
            <a:r>
              <a:rPr lang="en-US" dirty="0"/>
              <a:t>Drug coverage available through stand-alone Part D plan</a:t>
            </a:r>
          </a:p>
          <a:p>
            <a:r>
              <a:rPr lang="en-US" dirty="0"/>
              <a:t>Does not cover certain services, such as routine dental care </a:t>
            </a:r>
          </a:p>
        </p:txBody>
      </p:sp>
      <p:pic>
        <p:nvPicPr>
          <p:cNvPr id="6" name="Picture 5" descr="Logo, icon&#10;&#10;Description automatically generated">
            <a:extLst>
              <a:ext uri="{FF2B5EF4-FFF2-40B4-BE49-F238E27FC236}">
                <a16:creationId xmlns:a16="http://schemas.microsoft.com/office/drawing/2014/main" id="{FCBEADEE-D51A-7C45-83B8-CCEE0899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718" y="2143592"/>
            <a:ext cx="2743200" cy="2743200"/>
          </a:xfrm>
          <a:prstGeom prst="rect">
            <a:avLst/>
          </a:prstGeom>
        </p:spPr>
      </p:pic>
      <p:sp>
        <p:nvSpPr>
          <p:cNvPr id="7" name="Slide Number Placeholder 3">
            <a:extLst>
              <a:ext uri="{FF2B5EF4-FFF2-40B4-BE49-F238E27FC236}">
                <a16:creationId xmlns:a16="http://schemas.microsoft.com/office/drawing/2014/main" id="{1B8F810C-F598-1343-843D-235331E9F231}"/>
              </a:ext>
            </a:extLst>
          </p:cNvPr>
          <p:cNvSpPr>
            <a:spLocks noGrp="1"/>
          </p:cNvSpPr>
          <p:nvPr>
            <p:ph type="sldNum" sz="quarter" idx="11"/>
          </p:nvPr>
        </p:nvSpPr>
        <p:spPr>
          <a:xfrm>
            <a:off x="8610600" y="6356350"/>
            <a:ext cx="2743200" cy="365125"/>
          </a:xfrm>
        </p:spPr>
        <p:txBody>
          <a:bodyPr/>
          <a:lstStyle/>
          <a:p>
            <a:r>
              <a:rPr lang="en-US" dirty="0">
                <a:solidFill>
                  <a:schemeClr val="bg1"/>
                </a:solidFill>
              </a:rPr>
              <a:t> Page </a:t>
            </a:r>
            <a:fld id="{9B3A0FC6-8040-4492-9C07-FFC688982BEC}" type="slidenum">
              <a:rPr lang="en-US" smtClean="0">
                <a:solidFill>
                  <a:schemeClr val="bg1"/>
                </a:solidFill>
              </a:rPr>
              <a:pPr/>
              <a:t>21</a:t>
            </a:fld>
            <a:endParaRPr lang="en-US" dirty="0">
              <a:solidFill>
                <a:schemeClr val="bg1"/>
              </a:solidFill>
            </a:endParaRPr>
          </a:p>
        </p:txBody>
      </p:sp>
    </p:spTree>
    <p:extLst>
      <p:ext uri="{BB962C8B-B14F-4D97-AF65-F5344CB8AC3E}">
        <p14:creationId xmlns:p14="http://schemas.microsoft.com/office/powerpoint/2010/main" val="10859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11"/>
          <p:cNvSpPr txBox="1">
            <a:spLocks noGrp="1"/>
          </p:cNvSpPr>
          <p:nvPr>
            <p:ph type="body" sz="quarter" idx="14"/>
          </p:nvPr>
        </p:nvSpPr>
        <p:spPr>
          <a:xfrm>
            <a:off x="623205" y="1888761"/>
            <a:ext cx="7396533" cy="4107304"/>
          </a:xfrm>
        </p:spPr>
        <p:txBody>
          <a:bodyPr>
            <a:noAutofit/>
          </a:bodyPr>
          <a:lstStyle/>
          <a:p>
            <a:r>
              <a:rPr lang="en-US" sz="2600" dirty="0"/>
              <a:t>Includes Parts A, B, and usually D benefits under one plan</a:t>
            </a:r>
          </a:p>
          <a:p>
            <a:r>
              <a:rPr lang="en-US" sz="2600" dirty="0"/>
              <a:t>Must offer same benefits as Original Medicare Parts A and B, but can do so with different costs and coverage restrictions</a:t>
            </a:r>
          </a:p>
          <a:p>
            <a:pPr lvl="1"/>
            <a:r>
              <a:rPr lang="en-US" sz="2200" dirty="0"/>
              <a:t>Example: Beneficiary is required to get prior authorization for certain services</a:t>
            </a:r>
          </a:p>
          <a:p>
            <a:r>
              <a:rPr lang="en-US" sz="2600" dirty="0"/>
              <a:t>May cover services that Original Medicare does not cover, such as dental and vision care</a:t>
            </a:r>
          </a:p>
        </p:txBody>
      </p:sp>
      <p:pic>
        <p:nvPicPr>
          <p:cNvPr id="3" name="Picture 2" descr="Icon&#10;&#10;Description automatically generated">
            <a:extLst>
              <a:ext uri="{FF2B5EF4-FFF2-40B4-BE49-F238E27FC236}">
                <a16:creationId xmlns:a16="http://schemas.microsoft.com/office/drawing/2014/main" id="{6A6F252C-B362-144F-961B-63CC3A6C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1656413"/>
            <a:ext cx="2286000" cy="2286000"/>
          </a:xfrm>
          <a:prstGeom prst="rect">
            <a:avLst/>
          </a:prstGeom>
        </p:spPr>
      </p:pic>
      <p:sp>
        <p:nvSpPr>
          <p:cNvPr id="155" name="Google Shape;155;p11"/>
          <p:cNvSpPr txBox="1">
            <a:spLocks noGrp="1"/>
          </p:cNvSpPr>
          <p:nvPr>
            <p:ph type="title"/>
          </p:nvPr>
        </p:nvSpPr>
        <p:spPr>
          <a:xfrm>
            <a:off x="443632" y="294104"/>
            <a:ext cx="10163408" cy="1325563"/>
          </a:xfrm>
        </p:spPr>
        <p:txBody>
          <a:bodyPr/>
          <a:lstStyle/>
          <a:p>
            <a:r>
              <a:rPr lang="en-US" dirty="0"/>
              <a:t>Medicare Advantage </a:t>
            </a:r>
            <a:r>
              <a:rPr lang="en-US"/>
              <a:t>(MA) </a:t>
            </a:r>
            <a:r>
              <a:rPr lang="en-US" dirty="0"/>
              <a:t>coverage</a:t>
            </a:r>
          </a:p>
        </p:txBody>
      </p:sp>
      <p:sp>
        <p:nvSpPr>
          <p:cNvPr id="5" name="Rounded Rectangle 4">
            <a:extLst>
              <a:ext uri="{FF2B5EF4-FFF2-40B4-BE49-F238E27FC236}">
                <a16:creationId xmlns:a16="http://schemas.microsoft.com/office/drawing/2014/main" id="{DF11325E-6E97-2748-B11D-E9608220CEA6}"/>
              </a:ext>
            </a:extLst>
          </p:cNvPr>
          <p:cNvSpPr/>
          <p:nvPr/>
        </p:nvSpPr>
        <p:spPr>
          <a:xfrm>
            <a:off x="8610601" y="4281058"/>
            <a:ext cx="2743199" cy="1736646"/>
          </a:xfrm>
          <a:prstGeom prst="roundRect">
            <a:avLst/>
          </a:prstGeom>
          <a:ln>
            <a:solidFill>
              <a:schemeClr val="accent5"/>
            </a:solidFill>
          </a:ln>
        </p:spPr>
        <p:txBody>
          <a:bodyPr wrap="square">
            <a:spAutoFit/>
          </a:bodyPr>
          <a:lstStyle/>
          <a:p>
            <a:pPr algn="ctr"/>
            <a:r>
              <a:rPr lang="en-US" sz="2400" dirty="0">
                <a:latin typeface="Avenir Next LT Pro" panose="020B0504020202020204" pitchFamily="34" charset="77"/>
              </a:rPr>
              <a:t>Contact plan directly to learn about coverage specifics</a:t>
            </a:r>
          </a:p>
        </p:txBody>
      </p:sp>
      <p:sp>
        <p:nvSpPr>
          <p:cNvPr id="13" name="Slide Number Placeholder 3">
            <a:extLst>
              <a:ext uri="{FF2B5EF4-FFF2-40B4-BE49-F238E27FC236}">
                <a16:creationId xmlns:a16="http://schemas.microsoft.com/office/drawing/2014/main" id="{7EC11F7B-D0BD-5F4C-9924-17B845F0A2E4}"/>
              </a:ext>
            </a:extLst>
          </p:cNvPr>
          <p:cNvSpPr>
            <a:spLocks noGrp="1"/>
          </p:cNvSpPr>
          <p:nvPr>
            <p:ph type="sldNum" sz="quarter" idx="11"/>
          </p:nvPr>
        </p:nvSpPr>
        <p:spPr>
          <a:xfrm>
            <a:off x="8610600" y="6356350"/>
            <a:ext cx="2743200" cy="365125"/>
          </a:xfrm>
        </p:spPr>
        <p:txBody>
          <a:bodyPr/>
          <a:lstStyle/>
          <a:p>
            <a:r>
              <a:rPr lang="en-US" dirty="0"/>
              <a:t> Page </a:t>
            </a:r>
            <a:fld id="{9B3A0FC6-8040-4492-9C07-FFC688982BEC}" type="slidenum">
              <a:rPr lang="en-US" smtClean="0"/>
              <a:pPr/>
              <a:t>22</a:t>
            </a:fld>
            <a:endParaRPr lang="en-US" dirty="0"/>
          </a:p>
        </p:txBody>
      </p:sp>
    </p:spTree>
    <p:extLst>
      <p:ext uri="{BB962C8B-B14F-4D97-AF65-F5344CB8AC3E}">
        <p14:creationId xmlns:p14="http://schemas.microsoft.com/office/powerpoint/2010/main" val="2974339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68340" y="1049954"/>
            <a:ext cx="5750560" cy="865339"/>
          </a:xfrm>
        </p:spPr>
        <p:txBody>
          <a:bodyPr/>
          <a:lstStyle/>
          <a:p>
            <a:r>
              <a:rPr lang="en-US" dirty="0"/>
              <a:t>Medicare Part D</a:t>
            </a:r>
          </a:p>
        </p:txBody>
      </p:sp>
      <p:sp>
        <p:nvSpPr>
          <p:cNvPr id="38915" name="Rectangle 3"/>
          <p:cNvSpPr>
            <a:spLocks noGrp="1" noChangeArrowheads="1"/>
          </p:cNvSpPr>
          <p:nvPr>
            <p:ph type="body" sz="quarter" idx="12"/>
          </p:nvPr>
        </p:nvSpPr>
        <p:spPr>
          <a:xfrm>
            <a:off x="5768975" y="1915293"/>
            <a:ext cx="5749925" cy="3833661"/>
          </a:xfrm>
        </p:spPr>
        <p:txBody>
          <a:bodyPr>
            <a:normAutofit fontScale="92500"/>
          </a:bodyPr>
          <a:lstStyle/>
          <a:p>
            <a:r>
              <a:rPr lang="en-US" dirty="0"/>
              <a:t>Outpatient prescription drug benefit for anyone with Medicare</a:t>
            </a:r>
          </a:p>
          <a:p>
            <a:r>
              <a:rPr lang="en-US" dirty="0"/>
              <a:t>Only available from private insurance companies </a:t>
            </a:r>
          </a:p>
          <a:p>
            <a:r>
              <a:rPr lang="en-US" dirty="0"/>
              <a:t>Offered as stand-alone plan for those with Original Medicare or as part of Medicare Advantage Plan</a:t>
            </a:r>
          </a:p>
          <a:p>
            <a:r>
              <a:rPr lang="en-US" dirty="0"/>
              <a:t>Charges monthly premium</a:t>
            </a:r>
          </a:p>
        </p:txBody>
      </p:sp>
      <p:sp>
        <p:nvSpPr>
          <p:cNvPr id="9" name="Slide Number Placeholder 3">
            <a:extLst>
              <a:ext uri="{FF2B5EF4-FFF2-40B4-BE49-F238E27FC236}">
                <a16:creationId xmlns:a16="http://schemas.microsoft.com/office/drawing/2014/main" id="{2506ECDD-41F3-AD43-AB36-8A5D63C8AF7A}"/>
              </a:ext>
            </a:extLst>
          </p:cNvPr>
          <p:cNvSpPr>
            <a:spLocks noGrp="1"/>
          </p:cNvSpPr>
          <p:nvPr>
            <p:ph type="sldNum" sz="quarter" idx="11"/>
          </p:nvPr>
        </p:nvSpPr>
        <p:spPr>
          <a:xfrm>
            <a:off x="8610600" y="6356350"/>
            <a:ext cx="2743200" cy="365125"/>
          </a:xfrm>
        </p:spPr>
        <p:txBody>
          <a:bodyPr/>
          <a:lstStyle/>
          <a:p>
            <a:r>
              <a:rPr lang="en-US" dirty="0">
                <a:solidFill>
                  <a:schemeClr val="bg1"/>
                </a:solidFill>
              </a:rPr>
              <a:t> Page </a:t>
            </a:r>
            <a:fld id="{9B3A0FC6-8040-4492-9C07-FFC688982BEC}" type="slidenum">
              <a:rPr lang="en-US" smtClean="0">
                <a:solidFill>
                  <a:schemeClr val="bg1"/>
                </a:solidFill>
              </a:rPr>
              <a:pPr/>
              <a:t>23</a:t>
            </a:fld>
            <a:endParaRPr lang="en-US" dirty="0">
              <a:solidFill>
                <a:schemeClr val="bg1"/>
              </a:solidFill>
            </a:endParaRPr>
          </a:p>
        </p:txBody>
      </p:sp>
      <p:pic>
        <p:nvPicPr>
          <p:cNvPr id="8" name="Picture 7" descr="Icon&#10;&#10;Description automatically generated">
            <a:extLst>
              <a:ext uri="{FF2B5EF4-FFF2-40B4-BE49-F238E27FC236}">
                <a16:creationId xmlns:a16="http://schemas.microsoft.com/office/drawing/2014/main" id="{02C04F63-0277-154B-8F14-775DE534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693" y="2261469"/>
            <a:ext cx="2743200" cy="2743200"/>
          </a:xfrm>
          <a:prstGeom prst="rect">
            <a:avLst/>
          </a:prstGeom>
        </p:spPr>
      </p:pic>
    </p:spTree>
    <p:extLst>
      <p:ext uri="{BB962C8B-B14F-4D97-AF65-F5344CB8AC3E}">
        <p14:creationId xmlns:p14="http://schemas.microsoft.com/office/powerpoint/2010/main" val="320950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799" y="361577"/>
            <a:ext cx="10972799" cy="1325563"/>
          </a:xfrm>
        </p:spPr>
        <p:txBody>
          <a:bodyPr>
            <a:normAutofit/>
          </a:bodyPr>
          <a:lstStyle/>
          <a:p>
            <a:r>
              <a:rPr lang="en-US" sz="4000" dirty="0"/>
              <a:t>Original Medicare and Medicare Advantage</a:t>
            </a:r>
          </a:p>
        </p:txBody>
      </p:sp>
      <p:sp>
        <p:nvSpPr>
          <p:cNvPr id="6" name="Slide Number Placeholder 3">
            <a:extLst>
              <a:ext uri="{FF2B5EF4-FFF2-40B4-BE49-F238E27FC236}">
                <a16:creationId xmlns:a16="http://schemas.microsoft.com/office/drawing/2014/main" id="{2EEADC63-B10A-5342-8B2A-A644EF35CACD}"/>
              </a:ext>
            </a:extLst>
          </p:cNvPr>
          <p:cNvSpPr>
            <a:spLocks noGrp="1"/>
          </p:cNvSpPr>
          <p:nvPr>
            <p:ph type="sldNum" sz="quarter" idx="11"/>
          </p:nvPr>
        </p:nvSpPr>
        <p:spPr/>
        <p:txBody>
          <a:bodyPr/>
          <a:lstStyle/>
          <a:p>
            <a:r>
              <a:rPr lang="en-US" dirty="0"/>
              <a:t> Page </a:t>
            </a:r>
            <a:fld id="{9B3A0FC6-8040-4492-9C07-FFC688982BEC}" type="slidenum">
              <a:rPr lang="en-US" smtClean="0"/>
              <a:pPr/>
              <a:t>24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91770196"/>
              </p:ext>
            </p:extLst>
          </p:nvPr>
        </p:nvGraphicFramePr>
        <p:xfrm>
          <a:off x="743025" y="1575173"/>
          <a:ext cx="10604345" cy="4572000"/>
        </p:xfrm>
        <a:graphic>
          <a:graphicData uri="http://schemas.openxmlformats.org/drawingml/2006/table">
            <a:tbl>
              <a:tblPr firstRow="1" bandRow="1">
                <a:tableStyleId>{5C22544A-7EE6-4342-B048-85BDC9FD1C3A}</a:tableStyleId>
              </a:tblPr>
              <a:tblGrid>
                <a:gridCol w="5300825">
                  <a:extLst>
                    <a:ext uri="{9D8B030D-6E8A-4147-A177-3AD203B41FA5}">
                      <a16:colId xmlns:a16="http://schemas.microsoft.com/office/drawing/2014/main" val="20000"/>
                    </a:ext>
                  </a:extLst>
                </a:gridCol>
                <a:gridCol w="5303520">
                  <a:extLst>
                    <a:ext uri="{9D8B030D-6E8A-4147-A177-3AD203B41FA5}">
                      <a16:colId xmlns:a16="http://schemas.microsoft.com/office/drawing/2014/main" val="20001"/>
                    </a:ext>
                  </a:extLst>
                </a:gridCol>
              </a:tblGrid>
              <a:tr h="548640">
                <a:tc>
                  <a:txBody>
                    <a:bodyPr/>
                    <a:lstStyle/>
                    <a:p>
                      <a:pPr algn="ctr"/>
                      <a:r>
                        <a:rPr lang="en-US" sz="2400">
                          <a:latin typeface="Avenir Next LT Pro" panose="020B0504020202020204" pitchFamily="34" charset="77"/>
                        </a:rPr>
                        <a:t>Original Medicare</a:t>
                      </a:r>
                      <a:endParaRPr lang="en-US" sz="2400">
                        <a:solidFill>
                          <a:schemeClr val="tx1"/>
                        </a:solidFill>
                        <a:latin typeface="Avenir Next LT Pro" panose="020B0504020202020204" pitchFamily="34" charset="77"/>
                      </a:endParaRPr>
                    </a:p>
                  </a:txBody>
                  <a:tcPr anchor="ctr"/>
                </a:tc>
                <a:tc>
                  <a:txBody>
                    <a:bodyPr/>
                    <a:lstStyle/>
                    <a:p>
                      <a:pPr algn="ctr"/>
                      <a:r>
                        <a:rPr lang="en-US" sz="2400">
                          <a:latin typeface="Avenir Next LT Pro" panose="020B0504020202020204" pitchFamily="34" charset="77"/>
                        </a:rPr>
                        <a:t>Medicare Advantage</a:t>
                      </a:r>
                      <a:endParaRPr lang="en-US" sz="2400">
                        <a:solidFill>
                          <a:schemeClr val="tx1"/>
                        </a:solidFill>
                        <a:latin typeface="Avenir Next LT Pro" panose="020B0504020202020204" pitchFamily="34" charset="77"/>
                      </a:endParaRPr>
                    </a:p>
                  </a:txBody>
                  <a:tcPr anchor="ctr"/>
                </a:tc>
                <a:extLst>
                  <a:ext uri="{0D108BD9-81ED-4DB2-BD59-A6C34878D82A}">
                    <a16:rowId xmlns:a16="http://schemas.microsoft.com/office/drawing/2014/main" val="10000"/>
                  </a:ext>
                </a:extLst>
              </a:tr>
              <a:tr h="914400">
                <a:tc>
                  <a:txBody>
                    <a:bodyPr/>
                    <a:lstStyle/>
                    <a:p>
                      <a:pPr marL="0" indent="0">
                        <a:buFont typeface="Arial" pitchFamily="34" charset="0"/>
                        <a:buNone/>
                      </a:pPr>
                      <a:r>
                        <a:rPr lang="en-US" sz="2300">
                          <a:latin typeface="Avenir Next LT Pro" panose="020B0504020202020204" pitchFamily="34" charset="77"/>
                        </a:rPr>
                        <a:t>Can</a:t>
                      </a:r>
                      <a:r>
                        <a:rPr lang="en-US" sz="2300" baseline="0">
                          <a:latin typeface="Avenir Next LT Pro" panose="020B0504020202020204" pitchFamily="34" charset="77"/>
                        </a:rPr>
                        <a:t> see any doctor that accepts Original Medicare</a:t>
                      </a:r>
                    </a:p>
                  </a:txBody>
                  <a:tcPr anchor="ctr"/>
                </a:tc>
                <a:tc>
                  <a:txBody>
                    <a:bodyPr/>
                    <a:lstStyle/>
                    <a:p>
                      <a:pPr marL="0" indent="0">
                        <a:buFont typeface="Arial" pitchFamily="34" charset="0"/>
                        <a:buNone/>
                      </a:pPr>
                      <a:r>
                        <a:rPr lang="en-US" sz="2300">
                          <a:latin typeface="Avenir Next LT Pro" panose="020B0504020202020204" pitchFamily="34" charset="77"/>
                        </a:rPr>
                        <a:t>Networks of doctors, service areas</a:t>
                      </a:r>
                    </a:p>
                  </a:txBody>
                  <a:tcPr anchor="ctr"/>
                </a:tc>
                <a:extLst>
                  <a:ext uri="{0D108BD9-81ED-4DB2-BD59-A6C34878D82A}">
                    <a16:rowId xmlns:a16="http://schemas.microsoft.com/office/drawing/2014/main" val="1000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baseline="0">
                          <a:latin typeface="Avenir Next LT Pro" panose="020B0504020202020204" pitchFamily="34" charset="77"/>
                        </a:rPr>
                        <a:t>No referrals for specialists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a:latin typeface="Avenir Next LT Pro" panose="020B0504020202020204" pitchFamily="34" charset="77"/>
                        </a:rPr>
                        <a:t>May need referral </a:t>
                      </a:r>
                      <a:r>
                        <a:rPr lang="en-US" sz="2300" baseline="0">
                          <a:latin typeface="Avenir Next LT Pro" panose="020B0504020202020204" pitchFamily="34" charset="77"/>
                        </a:rPr>
                        <a:t>for specialist</a:t>
                      </a:r>
                    </a:p>
                  </a:txBody>
                  <a:tcPr anchor="ctr"/>
                </a:tc>
                <a:extLst>
                  <a:ext uri="{0D108BD9-81ED-4DB2-BD59-A6C34878D82A}">
                    <a16:rowId xmlns:a16="http://schemas.microsoft.com/office/drawing/2014/main" val="2217615993"/>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baseline="0">
                          <a:latin typeface="Avenir Next LT Pro" panose="020B0504020202020204" pitchFamily="34" charset="77"/>
                        </a:rPr>
                        <a:t>Does not include hearing, vision, or dental coverage</a:t>
                      </a:r>
                    </a:p>
                  </a:txBody>
                  <a:tcPr anchor="ctr"/>
                </a:tc>
                <a:tc>
                  <a:txBody>
                    <a:bodyPr/>
                    <a:lstStyle/>
                    <a:p>
                      <a:pPr marL="0" indent="0">
                        <a:buFont typeface="Arial" pitchFamily="34" charset="0"/>
                        <a:buNone/>
                      </a:pPr>
                      <a:r>
                        <a:rPr lang="en-US" sz="2300">
                          <a:latin typeface="Avenir Next LT Pro" panose="020B0504020202020204" pitchFamily="34" charset="77"/>
                        </a:rPr>
                        <a:t>May offer additional benefits, including hearing, vision, dental</a:t>
                      </a:r>
                    </a:p>
                  </a:txBody>
                  <a:tcPr anchor="ctr"/>
                </a:tc>
                <a:extLst>
                  <a:ext uri="{0D108BD9-81ED-4DB2-BD59-A6C34878D82A}">
                    <a16:rowId xmlns:a16="http://schemas.microsoft.com/office/drawing/2014/main" val="878159298"/>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baseline="0">
                          <a:latin typeface="Avenir Next LT Pro" panose="020B0504020202020204" pitchFamily="34" charset="77"/>
                        </a:rPr>
                        <a:t>No limit on out-of-pocket costs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a:latin typeface="Avenir Next LT Pro" panose="020B0504020202020204" pitchFamily="34" charset="77"/>
                        </a:rPr>
                        <a:t>Limit on out-of-pocket costs</a:t>
                      </a:r>
                    </a:p>
                  </a:txBody>
                  <a:tcPr anchor="ctr"/>
                </a:tc>
                <a:extLst>
                  <a:ext uri="{0D108BD9-81ED-4DB2-BD59-A6C34878D82A}">
                    <a16:rowId xmlns:a16="http://schemas.microsoft.com/office/drawing/2014/main" val="3177365051"/>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baseline="0">
                          <a:latin typeface="Avenir Next LT Pro" panose="020B0504020202020204" pitchFamily="34" charset="77"/>
                        </a:rPr>
                        <a:t>Can purchase a Medigap</a:t>
                      </a:r>
                      <a:endParaRPr lang="en-US" sz="2300">
                        <a:latin typeface="Avenir Next LT Pro" panose="020B0504020202020204" pitchFamily="34" charset="77"/>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300">
                          <a:latin typeface="Avenir Next LT Pro" panose="020B0504020202020204" pitchFamily="34" charset="77"/>
                        </a:rPr>
                        <a:t>Medigap plans cannot be used with Medicare Advantage</a:t>
                      </a:r>
                    </a:p>
                  </a:txBody>
                  <a:tcPr anchor="ctr"/>
                </a:tc>
                <a:extLst>
                  <a:ext uri="{0D108BD9-81ED-4DB2-BD59-A6C34878D82A}">
                    <a16:rowId xmlns:a16="http://schemas.microsoft.com/office/drawing/2014/main" val="187980342"/>
                  </a:ext>
                </a:extLst>
              </a:tr>
            </a:tbl>
          </a:graphicData>
        </a:graphic>
      </p:graphicFrame>
    </p:spTree>
    <p:extLst>
      <p:ext uri="{BB962C8B-B14F-4D97-AF65-F5344CB8AC3E}">
        <p14:creationId xmlns:p14="http://schemas.microsoft.com/office/powerpoint/2010/main" val="1198438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F32DF-6F8E-C24F-921B-DA8DBE07C948}"/>
              </a:ext>
            </a:extLst>
          </p:cNvPr>
          <p:cNvSpPr>
            <a:spLocks noGrp="1"/>
          </p:cNvSpPr>
          <p:nvPr>
            <p:ph type="sldNum" sz="quarter" idx="11"/>
          </p:nvPr>
        </p:nvSpPr>
        <p:spPr/>
        <p:txBody>
          <a:bodyPr/>
          <a:lstStyle/>
          <a:p>
            <a:pPr>
              <a:defRPr/>
            </a:pPr>
            <a:r>
              <a:rPr lang="en-US"/>
              <a:t> </a:t>
            </a:r>
          </a:p>
        </p:txBody>
      </p:sp>
      <p:sp>
        <p:nvSpPr>
          <p:cNvPr id="5" name="Title 4">
            <a:extLst>
              <a:ext uri="{FF2B5EF4-FFF2-40B4-BE49-F238E27FC236}">
                <a16:creationId xmlns:a16="http://schemas.microsoft.com/office/drawing/2014/main" id="{BF3E5DC5-321C-424B-925F-EE2683F3DEED}"/>
              </a:ext>
            </a:extLst>
          </p:cNvPr>
          <p:cNvSpPr>
            <a:spLocks noGrp="1"/>
          </p:cNvSpPr>
          <p:nvPr>
            <p:ph type="title"/>
          </p:nvPr>
        </p:nvSpPr>
        <p:spPr>
          <a:xfrm>
            <a:off x="1249680" y="1730383"/>
            <a:ext cx="9837467" cy="1417551"/>
          </a:xfrm>
        </p:spPr>
        <p:txBody>
          <a:bodyPr>
            <a:normAutofit fontScale="90000"/>
          </a:bodyPr>
          <a:lstStyle/>
          <a:p>
            <a:r>
              <a:rPr lang="en-US" dirty="0"/>
              <a:t>Medicare cost assistance programs</a:t>
            </a:r>
          </a:p>
        </p:txBody>
      </p:sp>
      <p:sp>
        <p:nvSpPr>
          <p:cNvPr id="9" name="Slide Number Placeholder 3">
            <a:extLst>
              <a:ext uri="{FF2B5EF4-FFF2-40B4-BE49-F238E27FC236}">
                <a16:creationId xmlns:a16="http://schemas.microsoft.com/office/drawing/2014/main" id="{8DFAEBFD-50BA-704F-B2F9-FF0FE50AB757}"/>
              </a:ext>
            </a:extLst>
          </p:cNvPr>
          <p:cNvSpPr txBox="1">
            <a:spLocks/>
          </p:cNvSpPr>
          <p:nvPr/>
        </p:nvSpPr>
        <p:spPr>
          <a:xfrm>
            <a:off x="8613648" y="6356350"/>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a:t> Page </a:t>
            </a:r>
            <a:fld id="{9B3A0FC6-8040-4492-9C07-FFC688982BEC}" type="slidenum">
              <a:rPr lang="en-US" smtClean="0"/>
              <a:pPr/>
              <a:t>25</a:t>
            </a:fld>
            <a:endParaRPr lang="en-US" dirty="0"/>
          </a:p>
        </p:txBody>
      </p:sp>
    </p:spTree>
    <p:extLst>
      <p:ext uri="{BB962C8B-B14F-4D97-AF65-F5344CB8AC3E}">
        <p14:creationId xmlns:p14="http://schemas.microsoft.com/office/powerpoint/2010/main" val="398161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32" y="442599"/>
            <a:ext cx="10230588" cy="1325563"/>
          </a:xfrm>
        </p:spPr>
        <p:txBody>
          <a:bodyPr>
            <a:normAutofit/>
          </a:bodyPr>
          <a:lstStyle/>
          <a:p>
            <a:r>
              <a:rPr lang="en-US" sz="4200" dirty="0"/>
              <a:t>Programs that help pay Medicare costs</a:t>
            </a:r>
          </a:p>
        </p:txBody>
      </p:sp>
      <p:sp>
        <p:nvSpPr>
          <p:cNvPr id="4" name="Slide Number Placeholder 3"/>
          <p:cNvSpPr>
            <a:spLocks noGrp="1"/>
          </p:cNvSpPr>
          <p:nvPr>
            <p:ph type="sldNum" sz="quarter" idx="11"/>
          </p:nvPr>
        </p:nvSpPr>
        <p:spPr/>
        <p:txBody>
          <a:bodyPr/>
          <a:lstStyle/>
          <a:p>
            <a:r>
              <a:rPr lang="en-US"/>
              <a:t> Page </a:t>
            </a:r>
            <a:fld id="{CDD35E93-77D7-4715-95D1-D8147A04BCA5}" type="slidenum">
              <a:rPr lang="en-US"/>
              <a:pPr/>
              <a:t>26</a:t>
            </a:fld>
            <a:endParaRPr lang="en-US"/>
          </a:p>
        </p:txBody>
      </p:sp>
      <p:sp>
        <p:nvSpPr>
          <p:cNvPr id="33795" name="Content Placeholder 2"/>
          <p:cNvSpPr>
            <a:spLocks noGrp="1"/>
          </p:cNvSpPr>
          <p:nvPr>
            <p:ph type="body" sz="quarter" idx="14"/>
          </p:nvPr>
        </p:nvSpPr>
        <p:spPr/>
        <p:txBody>
          <a:bodyPr/>
          <a:lstStyle/>
          <a:p>
            <a:pPr>
              <a:lnSpc>
                <a:spcPct val="100000"/>
              </a:lnSpc>
              <a:spcBef>
                <a:spcPts val="2000"/>
              </a:spcBef>
            </a:pPr>
            <a:r>
              <a:rPr lang="en-US" altLang="en-US" dirty="0"/>
              <a:t>Medicare Savings Programs (MSPs)</a:t>
            </a:r>
          </a:p>
          <a:p>
            <a:pPr>
              <a:lnSpc>
                <a:spcPct val="100000"/>
              </a:lnSpc>
              <a:spcBef>
                <a:spcPts val="2000"/>
              </a:spcBef>
            </a:pPr>
            <a:r>
              <a:rPr lang="en-US" altLang="en-US" dirty="0"/>
              <a:t>Extra Help (also called Low-Income Subsidy or LIS)</a:t>
            </a:r>
          </a:p>
          <a:p>
            <a:pPr>
              <a:lnSpc>
                <a:spcPct val="100000"/>
              </a:lnSpc>
              <a:spcBef>
                <a:spcPts val="2000"/>
              </a:spcBef>
            </a:pPr>
            <a:r>
              <a:rPr lang="en-US" altLang="en-US" dirty="0"/>
              <a:t>Elderly Pharmaceutical Insurance Coverage (EPIC) program in New York State</a:t>
            </a:r>
          </a:p>
        </p:txBody>
      </p:sp>
      <p:sp>
        <p:nvSpPr>
          <p:cNvPr id="13" name="Rounded Rectangle 12">
            <a:extLst>
              <a:ext uri="{FF2B5EF4-FFF2-40B4-BE49-F238E27FC236}">
                <a16:creationId xmlns:a16="http://schemas.microsoft.com/office/drawing/2014/main" id="{F2D913A0-0910-194C-9F66-A9591F550694}"/>
              </a:ext>
            </a:extLst>
          </p:cNvPr>
          <p:cNvSpPr/>
          <p:nvPr/>
        </p:nvSpPr>
        <p:spPr>
          <a:xfrm>
            <a:off x="7504641" y="4111967"/>
            <a:ext cx="3849159" cy="1872853"/>
          </a:xfrm>
          <a:prstGeom prst="roundRect">
            <a:avLst/>
          </a:prstGeom>
          <a:solidFill>
            <a:schemeClr val="accent4">
              <a:lumMod val="20000"/>
              <a:lumOff val="80000"/>
            </a:schemeClr>
          </a:solidFill>
        </p:spPr>
        <p:txBody>
          <a:bodyPr wrap="square">
            <a:spAutoFit/>
          </a:bodyPr>
          <a:lstStyle/>
          <a:p>
            <a:pPr algn="ctr">
              <a:spcAft>
                <a:spcPts val="1200"/>
              </a:spcAft>
            </a:pPr>
            <a:r>
              <a:rPr lang="en-US" altLang="en-US" sz="2600" dirty="0">
                <a:latin typeface="Avenir Next LT Pro" panose="020B0504020202020204" pitchFamily="34" charset="77"/>
              </a:rPr>
              <a:t>Individuals must meet income and/or asset limits to qualify for these programs</a:t>
            </a:r>
          </a:p>
        </p:txBody>
      </p:sp>
      <p:pic>
        <p:nvPicPr>
          <p:cNvPr id="15" name="Picture 14" descr="Icon&#10;&#10;Description automatically generated">
            <a:extLst>
              <a:ext uri="{FF2B5EF4-FFF2-40B4-BE49-F238E27FC236}">
                <a16:creationId xmlns:a16="http://schemas.microsoft.com/office/drawing/2014/main" id="{3466608B-609F-0848-B243-7E52D3840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820" y="1953082"/>
            <a:ext cx="1828800" cy="1828800"/>
          </a:xfrm>
          <a:prstGeom prst="rect">
            <a:avLst/>
          </a:prstGeom>
        </p:spPr>
      </p:pic>
    </p:spTree>
    <p:extLst>
      <p:ext uri="{BB962C8B-B14F-4D97-AF65-F5344CB8AC3E}">
        <p14:creationId xmlns:p14="http://schemas.microsoft.com/office/powerpoint/2010/main" val="199213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575A-8D1B-7048-9873-C73A044525B5}"/>
              </a:ext>
            </a:extLst>
          </p:cNvPr>
          <p:cNvSpPr>
            <a:spLocks noGrp="1"/>
          </p:cNvSpPr>
          <p:nvPr>
            <p:ph type="title"/>
          </p:nvPr>
        </p:nvSpPr>
        <p:spPr>
          <a:xfrm>
            <a:off x="4894731" y="1155285"/>
            <a:ext cx="6448966" cy="1156061"/>
          </a:xfrm>
        </p:spPr>
        <p:txBody>
          <a:bodyPr>
            <a:noAutofit/>
          </a:bodyPr>
          <a:lstStyle/>
          <a:p>
            <a:r>
              <a:rPr lang="en-US" sz="4400" dirty="0"/>
              <a:t>MSP and Medicaid expansion in 2023</a:t>
            </a:r>
          </a:p>
        </p:txBody>
      </p:sp>
      <p:sp>
        <p:nvSpPr>
          <p:cNvPr id="3" name="Content Placeholder 2">
            <a:extLst>
              <a:ext uri="{FF2B5EF4-FFF2-40B4-BE49-F238E27FC236}">
                <a16:creationId xmlns:a16="http://schemas.microsoft.com/office/drawing/2014/main" id="{6D6FCF58-469D-2447-99CE-8C718E9B03D1}"/>
              </a:ext>
            </a:extLst>
          </p:cNvPr>
          <p:cNvSpPr>
            <a:spLocks noGrp="1"/>
          </p:cNvSpPr>
          <p:nvPr>
            <p:ph type="body" sz="quarter" idx="13"/>
          </p:nvPr>
        </p:nvSpPr>
        <p:spPr>
          <a:xfrm>
            <a:off x="2502241" y="2880995"/>
            <a:ext cx="8767145" cy="1499619"/>
          </a:xfrm>
        </p:spPr>
        <p:txBody>
          <a:bodyPr>
            <a:normAutofit/>
          </a:bodyPr>
          <a:lstStyle/>
          <a:p>
            <a:r>
              <a:rPr lang="en-US" sz="2600" b="0" i="0" dirty="0">
                <a:effectLst/>
              </a:rPr>
              <a:t>New York State has increased income limits for the Medicare Savings Program (MSP) and Medicaid </a:t>
            </a:r>
            <a:r>
              <a:rPr lang="en-US" sz="2600" b="1" i="0" dirty="0">
                <a:effectLst/>
              </a:rPr>
              <a:t>starting January 2023</a:t>
            </a:r>
          </a:p>
        </p:txBody>
      </p:sp>
      <p:pic>
        <p:nvPicPr>
          <p:cNvPr id="7" name="Picture 6">
            <a:extLst>
              <a:ext uri="{FF2B5EF4-FFF2-40B4-BE49-F238E27FC236}">
                <a16:creationId xmlns:a16="http://schemas.microsoft.com/office/drawing/2014/main" id="{81706EC2-D841-331A-DDA4-80E0123B585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2502241" y="617500"/>
            <a:ext cx="1965960" cy="1965960"/>
          </a:xfrm>
          <a:prstGeom prst="rect">
            <a:avLst/>
          </a:prstGeom>
        </p:spPr>
      </p:pic>
    </p:spTree>
    <p:extLst>
      <p:ext uri="{BB962C8B-B14F-4D97-AF65-F5344CB8AC3E}">
        <p14:creationId xmlns:p14="http://schemas.microsoft.com/office/powerpoint/2010/main" val="4040404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MSP eligibility in 2023</a:t>
            </a:r>
          </a:p>
        </p:txBody>
      </p:sp>
      <p:sp>
        <p:nvSpPr>
          <p:cNvPr id="5" name="Text Placeholder 4">
            <a:extLst>
              <a:ext uri="{FF2B5EF4-FFF2-40B4-BE49-F238E27FC236}">
                <a16:creationId xmlns:a16="http://schemas.microsoft.com/office/drawing/2014/main" id="{A1E02258-5779-5F49-B3E2-442DB9DB1568}"/>
              </a:ext>
            </a:extLst>
          </p:cNvPr>
          <p:cNvSpPr>
            <a:spLocks noGrp="1"/>
          </p:cNvSpPr>
          <p:nvPr>
            <p:ph type="body" sz="quarter" idx="12"/>
          </p:nvPr>
        </p:nvSpPr>
        <p:spPr>
          <a:xfrm>
            <a:off x="838200" y="1750940"/>
            <a:ext cx="10096935" cy="1340017"/>
          </a:xfrm>
        </p:spPr>
        <p:txBody>
          <a:bodyPr>
            <a:normAutofit/>
          </a:bodyPr>
          <a:lstStyle/>
          <a:p>
            <a:pPr marL="0" indent="0">
              <a:spcBef>
                <a:spcPts val="500"/>
              </a:spcBef>
              <a:buNone/>
            </a:pPr>
            <a:r>
              <a:rPr lang="en-US" sz="2400" b="1" dirty="0">
                <a:cs typeface="Arial"/>
              </a:rPr>
              <a:t>Two MSPs </a:t>
            </a:r>
            <a:r>
              <a:rPr lang="en-US" sz="2400" dirty="0">
                <a:cs typeface="Arial"/>
              </a:rPr>
              <a:t>with different income limits and benefits</a:t>
            </a:r>
          </a:p>
          <a:p>
            <a:pPr>
              <a:spcBef>
                <a:spcPts val="500"/>
              </a:spcBef>
            </a:pPr>
            <a:r>
              <a:rPr lang="en-US" sz="2200" dirty="0"/>
              <a:t>Qualifying Individual (QI)</a:t>
            </a:r>
          </a:p>
          <a:p>
            <a:pPr>
              <a:spcBef>
                <a:spcPts val="500"/>
              </a:spcBef>
            </a:pPr>
            <a:r>
              <a:rPr lang="en-US" sz="2200" dirty="0"/>
              <a:t>Qualified Medicare Beneficiary (QMB)</a:t>
            </a:r>
          </a:p>
        </p:txBody>
      </p:sp>
      <p:graphicFrame>
        <p:nvGraphicFramePr>
          <p:cNvPr id="9" name="Table 8">
            <a:extLst>
              <a:ext uri="{FF2B5EF4-FFF2-40B4-BE49-F238E27FC236}">
                <a16:creationId xmlns:a16="http://schemas.microsoft.com/office/drawing/2014/main" id="{D42C3A80-CD79-3548-92C1-1B023D3CBB91}"/>
              </a:ext>
            </a:extLst>
          </p:cNvPr>
          <p:cNvGraphicFramePr>
            <a:graphicFrameLocks noGrp="1"/>
          </p:cNvGraphicFramePr>
          <p:nvPr>
            <p:extLst>
              <p:ext uri="{D42A27DB-BD31-4B8C-83A1-F6EECF244321}">
                <p14:modId xmlns:p14="http://schemas.microsoft.com/office/powerpoint/2010/main" val="1572416525"/>
              </p:ext>
            </p:extLst>
          </p:nvPr>
        </p:nvGraphicFramePr>
        <p:xfrm>
          <a:off x="1256865" y="3141646"/>
          <a:ext cx="9678270" cy="2377440"/>
        </p:xfrm>
        <a:graphic>
          <a:graphicData uri="http://schemas.openxmlformats.org/drawingml/2006/table">
            <a:tbl>
              <a:tblPr/>
              <a:tblGrid>
                <a:gridCol w="1945930">
                  <a:extLst>
                    <a:ext uri="{9D8B030D-6E8A-4147-A177-3AD203B41FA5}">
                      <a16:colId xmlns:a16="http://schemas.microsoft.com/office/drawing/2014/main" val="3444767094"/>
                    </a:ext>
                  </a:extLst>
                </a:gridCol>
                <a:gridCol w="1945930">
                  <a:extLst>
                    <a:ext uri="{9D8B030D-6E8A-4147-A177-3AD203B41FA5}">
                      <a16:colId xmlns:a16="http://schemas.microsoft.com/office/drawing/2014/main" val="2417489601"/>
                    </a:ext>
                  </a:extLst>
                </a:gridCol>
                <a:gridCol w="1945930">
                  <a:extLst>
                    <a:ext uri="{9D8B030D-6E8A-4147-A177-3AD203B41FA5}">
                      <a16:colId xmlns:a16="http://schemas.microsoft.com/office/drawing/2014/main" val="2280641149"/>
                    </a:ext>
                  </a:extLst>
                </a:gridCol>
                <a:gridCol w="1920240">
                  <a:extLst>
                    <a:ext uri="{9D8B030D-6E8A-4147-A177-3AD203B41FA5}">
                      <a16:colId xmlns:a16="http://schemas.microsoft.com/office/drawing/2014/main" val="373346172"/>
                    </a:ext>
                  </a:extLst>
                </a:gridCol>
                <a:gridCol w="1920240">
                  <a:extLst>
                    <a:ext uri="{9D8B030D-6E8A-4147-A177-3AD203B41FA5}">
                      <a16:colId xmlns:a16="http://schemas.microsoft.com/office/drawing/2014/main" val="659080007"/>
                    </a:ext>
                  </a:extLst>
                </a:gridCol>
              </a:tblGrid>
              <a:tr h="548640">
                <a:tc rowSpan="2">
                  <a:txBody>
                    <a:bodyPr/>
                    <a:lstStyle/>
                    <a:p>
                      <a:pPr algn="ctr" fontAlgn="base"/>
                      <a:r>
                        <a:rPr lang="en-US" sz="2400" b="1" i="0" dirty="0">
                          <a:solidFill>
                            <a:srgbClr val="FFFFFF"/>
                          </a:solidFill>
                          <a:effectLst/>
                          <a:latin typeface="Avenir Next LT Pro" panose="020B0504020202020204" pitchFamily="34" charset="77"/>
                          <a:cs typeface="Arial" panose="020B0604020202020204" pitchFamily="34" charset="0"/>
                        </a:rPr>
                        <a:t>Program​</a:t>
                      </a:r>
                    </a:p>
                  </a:txBody>
                  <a:tcPr anchor="ctr">
                    <a:lnL w="9525"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400" b="1" i="0" dirty="0">
                          <a:solidFill>
                            <a:srgbClr val="FFFFFF"/>
                          </a:solidFill>
                          <a:effectLst/>
                          <a:latin typeface="Avenir Next LT Pro" panose="020B0504020202020204" pitchFamily="34" charset="77"/>
                          <a:cs typeface="Arial" panose="020B0604020202020204" pitchFamily="34" charset="0"/>
                        </a:rPr>
                        <a:t>Monthly income limit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A8A36"/>
                    </a:solidFill>
                  </a:tcPr>
                </a:tc>
                <a:tc hMerge="1">
                  <a:txBody>
                    <a:bodyPr/>
                    <a:lstStyle/>
                    <a:p>
                      <a:pPr algn="ctr" fontAlgn="base"/>
                      <a:endParaRPr lang="en-US" sz="26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Arial" panose="020B0604020202020204" pitchFamily="34" charset="0"/>
                        </a:rPr>
                        <a:t>Asset limit</a:t>
                      </a:r>
                      <a:endParaRPr lang="en-US" sz="2400" dirty="0">
                        <a:latin typeface="Avenir Next LT Pro" panose="020B0504020202020204" pitchFamily="34" charset="77"/>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A8A36"/>
                    </a:solidFill>
                  </a:tcPr>
                </a:tc>
                <a:tc hMerge="1">
                  <a:txBody>
                    <a:bodyPr/>
                    <a:lstStyle/>
                    <a:p>
                      <a:endParaRPr lang="en-US"/>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extLst>
                  <a:ext uri="{0D108BD9-81ED-4DB2-BD59-A6C34878D82A}">
                    <a16:rowId xmlns:a16="http://schemas.microsoft.com/office/drawing/2014/main" val="4041179519"/>
                  </a:ext>
                </a:extLst>
              </a:tr>
              <a:tr h="548640">
                <a:tc vMerge="1">
                  <a:txBody>
                    <a:bodyPr/>
                    <a:lstStyle/>
                    <a:p>
                      <a:pPr algn="ctr" fontAlgn="base"/>
                      <a:endParaRPr lang="en-US" sz="26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400" b="1" i="0" dirty="0">
                          <a:solidFill>
                            <a:srgbClr val="FFFFFF"/>
                          </a:solidFill>
                          <a:effectLst/>
                          <a:latin typeface="Avenir Next LT Pro" panose="020B0504020202020204" pitchFamily="34" charset="77"/>
                          <a:cs typeface="Arial" panose="020B0604020202020204" pitchFamily="34" charset="0"/>
                        </a:rPr>
                        <a:t>Single​​</a:t>
                      </a:r>
                    </a:p>
                  </a:txBody>
                  <a:tcPr anchor="ctr">
                    <a:lnL w="6350" cap="flat" cmpd="sng" algn="ctr">
                      <a:solidFill>
                        <a:schemeClr val="bg1"/>
                      </a:solidFill>
                      <a:prstDash val="solid"/>
                      <a:round/>
                      <a:headEnd type="none" w="med" len="med"/>
                      <a:tailEnd type="none" w="med" len="med"/>
                    </a:lnL>
                    <a:lnR w="9525"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400" b="1" i="0" dirty="0">
                          <a:solidFill>
                            <a:srgbClr val="FFFFFF"/>
                          </a:solidFill>
                          <a:effectLst/>
                          <a:latin typeface="Avenir Next LT Pro" panose="020B0504020202020204" pitchFamily="34" charset="77"/>
                          <a:cs typeface="Arial" panose="020B0604020202020204" pitchFamily="34" charset="0"/>
                        </a:rPr>
                        <a:t>Couple</a:t>
                      </a:r>
                    </a:p>
                  </a:txBody>
                  <a:tcPr anchor="ctr">
                    <a:lnL w="9525"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algn="ctr" fontAlgn="base"/>
                      <a:r>
                        <a:rPr lang="en-US" sz="2400" b="1" i="0" dirty="0">
                          <a:solidFill>
                            <a:srgbClr val="FFFFFF"/>
                          </a:solidFill>
                          <a:effectLst/>
                          <a:latin typeface="Avenir Next LT Pro" panose="020B0504020202020204" pitchFamily="34" charset="77"/>
                          <a:cs typeface="Arial" panose="020B0604020202020204" pitchFamily="34" charset="0"/>
                        </a:rPr>
                        <a:t>Single</a:t>
                      </a:r>
                    </a:p>
                  </a:txBody>
                  <a:tcPr anchor="ctr">
                    <a:lnL w="6350" cap="flat" cmpd="sng" algn="ctr">
                      <a:solidFill>
                        <a:schemeClr val="bg1"/>
                      </a:solidFill>
                      <a:prstDash val="solid"/>
                      <a:round/>
                      <a:headEnd type="none" w="med" len="med"/>
                      <a:tailEnd type="none" w="med" len="med"/>
                    </a:lnL>
                    <a:lnR w="9525"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algn="ctr" fontAlgn="base"/>
                      <a:r>
                        <a:rPr lang="en-US" sz="2400" b="1" i="0" dirty="0">
                          <a:solidFill>
                            <a:srgbClr val="FFFFFF"/>
                          </a:solidFill>
                          <a:effectLst/>
                          <a:latin typeface="Avenir Next LT Pro" panose="020B0504020202020204" pitchFamily="34" charset="77"/>
                          <a:cs typeface="Arial" panose="020B0604020202020204" pitchFamily="34" charset="0"/>
                        </a:rPr>
                        <a:t>Couple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extLst>
                  <a:ext uri="{0D108BD9-81ED-4DB2-BD59-A6C34878D82A}">
                    <a16:rowId xmlns:a16="http://schemas.microsoft.com/office/drawing/2014/main" val="364109999"/>
                  </a:ext>
                </a:extLst>
              </a:tr>
              <a:tr h="640080">
                <a:tc>
                  <a:txBody>
                    <a:bodyPr/>
                    <a:lstStyle/>
                    <a:p>
                      <a:pPr algn="ctr" fontAlgn="base"/>
                      <a:r>
                        <a:rPr lang="en-US" sz="2800" b="0" i="0" dirty="0">
                          <a:solidFill>
                            <a:srgbClr val="000000"/>
                          </a:solidFill>
                          <a:effectLst/>
                          <a:latin typeface="Avenir Next LT Pro" panose="020B0504020202020204" pitchFamily="34" charset="77"/>
                          <a:cs typeface="Arial" panose="020B0604020202020204" pitchFamily="34" charset="0"/>
                        </a:rPr>
                        <a:t>QI​</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2800" b="0" i="0" dirty="0">
                          <a:solidFill>
                            <a:srgbClr val="000000"/>
                          </a:solidFill>
                          <a:effectLst/>
                          <a:latin typeface="Avenir Next LT Pro" panose="020B0504020202020204" pitchFamily="34" charset="77"/>
                          <a:cs typeface="Arial" panose="020B0604020202020204" pitchFamily="34" charset="0"/>
                        </a:rPr>
                        <a:t>$2,280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2800" b="0" i="0" dirty="0">
                          <a:solidFill>
                            <a:srgbClr val="000000"/>
                          </a:solidFill>
                          <a:effectLst/>
                          <a:latin typeface="Avenir Next LT Pro" panose="020B0504020202020204" pitchFamily="34" charset="77"/>
                          <a:cs typeface="Arial" panose="020B0604020202020204" pitchFamily="34" charset="0"/>
                        </a:rPr>
                        <a:t>$3,077</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rowSpan="2" gridSpan="2">
                  <a:txBody>
                    <a:bodyPr/>
                    <a:lstStyle/>
                    <a:p>
                      <a:pPr algn="ctr" fontAlgn="base"/>
                      <a:r>
                        <a:rPr lang="en-US" sz="2600" b="0" i="0" dirty="0">
                          <a:solidFill>
                            <a:srgbClr val="000000"/>
                          </a:solidFill>
                          <a:effectLst/>
                          <a:latin typeface="Avenir Next LT Pro" panose="020B0504020202020204" pitchFamily="34" charset="77"/>
                          <a:cs typeface="Arial" panose="020B0604020202020204" pitchFamily="34" charset="0"/>
                        </a:rPr>
                        <a:t>No asset limit in New York State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rowSpan="2" hMerge="1">
                  <a:txBody>
                    <a:bodyPr/>
                    <a:lstStyle/>
                    <a:p>
                      <a:pPr algn="ctr" fontAlgn="base"/>
                      <a:endParaRPr lang="en-US" sz="2600"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DACE"/>
                    </a:solidFill>
                  </a:tcPr>
                </a:tc>
                <a:extLst>
                  <a:ext uri="{0D108BD9-81ED-4DB2-BD59-A6C34878D82A}">
                    <a16:rowId xmlns:a16="http://schemas.microsoft.com/office/drawing/2014/main" val="2301269082"/>
                  </a:ext>
                </a:extLst>
              </a:tr>
              <a:tr h="640080">
                <a:tc>
                  <a:txBody>
                    <a:bodyPr/>
                    <a:lstStyle/>
                    <a:p>
                      <a:pPr algn="ctr" fontAlgn="base"/>
                      <a:r>
                        <a:rPr lang="en-US" sz="2800" b="0" i="0">
                          <a:solidFill>
                            <a:srgbClr val="000000"/>
                          </a:solidFill>
                          <a:effectLst/>
                          <a:latin typeface="Avenir Next LT Pro" panose="020B0504020202020204" pitchFamily="34" charset="77"/>
                          <a:cs typeface="Arial" panose="020B0604020202020204" pitchFamily="34" charset="0"/>
                        </a:rPr>
                        <a:t>QMB​</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2800" b="0" i="0" dirty="0">
                          <a:solidFill>
                            <a:srgbClr val="000000"/>
                          </a:solidFill>
                          <a:effectLst/>
                          <a:latin typeface="Avenir Next LT Pro" panose="020B0504020202020204" pitchFamily="34" charset="77"/>
                          <a:cs typeface="Arial" panose="020B0604020202020204" pitchFamily="34" charset="0"/>
                        </a:rPr>
                        <a:t>$1,697</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2800" b="0" i="0" dirty="0">
                          <a:solidFill>
                            <a:srgbClr val="000000"/>
                          </a:solidFill>
                          <a:effectLst/>
                          <a:latin typeface="Avenir Next LT Pro" panose="020B0504020202020204" pitchFamily="34" charset="77"/>
                          <a:cs typeface="Arial" panose="020B0604020202020204" pitchFamily="34" charset="0"/>
                        </a:rPr>
                        <a:t>$2,288</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gridSpan="2" vMerge="1">
                  <a:txBody>
                    <a:bodyPr/>
                    <a:lstStyle/>
                    <a:p>
                      <a:pPr algn="ctr" fontAlgn="base"/>
                      <a:endParaRPr lang="en-US" sz="2600"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DACE"/>
                    </a:solidFill>
                  </a:tcPr>
                </a:tc>
                <a:tc hMerge="1" vMerge="1">
                  <a:txBody>
                    <a:bodyPr/>
                    <a:lstStyle/>
                    <a:p>
                      <a:endParaRPr lang="en-US"/>
                    </a:p>
                  </a:txBody>
                  <a:tcPr/>
                </a:tc>
                <a:extLst>
                  <a:ext uri="{0D108BD9-81ED-4DB2-BD59-A6C34878D82A}">
                    <a16:rowId xmlns:a16="http://schemas.microsoft.com/office/drawing/2014/main" val="2845817848"/>
                  </a:ext>
                </a:extLst>
              </a:tr>
            </a:tbl>
          </a:graphicData>
        </a:graphic>
      </p:graphicFrame>
      <p:sp>
        <p:nvSpPr>
          <p:cNvPr id="2" name="TextBox 1">
            <a:extLst>
              <a:ext uri="{FF2B5EF4-FFF2-40B4-BE49-F238E27FC236}">
                <a16:creationId xmlns:a16="http://schemas.microsoft.com/office/drawing/2014/main" id="{EA3D0223-F5AD-0190-9B45-9430DC2A5C20}"/>
              </a:ext>
            </a:extLst>
          </p:cNvPr>
          <p:cNvSpPr txBox="1"/>
          <p:nvPr/>
        </p:nvSpPr>
        <p:spPr>
          <a:xfrm>
            <a:off x="838200" y="5892581"/>
            <a:ext cx="5685453" cy="646331"/>
          </a:xfrm>
          <a:prstGeom prst="rect">
            <a:avLst/>
          </a:prstGeom>
          <a:noFill/>
        </p:spPr>
        <p:txBody>
          <a:bodyPr wrap="square" rtlCol="0">
            <a:spAutoFit/>
          </a:bodyPr>
          <a:lstStyle/>
          <a:p>
            <a:pPr marR="0" lvl="0" defTabSz="914400" rtl="0" eaLnBrk="0" fontAlgn="base" latinLnBrk="0" hangingPunct="0">
              <a:lnSpc>
                <a:spcPct val="100000"/>
              </a:lnSpc>
              <a:spcBef>
                <a:spcPct val="30000"/>
              </a:spcBef>
              <a:spcAft>
                <a:spcPct val="0"/>
              </a:spcAft>
              <a:buClrTx/>
              <a:buSzTx/>
              <a:tabLst/>
              <a:defRPr/>
            </a:pPr>
            <a:r>
              <a:rPr lang="en-US" b="1" dirty="0">
                <a:latin typeface="Avenir Next LT Pro Demi" panose="020B0704020202020204" pitchFamily="34" charset="0"/>
              </a:rPr>
              <a:t>These eligibility limits are estimates </a:t>
            </a:r>
            <a:r>
              <a:rPr lang="en-US" dirty="0">
                <a:latin typeface="Avenir Next LT Pro" panose="020B0504020202020204" pitchFamily="34" charset="0"/>
              </a:rPr>
              <a:t>based on the 2023 FPL and include a standard $20 disregard</a:t>
            </a:r>
          </a:p>
        </p:txBody>
      </p:sp>
      <p:sp>
        <p:nvSpPr>
          <p:cNvPr id="8" name="Slide Number Placeholder 3">
            <a:extLst>
              <a:ext uri="{FF2B5EF4-FFF2-40B4-BE49-F238E27FC236}">
                <a16:creationId xmlns:a16="http://schemas.microsoft.com/office/drawing/2014/main" id="{03B373FB-A910-DB4D-B586-058310E2D1CA}"/>
              </a:ext>
            </a:extLst>
          </p:cNvPr>
          <p:cNvSpPr>
            <a:spLocks noGrp="1"/>
          </p:cNvSpPr>
          <p:nvPr>
            <p:ph type="sldNum" sz="quarter" idx="11"/>
          </p:nvPr>
        </p:nvSpPr>
        <p:spPr>
          <a:xfrm>
            <a:off x="8610600" y="6356350"/>
            <a:ext cx="2743200" cy="365125"/>
          </a:xfrm>
        </p:spPr>
        <p:txBody>
          <a:bodyPr/>
          <a:lstStyle/>
          <a:p>
            <a:r>
              <a:rPr lang="en-US"/>
              <a:t> Page </a:t>
            </a:r>
            <a:fld id="{CDD35E93-77D7-4715-95D1-D8147A04BCA5}" type="slidenum">
              <a:rPr lang="en-US"/>
              <a:pPr/>
              <a:t>28</a:t>
            </a:fld>
            <a:endParaRPr lang="en-US"/>
          </a:p>
        </p:txBody>
      </p:sp>
    </p:spTree>
    <p:extLst>
      <p:ext uri="{BB962C8B-B14F-4D97-AF65-F5344CB8AC3E}">
        <p14:creationId xmlns:p14="http://schemas.microsoft.com/office/powerpoint/2010/main" val="349255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593408"/>
            <a:ext cx="8427720" cy="1097280"/>
          </a:xfrm>
        </p:spPr>
        <p:txBody>
          <a:bodyPr/>
          <a:lstStyle/>
          <a:p>
            <a:pPr eaLnBrk="1" hangingPunct="1"/>
            <a:r>
              <a:rPr lang="en-US" dirty="0"/>
              <a:t>MSP benefits</a:t>
            </a:r>
          </a:p>
        </p:txBody>
      </p:sp>
      <p:sp>
        <p:nvSpPr>
          <p:cNvPr id="40963" name="Rectangle 3"/>
          <p:cNvSpPr>
            <a:spLocks noGrp="1" noChangeArrowheads="1"/>
          </p:cNvSpPr>
          <p:nvPr>
            <p:ph type="body" sz="quarter" idx="12"/>
          </p:nvPr>
        </p:nvSpPr>
        <p:spPr>
          <a:xfrm>
            <a:off x="838200" y="1690688"/>
            <a:ext cx="10515600" cy="3150054"/>
          </a:xfrm>
        </p:spPr>
        <p:txBody>
          <a:bodyPr>
            <a:normAutofit/>
          </a:bodyPr>
          <a:lstStyle/>
          <a:p>
            <a:pPr>
              <a:lnSpc>
                <a:spcPct val="100000"/>
              </a:lnSpc>
            </a:pPr>
            <a:r>
              <a:rPr lang="en-US" dirty="0"/>
              <a:t>Pay for monthly Part B premium ($164.90 in 2023)</a:t>
            </a:r>
          </a:p>
          <a:p>
            <a:pPr>
              <a:lnSpc>
                <a:spcPct val="100000"/>
              </a:lnSpc>
            </a:pPr>
            <a:r>
              <a:rPr lang="en-US" dirty="0"/>
              <a:t>Eliminate Part B late enrollment penalty</a:t>
            </a:r>
          </a:p>
          <a:p>
            <a:pPr>
              <a:lnSpc>
                <a:spcPct val="100000"/>
              </a:lnSpc>
            </a:pPr>
            <a:r>
              <a:rPr lang="en-US" dirty="0"/>
              <a:t>Enroll someone in Part B outside of an enrollment period, if they already have Part A </a:t>
            </a:r>
          </a:p>
          <a:p>
            <a:pPr>
              <a:lnSpc>
                <a:spcPct val="100000"/>
              </a:lnSpc>
            </a:pPr>
            <a:r>
              <a:rPr lang="en-US" dirty="0"/>
              <a:t>Provide automatic enrollment in full Extra Help</a:t>
            </a:r>
          </a:p>
          <a:p>
            <a:pPr lvl="1">
              <a:lnSpc>
                <a:spcPct val="100000"/>
              </a:lnSpc>
            </a:pPr>
            <a:endParaRPr lang="en-US" dirty="0"/>
          </a:p>
        </p:txBody>
      </p:sp>
      <p:sp>
        <p:nvSpPr>
          <p:cNvPr id="6" name="Slide Number Placeholder 3">
            <a:extLst>
              <a:ext uri="{FF2B5EF4-FFF2-40B4-BE49-F238E27FC236}">
                <a16:creationId xmlns:a16="http://schemas.microsoft.com/office/drawing/2014/main" id="{6381F648-09F4-FF4F-88B1-0394ED7D8AE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 Page </a:t>
            </a:r>
            <a:fld id="{9B3A0FC6-8040-4492-9C07-FFC688982BEC}" type="slidenum">
              <a:rPr lang="en-US" smtClean="0"/>
              <a:pPr algn="r"/>
              <a:t>29</a:t>
            </a:fld>
            <a:endParaRPr lang="en-US" dirty="0"/>
          </a:p>
        </p:txBody>
      </p:sp>
    </p:spTree>
    <p:extLst>
      <p:ext uri="{BB962C8B-B14F-4D97-AF65-F5344CB8AC3E}">
        <p14:creationId xmlns:p14="http://schemas.microsoft.com/office/powerpoint/2010/main" val="350409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DC04E5-A1DB-918E-DDEB-5B5F59DC4EBA}"/>
              </a:ext>
            </a:extLst>
          </p:cNvPr>
          <p:cNvSpPr txBox="1"/>
          <p:nvPr/>
        </p:nvSpPr>
        <p:spPr>
          <a:xfrm>
            <a:off x="763772" y="1845140"/>
            <a:ext cx="5924107" cy="3816429"/>
          </a:xfrm>
          <a:prstGeom prst="rect">
            <a:avLst/>
          </a:prstGeom>
          <a:noFill/>
        </p:spPr>
        <p:txBody>
          <a:bodyPr wrap="square" lIns="91440" tIns="45720" rIns="91440" bIns="45720" anchor="t">
            <a:spAutoFit/>
          </a:bodyPr>
          <a:lstStyle/>
          <a:p>
            <a:pPr algn="l" rtl="0" fontAlgn="base"/>
            <a:r>
              <a:rPr lang="en-US" sz="2200" b="0" i="0" u="none" strike="noStrike" dirty="0">
                <a:solidFill>
                  <a:srgbClr val="000000"/>
                </a:solidFill>
                <a:effectLst/>
                <a:latin typeface="Avenir Next LT Pro" panose="020B0504020202020204" pitchFamily="34" charset="0"/>
              </a:rPr>
              <a:t>The </a:t>
            </a:r>
            <a:r>
              <a:rPr lang="en-US" sz="2200" b="1" i="0" u="none" strike="noStrike" dirty="0">
                <a:effectLst/>
                <a:latin typeface="Avenir Next LT Pro" panose="020B0504020202020204" pitchFamily="34" charset="0"/>
              </a:rPr>
              <a:t>Health Insurance Information, Counseling and Assistance Program (HIICAP) </a:t>
            </a:r>
            <a:r>
              <a:rPr lang="en-US" sz="2200" b="0" i="0" u="none" strike="noStrike" dirty="0">
                <a:solidFill>
                  <a:srgbClr val="000000"/>
                </a:solidFill>
                <a:effectLst/>
                <a:latin typeface="Avenir Next LT Pro" panose="020B0504020202020204" pitchFamily="34" charset="0"/>
              </a:rPr>
              <a:t>provides Medicare beneficiaries and their caregivers with </a:t>
            </a:r>
            <a:r>
              <a:rPr lang="en-US" sz="2200" dirty="0">
                <a:solidFill>
                  <a:srgbClr val="000000"/>
                </a:solidFill>
                <a:latin typeface="Avenir Next LT Pro" panose="020B0504020202020204" pitchFamily="34" charset="0"/>
              </a:rPr>
              <a:t>free and objective </a:t>
            </a:r>
            <a:r>
              <a:rPr lang="en-US" sz="2200" b="0" i="0" u="none" strike="noStrike" dirty="0">
                <a:solidFill>
                  <a:srgbClr val="000000"/>
                </a:solidFill>
                <a:effectLst/>
                <a:latin typeface="Avenir Next LT Pro" panose="020B0504020202020204" pitchFamily="34" charset="0"/>
              </a:rPr>
              <a:t>counseling about Medicare coverage options and related topics. </a:t>
            </a:r>
            <a:r>
              <a:rPr lang="en-US" sz="2200" b="0" i="0" dirty="0">
                <a:solidFill>
                  <a:srgbClr val="000000"/>
                </a:solidFill>
                <a:effectLst/>
                <a:latin typeface="Avenir Next LT Pro" panose="020B0504020202020204" pitchFamily="34" charset="0"/>
              </a:rPr>
              <a:t>​</a:t>
            </a:r>
          </a:p>
          <a:p>
            <a:pPr algn="l" rtl="0" fontAlgn="base"/>
            <a:endParaRPr lang="en-US" sz="2200" dirty="0">
              <a:solidFill>
                <a:srgbClr val="000000"/>
              </a:solidFill>
              <a:latin typeface="Avenir Next LT Pro" panose="020B0504020202020204" pitchFamily="34" charset="0"/>
            </a:endParaRPr>
          </a:p>
          <a:p>
            <a:r>
              <a:rPr lang="en-US" sz="2200" b="0" i="0" u="none" strike="noStrike" dirty="0">
                <a:solidFill>
                  <a:srgbClr val="000000"/>
                </a:solidFill>
                <a:effectLst/>
                <a:latin typeface="Avenir Next LT Pro"/>
              </a:rPr>
              <a:t>The program is provided through both federal and state funds and offered locally through </a:t>
            </a:r>
            <a:r>
              <a:rPr lang="en-US" sz="2200" dirty="0">
                <a:solidFill>
                  <a:srgbClr val="000000"/>
                </a:solidFill>
                <a:latin typeface="Avenir Next LT Pro"/>
              </a:rPr>
              <a:t>your local</a:t>
            </a:r>
            <a:r>
              <a:rPr lang="en-US" sz="2200" b="0" i="0" u="none" strike="noStrike" dirty="0">
                <a:solidFill>
                  <a:srgbClr val="000000"/>
                </a:solidFill>
                <a:effectLst/>
                <a:latin typeface="Avenir Next LT Pro"/>
              </a:rPr>
              <a:t> Area Agency on Aging/County Office for the Aging. </a:t>
            </a:r>
            <a:r>
              <a:rPr lang="en-US" sz="2200" b="0" i="0" dirty="0">
                <a:solidFill>
                  <a:srgbClr val="000000"/>
                </a:solidFill>
                <a:effectLst/>
                <a:latin typeface="Avenir Next LT Pro"/>
              </a:rPr>
              <a:t>​</a:t>
            </a:r>
          </a:p>
        </p:txBody>
      </p:sp>
      <p:sp>
        <p:nvSpPr>
          <p:cNvPr id="4" name="Title 1">
            <a:extLst>
              <a:ext uri="{FF2B5EF4-FFF2-40B4-BE49-F238E27FC236}">
                <a16:creationId xmlns:a16="http://schemas.microsoft.com/office/drawing/2014/main" id="{4E0243FC-91BE-5B45-DB74-F89D73329508}"/>
              </a:ext>
            </a:extLst>
          </p:cNvPr>
          <p:cNvSpPr txBox="1">
            <a:spLocks/>
          </p:cNvSpPr>
          <p:nvPr/>
        </p:nvSpPr>
        <p:spPr>
          <a:xfrm>
            <a:off x="763771" y="949917"/>
            <a:ext cx="6026211" cy="8976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a:lstStyle>
          <a:p>
            <a:pPr fontAlgn="auto">
              <a:spcAft>
                <a:spcPts val="0"/>
              </a:spcAft>
            </a:pPr>
            <a:r>
              <a:rPr lang="en-US" dirty="0">
                <a:solidFill>
                  <a:schemeClr val="tx2"/>
                </a:solidFill>
              </a:rPr>
              <a:t>About HIICAP</a:t>
            </a:r>
          </a:p>
        </p:txBody>
      </p:sp>
      <p:pic>
        <p:nvPicPr>
          <p:cNvPr id="1030" name="Picture 6" descr="The Official Website of New York State">
            <a:extLst>
              <a:ext uri="{FF2B5EF4-FFF2-40B4-BE49-F238E27FC236}">
                <a16:creationId xmlns:a16="http://schemas.microsoft.com/office/drawing/2014/main" id="{FC83BEDC-2ABE-5323-C227-905E7C6A3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78" y="2094613"/>
            <a:ext cx="4313782" cy="226473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0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a:t>QMB benefits</a:t>
            </a:r>
          </a:p>
        </p:txBody>
      </p:sp>
      <p:sp>
        <p:nvSpPr>
          <p:cNvPr id="7" name="Content Placeholder 6"/>
          <p:cNvSpPr>
            <a:spLocks noGrp="1"/>
          </p:cNvSpPr>
          <p:nvPr>
            <p:ph type="body" sz="quarter" idx="12"/>
          </p:nvPr>
        </p:nvSpPr>
        <p:spPr>
          <a:xfrm>
            <a:off x="838200" y="1773937"/>
            <a:ext cx="10515600" cy="4641854"/>
          </a:xfrm>
        </p:spPr>
        <p:txBody>
          <a:bodyPr>
            <a:normAutofit/>
          </a:bodyPr>
          <a:lstStyle/>
          <a:p>
            <a:pPr marL="0" indent="0">
              <a:buNone/>
            </a:pPr>
            <a:r>
              <a:rPr lang="en-US" sz="2600" dirty="0">
                <a:solidFill>
                  <a:srgbClr val="000000"/>
                </a:solidFill>
              </a:rPr>
              <a:t>In addition to MSP benefits:</a:t>
            </a:r>
          </a:p>
          <a:p>
            <a:r>
              <a:rPr lang="en-US" sz="2600" dirty="0">
                <a:solidFill>
                  <a:srgbClr val="000000"/>
                </a:solidFill>
              </a:rPr>
              <a:t>Pays Part A premium if someone does not have enough work history for premium-free Part A</a:t>
            </a:r>
            <a:endParaRPr lang="en-US" sz="2600" dirty="0"/>
          </a:p>
          <a:p>
            <a:r>
              <a:rPr lang="en-US" sz="2600" dirty="0"/>
              <a:t>Can be used to enroll in Part A if someone does not have it (known as </a:t>
            </a:r>
            <a:r>
              <a:rPr lang="en-US" sz="2600" b="1" dirty="0"/>
              <a:t>Part A Buy-in</a:t>
            </a:r>
            <a:r>
              <a:rPr lang="en-US" sz="2600" dirty="0"/>
              <a:t>)</a:t>
            </a:r>
          </a:p>
          <a:p>
            <a:r>
              <a:rPr lang="en-US" sz="2600" dirty="0"/>
              <a:t>Medicare providers may not charge QMB beneficiaries Medicare deductibles, coinsurances, or copays (known as </a:t>
            </a:r>
            <a:r>
              <a:rPr lang="en-US" sz="2600" b="1" dirty="0"/>
              <a:t>improper billing</a:t>
            </a:r>
            <a:r>
              <a:rPr lang="en-US" sz="2600" dirty="0"/>
              <a:t>)</a:t>
            </a:r>
          </a:p>
        </p:txBody>
      </p:sp>
      <p:graphicFrame>
        <p:nvGraphicFramePr>
          <p:cNvPr id="4" name="Table 3">
            <a:extLst>
              <a:ext uri="{FF2B5EF4-FFF2-40B4-BE49-F238E27FC236}">
                <a16:creationId xmlns:a16="http://schemas.microsoft.com/office/drawing/2014/main" id="{F34BA960-6D51-9143-8444-BFF7B5E50836}"/>
              </a:ext>
            </a:extLst>
          </p:cNvPr>
          <p:cNvGraphicFramePr>
            <a:graphicFrameLocks noGrp="1"/>
          </p:cNvGraphicFramePr>
          <p:nvPr>
            <p:extLst>
              <p:ext uri="{D42A27DB-BD31-4B8C-83A1-F6EECF244321}">
                <p14:modId xmlns:p14="http://schemas.microsoft.com/office/powerpoint/2010/main" val="224100170"/>
              </p:ext>
            </p:extLst>
          </p:nvPr>
        </p:nvGraphicFramePr>
        <p:xfrm>
          <a:off x="2667000" y="5062634"/>
          <a:ext cx="6858000" cy="960120"/>
        </p:xfrm>
        <a:graphic>
          <a:graphicData uri="http://schemas.openxmlformats.org/drawingml/2006/table">
            <a:tbl>
              <a:tblPr/>
              <a:tblGrid>
                <a:gridCol w="2286000">
                  <a:extLst>
                    <a:ext uri="{9D8B030D-6E8A-4147-A177-3AD203B41FA5}">
                      <a16:colId xmlns:a16="http://schemas.microsoft.com/office/drawing/2014/main" val="3444767094"/>
                    </a:ext>
                  </a:extLst>
                </a:gridCol>
                <a:gridCol w="2286000">
                  <a:extLst>
                    <a:ext uri="{9D8B030D-6E8A-4147-A177-3AD203B41FA5}">
                      <a16:colId xmlns:a16="http://schemas.microsoft.com/office/drawing/2014/main" val="2417489601"/>
                    </a:ext>
                  </a:extLst>
                </a:gridCol>
                <a:gridCol w="2286000">
                  <a:extLst>
                    <a:ext uri="{9D8B030D-6E8A-4147-A177-3AD203B41FA5}">
                      <a16:colId xmlns:a16="http://schemas.microsoft.com/office/drawing/2014/main" val="2280641149"/>
                    </a:ext>
                  </a:extLst>
                </a:gridCol>
              </a:tblGrid>
              <a:tr h="457200">
                <a:tc rowSpan="2">
                  <a:txBody>
                    <a:bodyPr/>
                    <a:lstStyle/>
                    <a:p>
                      <a:pPr algn="ctr" fontAlgn="base"/>
                      <a:r>
                        <a:rPr lang="en-US" sz="2100" b="1" i="0" dirty="0">
                          <a:solidFill>
                            <a:schemeClr val="bg1"/>
                          </a:solidFill>
                          <a:effectLst/>
                          <a:latin typeface="Avenir Next LT Pro" panose="020B0504020202020204" pitchFamily="34" charset="77"/>
                        </a:rPr>
                        <a:t>QMB</a:t>
                      </a:r>
                      <a:r>
                        <a:rPr lang="en-US" sz="2100" b="1" i="0" dirty="0">
                          <a:solidFill>
                            <a:schemeClr val="bg1"/>
                          </a:solidFill>
                          <a:effectLst/>
                          <a:latin typeface="Avenir Next LT Pro" panose="020B0504020202020204" pitchFamily="34" charset="77"/>
                          <a:cs typeface="+mn-cs"/>
                        </a:rPr>
                        <a:t> monthly </a:t>
                      </a:r>
                      <a:r>
                        <a:rPr lang="en-US" sz="2100" b="1" i="0" dirty="0">
                          <a:solidFill>
                            <a:schemeClr val="bg1"/>
                          </a:solidFill>
                          <a:effectLst/>
                          <a:latin typeface="Avenir Next LT Pro" panose="020B0504020202020204" pitchFamily="34" charset="77"/>
                          <a:cs typeface="Arial" panose="020B0604020202020204" pitchFamily="34" charset="0"/>
                        </a:rPr>
                        <a:t>income limit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200" b="1" i="0" dirty="0">
                          <a:solidFill>
                            <a:srgbClr val="FFFFFF"/>
                          </a:solidFill>
                          <a:effectLst/>
                          <a:latin typeface="Avenir Next LT Pro" panose="020B0504020202020204" pitchFamily="34" charset="77"/>
                          <a:cs typeface="Arial" panose="020B0604020202020204" pitchFamily="34" charset="0"/>
                        </a:rPr>
                        <a:t>Single​​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200" b="1" i="0" dirty="0">
                          <a:solidFill>
                            <a:srgbClr val="FFFFFF"/>
                          </a:solidFill>
                          <a:effectLst/>
                          <a:latin typeface="Avenir Next LT Pro" panose="020B0504020202020204" pitchFamily="34" charset="77"/>
                          <a:cs typeface="Arial" panose="020B0604020202020204" pitchFamily="34" charset="0"/>
                        </a:rPr>
                        <a:t>Couple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A8A36"/>
                    </a:solidFill>
                  </a:tcPr>
                </a:tc>
                <a:extLst>
                  <a:ext uri="{0D108BD9-81ED-4DB2-BD59-A6C34878D82A}">
                    <a16:rowId xmlns:a16="http://schemas.microsoft.com/office/drawing/2014/main" val="364109999"/>
                  </a:ext>
                </a:extLst>
              </a:tr>
              <a:tr h="502920">
                <a:tc vMerge="1">
                  <a:txBody>
                    <a:bodyPr/>
                    <a:lstStyle/>
                    <a:p>
                      <a:pPr algn="ctr" fontAlgn="base"/>
                      <a:endParaRPr lang="en-US" sz="2600" b="0" i="0">
                        <a:solidFill>
                          <a:srgbClr val="000000"/>
                        </a:solidFill>
                        <a:effectLst/>
                        <a:latin typeface="Avenir Next LT Pro" panose="020B0504020202020204" pitchFamily="34" charset="77"/>
                        <a:cs typeface="Arial" panose="020B0604020202020204" pitchFamily="34" charset="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2500" b="0" i="0" dirty="0">
                          <a:solidFill>
                            <a:srgbClr val="000000"/>
                          </a:solidFill>
                          <a:effectLst/>
                          <a:latin typeface="Avenir Next LT Pro" panose="020B0504020202020204" pitchFamily="34" charset="77"/>
                          <a:cs typeface="Arial" panose="020B0604020202020204" pitchFamily="34" charset="0"/>
                        </a:rPr>
                        <a:t>$1,697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r>
                        <a:rPr lang="en-US" sz="2500" b="0" i="0" dirty="0">
                          <a:solidFill>
                            <a:srgbClr val="000000"/>
                          </a:solidFill>
                          <a:effectLst/>
                          <a:latin typeface="Avenir Next LT Pro" panose="020B0504020202020204" pitchFamily="34" charset="77"/>
                          <a:cs typeface="Arial" panose="020B0604020202020204" pitchFamily="34" charset="0"/>
                        </a:rPr>
                        <a:t>$2,288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45817848"/>
                  </a:ext>
                </a:extLst>
              </a:tr>
            </a:tbl>
          </a:graphicData>
        </a:graphic>
      </p:graphicFrame>
      <p:sp>
        <p:nvSpPr>
          <p:cNvPr id="5" name="Slide Number Placeholder 3">
            <a:extLst>
              <a:ext uri="{FF2B5EF4-FFF2-40B4-BE49-F238E27FC236}">
                <a16:creationId xmlns:a16="http://schemas.microsoft.com/office/drawing/2014/main" id="{7A07B6D5-A2D7-554C-925A-D224641D28D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 Page </a:t>
            </a:r>
            <a:fld id="{9B3A0FC6-8040-4492-9C07-FFC688982BEC}" type="slidenum">
              <a:rPr lang="en-US" smtClean="0"/>
              <a:pPr algn="r"/>
              <a:t>30</a:t>
            </a:fld>
            <a:endParaRPr lang="en-US" dirty="0"/>
          </a:p>
        </p:txBody>
      </p:sp>
    </p:spTree>
    <p:extLst>
      <p:ext uri="{BB962C8B-B14F-4D97-AF65-F5344CB8AC3E}">
        <p14:creationId xmlns:p14="http://schemas.microsoft.com/office/powerpoint/2010/main" val="209753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890" y="426086"/>
            <a:ext cx="9821820" cy="1152682"/>
          </a:xfrm>
        </p:spPr>
        <p:txBody>
          <a:bodyPr>
            <a:normAutofit/>
          </a:bodyPr>
          <a:lstStyle/>
          <a:p>
            <a:r>
              <a:rPr lang="en-US" dirty="0"/>
              <a:t>How does someone get an MSP?</a:t>
            </a:r>
          </a:p>
        </p:txBody>
      </p:sp>
      <p:sp>
        <p:nvSpPr>
          <p:cNvPr id="3" name="Content Placeholder 2"/>
          <p:cNvSpPr>
            <a:spLocks noGrp="1"/>
          </p:cNvSpPr>
          <p:nvPr>
            <p:ph type="body" sz="quarter" idx="12"/>
          </p:nvPr>
        </p:nvSpPr>
        <p:spPr>
          <a:xfrm>
            <a:off x="2468880" y="2088566"/>
            <a:ext cx="9032240" cy="3376569"/>
          </a:xfrm>
        </p:spPr>
        <p:txBody>
          <a:bodyPr>
            <a:normAutofit/>
          </a:bodyPr>
          <a:lstStyle/>
          <a:p>
            <a:pPr marL="365760" indent="-365760">
              <a:lnSpc>
                <a:spcPct val="100000"/>
              </a:lnSpc>
              <a:buFont typeface="Arial" panose="020B0604020202020204" pitchFamily="34" charset="0"/>
              <a:buChar char="•"/>
            </a:pPr>
            <a:r>
              <a:rPr lang="en-US" b="1" dirty="0">
                <a:solidFill>
                  <a:srgbClr val="47AB47"/>
                </a:solidFill>
              </a:rPr>
              <a:t>Actively apply</a:t>
            </a:r>
            <a:r>
              <a:rPr lang="en-US" b="1" dirty="0">
                <a:solidFill>
                  <a:schemeClr val="accent1"/>
                </a:solidFill>
              </a:rPr>
              <a:t> </a:t>
            </a:r>
            <a:r>
              <a:rPr lang="en-US" dirty="0"/>
              <a:t>through Human Resources Administration (HRA) or local Department of Social Services (LDSS)</a:t>
            </a:r>
          </a:p>
          <a:p>
            <a:pPr marL="365760" indent="-365760">
              <a:lnSpc>
                <a:spcPct val="100000"/>
              </a:lnSpc>
              <a:buFont typeface="Arial" panose="020B0604020202020204" pitchFamily="34" charset="0"/>
              <a:buChar char="•"/>
            </a:pPr>
            <a:r>
              <a:rPr lang="en-US" dirty="0"/>
              <a:t>Contact Medicare Rights Center (</a:t>
            </a:r>
            <a:r>
              <a:rPr lang="en-US" b="1" dirty="0"/>
              <a:t>800-333-4114</a:t>
            </a:r>
            <a:r>
              <a:rPr lang="en-US" dirty="0"/>
              <a:t>) for help submitting application</a:t>
            </a:r>
          </a:p>
        </p:txBody>
      </p:sp>
    </p:spTree>
    <p:extLst>
      <p:ext uri="{BB962C8B-B14F-4D97-AF65-F5344CB8AC3E}">
        <p14:creationId xmlns:p14="http://schemas.microsoft.com/office/powerpoint/2010/main" val="142216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73FE-4E4F-E40B-7462-AF69D98F8461}"/>
              </a:ext>
            </a:extLst>
          </p:cNvPr>
          <p:cNvSpPr>
            <a:spLocks noGrp="1"/>
          </p:cNvSpPr>
          <p:nvPr>
            <p:ph type="title"/>
          </p:nvPr>
        </p:nvSpPr>
        <p:spPr>
          <a:xfrm>
            <a:off x="585800" y="575652"/>
            <a:ext cx="6081453" cy="1325563"/>
          </a:xfrm>
        </p:spPr>
        <p:txBody>
          <a:bodyPr/>
          <a:lstStyle/>
          <a:p>
            <a:r>
              <a:rPr lang="en-US"/>
              <a:t>Extra Help basics</a:t>
            </a:r>
          </a:p>
        </p:txBody>
      </p:sp>
      <p:sp>
        <p:nvSpPr>
          <p:cNvPr id="3" name="Text Placeholder 2">
            <a:extLst>
              <a:ext uri="{FF2B5EF4-FFF2-40B4-BE49-F238E27FC236}">
                <a16:creationId xmlns:a16="http://schemas.microsoft.com/office/drawing/2014/main" id="{2F8353A4-ACB2-91A2-9F4A-FC923F9DFFDF}"/>
              </a:ext>
            </a:extLst>
          </p:cNvPr>
          <p:cNvSpPr>
            <a:spLocks noGrp="1"/>
          </p:cNvSpPr>
          <p:nvPr>
            <p:ph type="body" sz="quarter" idx="4294967295"/>
          </p:nvPr>
        </p:nvSpPr>
        <p:spPr>
          <a:xfrm>
            <a:off x="727969" y="2121764"/>
            <a:ext cx="5797117" cy="3497802"/>
          </a:xfrm>
        </p:spPr>
        <p:txBody>
          <a:bodyPr>
            <a:normAutofit lnSpcReduction="10000"/>
          </a:bodyPr>
          <a:lstStyle/>
          <a:p>
            <a:r>
              <a:rPr lang="en-US">
                <a:latin typeface="Avenir Next LT Pro" panose="020B0504020202020204" pitchFamily="34" charset="77"/>
              </a:rPr>
              <a:t>Federal program that helps pay </a:t>
            </a:r>
            <a:r>
              <a:rPr lang="en-US" altLang="zh-CN">
                <a:latin typeface="Avenir Next LT Pro" panose="020B0504020202020204" pitchFamily="34" charset="77"/>
              </a:rPr>
              <a:t>Medicare</a:t>
            </a:r>
            <a:r>
              <a:rPr lang="zh-CN" altLang="en-US">
                <a:latin typeface="Avenir Next LT Pro" panose="020B0504020202020204" pitchFamily="34" charset="77"/>
              </a:rPr>
              <a:t> </a:t>
            </a:r>
            <a:r>
              <a:rPr lang="en-US" altLang="zh-CN">
                <a:latin typeface="Avenir Next LT Pro" panose="020B0504020202020204" pitchFamily="34" charset="77"/>
              </a:rPr>
              <a:t>Part</a:t>
            </a:r>
            <a:r>
              <a:rPr lang="zh-CN" altLang="en-US">
                <a:latin typeface="Avenir Next LT Pro" panose="020B0504020202020204" pitchFamily="34" charset="77"/>
              </a:rPr>
              <a:t> </a:t>
            </a:r>
            <a:r>
              <a:rPr lang="en-US" altLang="zh-CN">
                <a:latin typeface="Avenir Next LT Pro" panose="020B0504020202020204" pitchFamily="34" charset="77"/>
              </a:rPr>
              <a:t>D</a:t>
            </a:r>
            <a:r>
              <a:rPr lang="zh-CN" altLang="en-US">
                <a:latin typeface="Avenir Next LT Pro" panose="020B0504020202020204" pitchFamily="34" charset="77"/>
              </a:rPr>
              <a:t> </a:t>
            </a:r>
            <a:r>
              <a:rPr lang="en-US" altLang="zh-CN">
                <a:latin typeface="Avenir Next LT Pro" panose="020B0504020202020204" pitchFamily="34" charset="77"/>
              </a:rPr>
              <a:t>premiums,</a:t>
            </a:r>
            <a:r>
              <a:rPr lang="zh-CN" altLang="en-US">
                <a:latin typeface="Avenir Next LT Pro" panose="020B0504020202020204" pitchFamily="34" charset="77"/>
              </a:rPr>
              <a:t> </a:t>
            </a:r>
            <a:r>
              <a:rPr lang="en-US" altLang="zh-CN">
                <a:latin typeface="Avenir Next LT Pro" panose="020B0504020202020204" pitchFamily="34" charset="77"/>
              </a:rPr>
              <a:t>deductibles,</a:t>
            </a:r>
            <a:r>
              <a:rPr lang="zh-CN" altLang="en-US">
                <a:latin typeface="Avenir Next LT Pro" panose="020B0504020202020204" pitchFamily="34" charset="77"/>
              </a:rPr>
              <a:t> </a:t>
            </a:r>
            <a:r>
              <a:rPr lang="en-US" altLang="zh-CN">
                <a:latin typeface="Avenir Next LT Pro" panose="020B0504020202020204" pitchFamily="34" charset="77"/>
              </a:rPr>
              <a:t>and</a:t>
            </a:r>
            <a:r>
              <a:rPr lang="zh-CN" altLang="en-US">
                <a:latin typeface="Avenir Next LT Pro" panose="020B0504020202020204" pitchFamily="34" charset="77"/>
              </a:rPr>
              <a:t> </a:t>
            </a:r>
            <a:r>
              <a:rPr lang="en-US" altLang="zh-CN">
                <a:latin typeface="Avenir Next LT Pro" panose="020B0504020202020204" pitchFamily="34" charset="77"/>
              </a:rPr>
              <a:t>copays</a:t>
            </a:r>
            <a:r>
              <a:rPr lang="en-US">
                <a:latin typeface="Avenir Next LT Pro" panose="020B0504020202020204" pitchFamily="34" charset="77"/>
              </a:rPr>
              <a:t> </a:t>
            </a:r>
          </a:p>
          <a:p>
            <a:r>
              <a:rPr lang="en-US">
                <a:latin typeface="Avenir Next LT Pro" panose="020B0504020202020204" pitchFamily="34" charset="77"/>
              </a:rPr>
              <a:t>Only works with Part D plans</a:t>
            </a:r>
          </a:p>
          <a:p>
            <a:r>
              <a:rPr lang="en-US">
                <a:latin typeface="Avenir Next LT Pro" panose="020B0504020202020204" pitchFamily="34" charset="77"/>
              </a:rPr>
              <a:t>Increases flexibility to join and change Part D plans</a:t>
            </a:r>
          </a:p>
          <a:p>
            <a:r>
              <a:rPr lang="en-US">
                <a:latin typeface="Avenir Next LT Pro" panose="020B0504020202020204" pitchFamily="34" charset="77"/>
              </a:rPr>
              <a:t>Eliminates Part D late enrollment penalty</a:t>
            </a:r>
          </a:p>
        </p:txBody>
      </p:sp>
      <p:pic>
        <p:nvPicPr>
          <p:cNvPr id="18" name="Picture 17" descr="Icon&#10;&#10;Description automatically generated">
            <a:extLst>
              <a:ext uri="{FF2B5EF4-FFF2-40B4-BE49-F238E27FC236}">
                <a16:creationId xmlns:a16="http://schemas.microsoft.com/office/drawing/2014/main" id="{838463BA-1041-DAB7-F69F-93494B456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819" y="2248380"/>
            <a:ext cx="3233197" cy="3233197"/>
          </a:xfrm>
          <a:prstGeom prst="rect">
            <a:avLst/>
          </a:prstGeom>
        </p:spPr>
      </p:pic>
      <p:sp>
        <p:nvSpPr>
          <p:cNvPr id="5" name="Slide Number Placeholder 3">
            <a:extLst>
              <a:ext uri="{FF2B5EF4-FFF2-40B4-BE49-F238E27FC236}">
                <a16:creationId xmlns:a16="http://schemas.microsoft.com/office/drawing/2014/main" id="{0C534890-5B1A-2640-85A4-0F1D355DD30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 Page </a:t>
            </a:r>
            <a:fld id="{9B3A0FC6-8040-4492-9C07-FFC688982BEC}" type="slidenum">
              <a:rPr lang="en-US" smtClean="0"/>
              <a:pPr algn="r"/>
              <a:t>32</a:t>
            </a:fld>
            <a:endParaRPr lang="en-US" dirty="0"/>
          </a:p>
        </p:txBody>
      </p:sp>
    </p:spTree>
    <p:extLst>
      <p:ext uri="{BB962C8B-B14F-4D97-AF65-F5344CB8AC3E}">
        <p14:creationId xmlns:p14="http://schemas.microsoft.com/office/powerpoint/2010/main" val="3521229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99212" y="882035"/>
            <a:ext cx="8066707" cy="1325563"/>
          </a:xfrm>
        </p:spPr>
        <p:txBody>
          <a:bodyPr/>
          <a:lstStyle/>
          <a:p>
            <a:r>
              <a:rPr lang="en-US"/>
              <a:t>Extra Help eligibility in 2023</a:t>
            </a:r>
          </a:p>
        </p:txBody>
      </p:sp>
      <p:graphicFrame>
        <p:nvGraphicFramePr>
          <p:cNvPr id="2" name="Table 1">
            <a:extLst>
              <a:ext uri="{FF2B5EF4-FFF2-40B4-BE49-F238E27FC236}">
                <a16:creationId xmlns:a16="http://schemas.microsoft.com/office/drawing/2014/main" id="{019DB04E-FCE3-313D-B021-385433697A82}"/>
              </a:ext>
            </a:extLst>
          </p:cNvPr>
          <p:cNvGraphicFramePr>
            <a:graphicFrameLocks noGrp="1"/>
          </p:cNvGraphicFramePr>
          <p:nvPr>
            <p:extLst>
              <p:ext uri="{D42A27DB-BD31-4B8C-83A1-F6EECF244321}">
                <p14:modId xmlns:p14="http://schemas.microsoft.com/office/powerpoint/2010/main" val="3143681483"/>
              </p:ext>
            </p:extLst>
          </p:nvPr>
        </p:nvGraphicFramePr>
        <p:xfrm>
          <a:off x="1310640" y="2387005"/>
          <a:ext cx="9052560" cy="2514600"/>
        </p:xfrm>
        <a:graphic>
          <a:graphicData uri="http://schemas.openxmlformats.org/drawingml/2006/table">
            <a:tbl>
              <a:tblPr/>
              <a:tblGrid>
                <a:gridCol w="2834640">
                  <a:extLst>
                    <a:ext uri="{9D8B030D-6E8A-4147-A177-3AD203B41FA5}">
                      <a16:colId xmlns:a16="http://schemas.microsoft.com/office/drawing/2014/main" val="3444767094"/>
                    </a:ext>
                  </a:extLst>
                </a:gridCol>
                <a:gridCol w="3108960">
                  <a:extLst>
                    <a:ext uri="{9D8B030D-6E8A-4147-A177-3AD203B41FA5}">
                      <a16:colId xmlns:a16="http://schemas.microsoft.com/office/drawing/2014/main" val="2417489601"/>
                    </a:ext>
                  </a:extLst>
                </a:gridCol>
                <a:gridCol w="3108960">
                  <a:extLst>
                    <a:ext uri="{9D8B030D-6E8A-4147-A177-3AD203B41FA5}">
                      <a16:colId xmlns:a16="http://schemas.microsoft.com/office/drawing/2014/main" val="2280641149"/>
                    </a:ext>
                  </a:extLst>
                </a:gridCol>
              </a:tblGrid>
              <a:tr h="777240">
                <a:tc>
                  <a:txBody>
                    <a:bodyPr/>
                    <a:lstStyle/>
                    <a:p>
                      <a:pPr algn="ctr" fontAlgn="base"/>
                      <a:endParaRPr lang="en-US" sz="30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i="0">
                          <a:solidFill>
                            <a:srgbClr val="FFFFFF"/>
                          </a:solidFill>
                          <a:effectLst/>
                          <a:latin typeface="Avenir Next LT Pro" panose="020B0504020202020204" pitchFamily="34" charset="77"/>
                          <a:cs typeface="Arial" panose="020B0604020202020204" pitchFamily="34" charset="0"/>
                        </a:rPr>
                        <a:t>Single​​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i="0">
                          <a:solidFill>
                            <a:srgbClr val="FFFFFF"/>
                          </a:solidFill>
                          <a:effectLst/>
                          <a:latin typeface="Avenir Next LT Pro" panose="020B0504020202020204" pitchFamily="34" charset="77"/>
                          <a:cs typeface="Arial" panose="020B0604020202020204" pitchFamily="34" charset="0"/>
                        </a:rPr>
                        <a:t>Couple</a:t>
                      </a:r>
                    </a:p>
                  </a:txBody>
                  <a:tcPr anchor="ctr">
                    <a:lnL w="9525"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extLst>
                  <a:ext uri="{0D108BD9-81ED-4DB2-BD59-A6C34878D82A}">
                    <a16:rowId xmlns:a16="http://schemas.microsoft.com/office/drawing/2014/main" val="364109999"/>
                  </a:ext>
                </a:extLst>
              </a:tr>
              <a:tr h="868680">
                <a:tc>
                  <a:txBody>
                    <a:bodyPr/>
                    <a:lstStyle/>
                    <a:p>
                      <a:pPr algn="ctr" fontAlgn="base"/>
                      <a:r>
                        <a:rPr lang="en-US" sz="3000" b="1" i="0">
                          <a:solidFill>
                            <a:srgbClr val="000000"/>
                          </a:solidFill>
                          <a:effectLst/>
                          <a:latin typeface="Avenir Next LT Pro Demi" panose="020B0704020202020204" pitchFamily="34" charset="0"/>
                          <a:cs typeface="Arial" panose="020B0604020202020204" pitchFamily="34" charset="0"/>
                        </a:rPr>
                        <a:t>Income limits</a:t>
                      </a:r>
                      <a:r>
                        <a:rPr lang="en-US" sz="3000" b="1" i="0">
                          <a:solidFill>
                            <a:srgbClr val="000000"/>
                          </a:solidFill>
                          <a:effectLst/>
                          <a:latin typeface="Avenir Next Demi Bold" panose="020B0503020202020204" pitchFamily="34" charset="0"/>
                          <a:cs typeface="Arial" panose="020B0604020202020204" pitchFamily="34" charset="0"/>
                        </a:rPr>
                        <a: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3200" b="0" i="0">
                          <a:solidFill>
                            <a:srgbClr val="000000"/>
                          </a:solidFill>
                          <a:effectLst/>
                          <a:latin typeface="Avenir Next LT Pro" panose="020B0504020202020204" pitchFamily="34" charset="77"/>
                          <a:cs typeface="Arial" panose="020B0604020202020204" pitchFamily="34" charset="0"/>
                        </a:rPr>
                        <a:t>$1,843/</a:t>
                      </a:r>
                      <a:r>
                        <a:rPr lang="en-US" sz="2800" b="0" i="0">
                          <a:solidFill>
                            <a:srgbClr val="000000"/>
                          </a:solidFill>
                          <a:effectLst/>
                          <a:latin typeface="Avenir Next LT Pro" panose="020B0504020202020204" pitchFamily="34" charset="77"/>
                          <a:cs typeface="Arial" panose="020B0604020202020204" pitchFamily="34" charset="0"/>
                        </a:rPr>
                        <a:t>month</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3200" b="0" i="0">
                          <a:solidFill>
                            <a:srgbClr val="000000"/>
                          </a:solidFill>
                          <a:effectLst/>
                          <a:latin typeface="Avenir Next LT Pro" panose="020B0504020202020204" pitchFamily="34" charset="77"/>
                          <a:cs typeface="Arial" panose="020B0604020202020204" pitchFamily="34" charset="0"/>
                        </a:rPr>
                        <a:t>$2,485/</a:t>
                      </a:r>
                      <a:r>
                        <a:rPr lang="en-US" sz="2800" b="0" i="0">
                          <a:solidFill>
                            <a:srgbClr val="000000"/>
                          </a:solidFill>
                          <a:effectLst/>
                          <a:latin typeface="Avenir Next LT Pro" panose="020B0504020202020204" pitchFamily="34" charset="77"/>
                          <a:cs typeface="Arial" panose="020B0604020202020204" pitchFamily="34" charset="0"/>
                        </a:rPr>
                        <a:t>month</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5817848"/>
                  </a:ext>
                </a:extLst>
              </a:tr>
              <a:tr h="868680">
                <a:tc>
                  <a:txBody>
                    <a:bodyPr/>
                    <a:lstStyle/>
                    <a:p>
                      <a:pPr algn="ctr" fontAlgn="base"/>
                      <a:r>
                        <a:rPr lang="en-US" sz="3000" b="1" i="0">
                          <a:solidFill>
                            <a:srgbClr val="000000"/>
                          </a:solidFill>
                          <a:effectLst/>
                          <a:latin typeface="Avenir Next LT Pro Demi" panose="020B0704020202020204" pitchFamily="34" charset="0"/>
                          <a:cs typeface="Arial" panose="020B0604020202020204" pitchFamily="34" charset="0"/>
                        </a:rPr>
                        <a:t>Asset limits</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tc>
                  <a:txBody>
                    <a:bodyPr/>
                    <a:lstStyle/>
                    <a:p>
                      <a:pPr algn="ctr" fontAlgn="base"/>
                      <a:r>
                        <a:rPr lang="en-US" sz="3200" b="0" i="0">
                          <a:solidFill>
                            <a:srgbClr val="000000"/>
                          </a:solidFill>
                          <a:effectLst/>
                          <a:latin typeface="Avenir Next LT Pro" panose="020B0504020202020204" pitchFamily="34" charset="77"/>
                          <a:cs typeface="Arial" panose="020B0604020202020204" pitchFamily="34" charset="0"/>
                        </a:rPr>
                        <a:t>$16,660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tc>
                  <a:txBody>
                    <a:bodyPr/>
                    <a:lstStyle/>
                    <a:p>
                      <a:pPr algn="ctr" fontAlgn="base"/>
                      <a:r>
                        <a:rPr lang="en-US" sz="3200" b="0" i="0">
                          <a:solidFill>
                            <a:srgbClr val="000000"/>
                          </a:solidFill>
                          <a:effectLst/>
                          <a:latin typeface="Avenir Next LT Pro" panose="020B0504020202020204" pitchFamily="34" charset="77"/>
                          <a:cs typeface="Arial" panose="020B0604020202020204" pitchFamily="34" charset="0"/>
                        </a:rPr>
                        <a:t>$33,240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extLst>
                  <a:ext uri="{0D108BD9-81ED-4DB2-BD59-A6C34878D82A}">
                    <a16:rowId xmlns:a16="http://schemas.microsoft.com/office/drawing/2014/main" val="281682344"/>
                  </a:ext>
                </a:extLst>
              </a:tr>
            </a:tbl>
          </a:graphicData>
        </a:graphic>
      </p:graphicFrame>
      <p:sp>
        <p:nvSpPr>
          <p:cNvPr id="4" name="Slide Number Placeholder 3">
            <a:extLst>
              <a:ext uri="{FF2B5EF4-FFF2-40B4-BE49-F238E27FC236}">
                <a16:creationId xmlns:a16="http://schemas.microsoft.com/office/drawing/2014/main" id="{71680E4C-C50B-CA40-A71E-D15ECB929C7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 Page </a:t>
            </a:r>
            <a:fld id="{9B3A0FC6-8040-4492-9C07-FFC688982BEC}" type="slidenum">
              <a:rPr lang="en-US" smtClean="0"/>
              <a:pPr algn="r"/>
              <a:t>33</a:t>
            </a:fld>
            <a:endParaRPr lang="en-US" dirty="0"/>
          </a:p>
        </p:txBody>
      </p:sp>
    </p:spTree>
    <p:extLst>
      <p:ext uri="{BB962C8B-B14F-4D97-AF65-F5344CB8AC3E}">
        <p14:creationId xmlns:p14="http://schemas.microsoft.com/office/powerpoint/2010/main" val="296815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075890" y="426086"/>
            <a:ext cx="9643144" cy="1152682"/>
          </a:xfrm>
        </p:spPr>
        <p:txBody>
          <a:bodyPr>
            <a:normAutofit fontScale="90000"/>
          </a:bodyPr>
          <a:lstStyle/>
          <a:p>
            <a:r>
              <a:rPr lang="en-US" dirty="0"/>
              <a:t>How does someone get Extra Help?</a:t>
            </a:r>
          </a:p>
        </p:txBody>
      </p:sp>
      <p:sp>
        <p:nvSpPr>
          <p:cNvPr id="33795" name="Rectangle 3"/>
          <p:cNvSpPr>
            <a:spLocks noGrp="1" noChangeArrowheads="1"/>
          </p:cNvSpPr>
          <p:nvPr>
            <p:ph type="body" sz="quarter" idx="12"/>
          </p:nvPr>
        </p:nvSpPr>
        <p:spPr>
          <a:xfrm>
            <a:off x="2399868" y="1935537"/>
            <a:ext cx="9032240" cy="3681983"/>
          </a:xfrm>
        </p:spPr>
        <p:txBody>
          <a:bodyPr>
            <a:noAutofit/>
          </a:bodyPr>
          <a:lstStyle/>
          <a:p>
            <a:r>
              <a:rPr lang="en-US" sz="2600" b="1" dirty="0">
                <a:solidFill>
                  <a:schemeClr val="accent1"/>
                </a:solidFill>
              </a:rPr>
              <a:t>Automatic enrollment</a:t>
            </a:r>
          </a:p>
          <a:p>
            <a:pPr marL="457200" lvl="1"/>
            <a:r>
              <a:rPr lang="en-US" sz="2200" dirty="0"/>
              <a:t>If someone has Medicaid, a Medicare Savings Program, and/or Supplemental Security Income</a:t>
            </a:r>
            <a:endParaRPr lang="en-US" sz="2600" dirty="0"/>
          </a:p>
          <a:p>
            <a:r>
              <a:rPr lang="en-US" sz="2600" b="1" dirty="0">
                <a:solidFill>
                  <a:schemeClr val="accent1"/>
                </a:solidFill>
              </a:rPr>
              <a:t>Actively apply </a:t>
            </a:r>
            <a:r>
              <a:rPr lang="en-US" sz="2600" dirty="0"/>
              <a:t>through the Social Security Administration (SSA)</a:t>
            </a:r>
          </a:p>
          <a:p>
            <a:pPr marL="457200" lvl="1"/>
            <a:r>
              <a:rPr lang="en-US" sz="2200" dirty="0"/>
              <a:t>Online application (</a:t>
            </a:r>
            <a:r>
              <a:rPr lang="en-US" sz="2200" dirty="0">
                <a:hlinkClick r:id="rId3"/>
              </a:rPr>
              <a:t>www.ssa.gov</a:t>
            </a:r>
            <a:r>
              <a:rPr lang="en-US" sz="2200" dirty="0"/>
              <a:t>) </a:t>
            </a:r>
          </a:p>
          <a:p>
            <a:pPr marL="457200" lvl="1"/>
            <a:r>
              <a:rPr lang="en-US" sz="2200" dirty="0"/>
              <a:t>By phone (800-772-1213)</a:t>
            </a:r>
          </a:p>
          <a:p>
            <a:pPr marL="457200" lvl="1"/>
            <a:r>
              <a:rPr lang="en-US" sz="2200" dirty="0"/>
              <a:t>In-person at local SSA office</a:t>
            </a:r>
          </a:p>
          <a:p>
            <a:pPr marL="457200" lvl="1"/>
            <a:r>
              <a:rPr lang="en-US" sz="2200" dirty="0"/>
              <a:t>Contact Medicare Rights Center (</a:t>
            </a:r>
            <a:r>
              <a:rPr lang="en-US" sz="2200" b="1" dirty="0"/>
              <a:t>800-333-4114</a:t>
            </a:r>
            <a:r>
              <a:rPr lang="en-US" sz="2200" dirty="0"/>
              <a:t>) for help applying</a:t>
            </a:r>
          </a:p>
        </p:txBody>
      </p:sp>
    </p:spTree>
    <p:extLst>
      <p:ext uri="{BB962C8B-B14F-4D97-AF65-F5344CB8AC3E}">
        <p14:creationId xmlns:p14="http://schemas.microsoft.com/office/powerpoint/2010/main" val="5261859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707D-0D4F-D641-9A06-212D4A2A121E}"/>
              </a:ext>
            </a:extLst>
          </p:cNvPr>
          <p:cNvSpPr>
            <a:spLocks noGrp="1"/>
          </p:cNvSpPr>
          <p:nvPr>
            <p:ph type="title"/>
          </p:nvPr>
        </p:nvSpPr>
        <p:spPr>
          <a:xfrm>
            <a:off x="838200" y="455065"/>
            <a:ext cx="8427720" cy="1325563"/>
          </a:xfrm>
        </p:spPr>
        <p:txBody>
          <a:bodyPr/>
          <a:lstStyle/>
          <a:p>
            <a:r>
              <a:rPr lang="en-US" dirty="0"/>
              <a:t>EPIC</a:t>
            </a:r>
          </a:p>
        </p:txBody>
      </p:sp>
      <p:sp>
        <p:nvSpPr>
          <p:cNvPr id="3" name="Content Placeholder 2">
            <a:extLst>
              <a:ext uri="{FF2B5EF4-FFF2-40B4-BE49-F238E27FC236}">
                <a16:creationId xmlns:a16="http://schemas.microsoft.com/office/drawing/2014/main" id="{0ACD0793-C642-1E45-B3A9-15F152C6EBB8}"/>
              </a:ext>
            </a:extLst>
          </p:cNvPr>
          <p:cNvSpPr>
            <a:spLocks noGrp="1"/>
          </p:cNvSpPr>
          <p:nvPr>
            <p:ph type="body" sz="quarter" idx="12"/>
          </p:nvPr>
        </p:nvSpPr>
        <p:spPr>
          <a:xfrm>
            <a:off x="838200" y="1769753"/>
            <a:ext cx="10515600" cy="3781107"/>
          </a:xfrm>
        </p:spPr>
        <p:txBody>
          <a:bodyPr/>
          <a:lstStyle/>
          <a:p>
            <a:r>
              <a:rPr lang="en-US" dirty="0"/>
              <a:t>New York’s state pharmaceutical assistance program</a:t>
            </a:r>
          </a:p>
          <a:p>
            <a:r>
              <a:rPr lang="en-US" altLang="en-US" dirty="0"/>
              <a:t>A</a:t>
            </a:r>
            <a:r>
              <a:rPr lang="en-US" dirty="0"/>
              <a:t>vailable to New York State residents who:</a:t>
            </a:r>
          </a:p>
          <a:p>
            <a:pPr lvl="1"/>
            <a:r>
              <a:rPr lang="en-US" sz="2500" dirty="0"/>
              <a:t>Are 65 years or older</a:t>
            </a:r>
          </a:p>
          <a:p>
            <a:pPr lvl="1"/>
            <a:r>
              <a:rPr lang="en-US" sz="2500" dirty="0"/>
              <a:t>Have annual incomes </a:t>
            </a:r>
            <a:r>
              <a:rPr lang="en-US" sz="2500" b="1" dirty="0">
                <a:latin typeface="Avenir Next LT Pro" panose="020B0504020202020204" pitchFamily="34" charset="77"/>
              </a:rPr>
              <a:t>below $75,000 if single or $100,000 if married</a:t>
            </a:r>
          </a:p>
          <a:p>
            <a:pPr lvl="1"/>
            <a:r>
              <a:rPr lang="en-US" sz="2500" dirty="0"/>
              <a:t>Do not receive full Medicaid benefits</a:t>
            </a:r>
          </a:p>
          <a:p>
            <a:pPr lvl="1"/>
            <a:r>
              <a:rPr lang="en-US" sz="2500" dirty="0"/>
              <a:t>And, are enrolled, or eligible to be enrolled, in a Medicare </a:t>
            </a:r>
            <a:br>
              <a:rPr lang="en-US" sz="2500" dirty="0"/>
            </a:br>
            <a:r>
              <a:rPr lang="en-US" sz="2500" dirty="0"/>
              <a:t>Part D drug plan or Medicare Advantage Plan that provides </a:t>
            </a:r>
            <a:br>
              <a:rPr lang="en-US" sz="2500" dirty="0"/>
            </a:br>
            <a:r>
              <a:rPr lang="en-US" sz="2500" dirty="0"/>
              <a:t>drug coverage</a:t>
            </a:r>
          </a:p>
        </p:txBody>
      </p:sp>
      <p:sp>
        <p:nvSpPr>
          <p:cNvPr id="6" name="Rounded Rectangle 5">
            <a:extLst>
              <a:ext uri="{FF2B5EF4-FFF2-40B4-BE49-F238E27FC236}">
                <a16:creationId xmlns:a16="http://schemas.microsoft.com/office/drawing/2014/main" id="{E2464ACA-8C4C-C749-A121-BC81EDFDD002}"/>
              </a:ext>
            </a:extLst>
          </p:cNvPr>
          <p:cNvSpPr/>
          <p:nvPr/>
        </p:nvSpPr>
        <p:spPr>
          <a:xfrm>
            <a:off x="5106839" y="5394393"/>
            <a:ext cx="5324785" cy="987504"/>
          </a:xfrm>
          <a:prstGeom prst="roundRect">
            <a:avLst/>
          </a:prstGeom>
          <a:solidFill>
            <a:schemeClr val="accent1">
              <a:lumMod val="20000"/>
              <a:lumOff val="80000"/>
            </a:schemeClr>
          </a:solidFill>
        </p:spPr>
        <p:txBody>
          <a:bodyPr wrap="square">
            <a:spAutoFit/>
          </a:bodyPr>
          <a:lstStyle/>
          <a:p>
            <a:pPr algn="ctr"/>
            <a:r>
              <a:rPr lang="en-US" sz="2500" dirty="0">
                <a:latin typeface="Avenir Next LT Pro" panose="020B0504020202020204" pitchFamily="34" charset="77"/>
              </a:rPr>
              <a:t>Actively apply through EPIC helpline: </a:t>
            </a:r>
            <a:r>
              <a:rPr lang="en-US" sz="2500" b="1" dirty="0">
                <a:latin typeface="Avenir Next LT Pro" panose="020B0504020202020204" pitchFamily="34" charset="77"/>
              </a:rPr>
              <a:t>800-332-3742</a:t>
            </a:r>
          </a:p>
        </p:txBody>
      </p:sp>
      <p:sp>
        <p:nvSpPr>
          <p:cNvPr id="5" name="Slide Number Placeholder 3">
            <a:extLst>
              <a:ext uri="{FF2B5EF4-FFF2-40B4-BE49-F238E27FC236}">
                <a16:creationId xmlns:a16="http://schemas.microsoft.com/office/drawing/2014/main" id="{294BDC3B-AC09-734E-94B0-2C08A202C36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venir Next LT Pro"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 Page </a:t>
            </a:r>
            <a:fld id="{9B3A0FC6-8040-4492-9C07-FFC688982BEC}" type="slidenum">
              <a:rPr lang="en-US" smtClean="0"/>
              <a:pPr algn="r"/>
              <a:t>35</a:t>
            </a:fld>
            <a:endParaRPr lang="en-US" dirty="0"/>
          </a:p>
        </p:txBody>
      </p:sp>
    </p:spTree>
    <p:extLst>
      <p:ext uri="{BB962C8B-B14F-4D97-AF65-F5344CB8AC3E}">
        <p14:creationId xmlns:p14="http://schemas.microsoft.com/office/powerpoint/2010/main" val="3165238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a:t> Page </a:t>
            </a:r>
            <a:fld id="{61A644A1-29EB-46B8-978E-24B5B92ADC05}" type="slidenum">
              <a:rPr lang="en-US" dirty="0" smtClean="0"/>
              <a:pPr/>
              <a:t>36</a:t>
            </a:fld>
            <a:endParaRPr lang="en-US"/>
          </a:p>
        </p:txBody>
      </p:sp>
      <p:sp>
        <p:nvSpPr>
          <p:cNvPr id="9" name="Title 1">
            <a:extLst>
              <a:ext uri="{FF2B5EF4-FFF2-40B4-BE49-F238E27FC236}">
                <a16:creationId xmlns:a16="http://schemas.microsoft.com/office/drawing/2014/main" id="{24C16828-FDD4-4841-894C-48779AE9E717}"/>
              </a:ext>
            </a:extLst>
          </p:cNvPr>
          <p:cNvSpPr txBox="1">
            <a:spLocks/>
          </p:cNvSpPr>
          <p:nvPr/>
        </p:nvSpPr>
        <p:spPr>
          <a:xfrm>
            <a:off x="990600" y="746125"/>
            <a:ext cx="86410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Avenir Next LT Pro" panose="020B0504020202020204" pitchFamily="34" charset="0"/>
                <a:ea typeface="+mj-ea"/>
                <a:cs typeface="+mj-cs"/>
              </a:defRPr>
            </a:lvl1pPr>
          </a:lstStyle>
          <a:p>
            <a:pPr fontAlgn="auto">
              <a:spcAft>
                <a:spcPts val="0"/>
              </a:spcAft>
            </a:pPr>
            <a:r>
              <a:rPr lang="en-US" sz="3800" dirty="0"/>
              <a:t>Should someone apply for benefits if their income is over the limits?</a:t>
            </a:r>
          </a:p>
        </p:txBody>
      </p:sp>
      <p:sp>
        <p:nvSpPr>
          <p:cNvPr id="10" name="Content Placeholder 2">
            <a:extLst>
              <a:ext uri="{FF2B5EF4-FFF2-40B4-BE49-F238E27FC236}">
                <a16:creationId xmlns:a16="http://schemas.microsoft.com/office/drawing/2014/main" id="{DD4BEFA5-F9D7-CC45-976C-93D918ECD824}"/>
              </a:ext>
            </a:extLst>
          </p:cNvPr>
          <p:cNvSpPr txBox="1">
            <a:spLocks/>
          </p:cNvSpPr>
          <p:nvPr/>
        </p:nvSpPr>
        <p:spPr>
          <a:xfrm>
            <a:off x="990600" y="2292826"/>
            <a:ext cx="10515600" cy="3854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600"/>
              </a:spcBef>
              <a:spcAft>
                <a:spcPts val="0"/>
              </a:spcAft>
              <a:buFont typeface="Arial" panose="020B0604020202020204" pitchFamily="34" charset="0"/>
              <a:buNone/>
            </a:pPr>
            <a:r>
              <a:rPr lang="en-US" altLang="en-US" sz="3000" b="1" dirty="0">
                <a:solidFill>
                  <a:schemeClr val="accent1"/>
                </a:solidFill>
              </a:rPr>
              <a:t>Yes!</a:t>
            </a:r>
            <a:endParaRPr lang="en-US" altLang="en-US" sz="3000" b="1" dirty="0"/>
          </a:p>
          <a:p>
            <a:pPr fontAlgn="auto">
              <a:spcBef>
                <a:spcPts val="1500"/>
              </a:spcBef>
              <a:spcAft>
                <a:spcPts val="0"/>
              </a:spcAft>
            </a:pPr>
            <a:r>
              <a:rPr lang="en-US" altLang="en-US" dirty="0"/>
              <a:t>How income is counted depends on whether someone is working and/or receiving Social Security benefits</a:t>
            </a:r>
          </a:p>
          <a:p>
            <a:pPr fontAlgn="auto">
              <a:spcBef>
                <a:spcPts val="1500"/>
              </a:spcBef>
              <a:spcAft>
                <a:spcPts val="0"/>
              </a:spcAft>
            </a:pPr>
            <a:r>
              <a:rPr lang="en-US" altLang="en-US" dirty="0"/>
              <a:t>When an individual applies for an MSP in New York, they may be able to deduct health insurance premiums they pay from their income</a:t>
            </a:r>
          </a:p>
        </p:txBody>
      </p:sp>
    </p:spTree>
    <p:extLst>
      <p:ext uri="{BB962C8B-B14F-4D97-AF65-F5344CB8AC3E}">
        <p14:creationId xmlns:p14="http://schemas.microsoft.com/office/powerpoint/2010/main" val="1277781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A34F-17F2-42FD-B145-DB541334014C}"/>
              </a:ext>
            </a:extLst>
          </p:cNvPr>
          <p:cNvSpPr>
            <a:spLocks noGrp="1"/>
          </p:cNvSpPr>
          <p:nvPr>
            <p:ph type="title"/>
          </p:nvPr>
        </p:nvSpPr>
        <p:spPr>
          <a:xfrm>
            <a:off x="1357313" y="1730383"/>
            <a:ext cx="9729834" cy="1156061"/>
          </a:xfrm>
        </p:spPr>
        <p:txBody>
          <a:bodyPr>
            <a:normAutofit/>
          </a:bodyPr>
          <a:lstStyle/>
          <a:p>
            <a:r>
              <a:rPr lang="en-US">
                <a:cs typeface="Arial"/>
              </a:rPr>
              <a:t>Medicaid</a:t>
            </a:r>
            <a:endParaRPr lang="en-US" b="0"/>
          </a:p>
        </p:txBody>
      </p:sp>
    </p:spTree>
    <p:extLst>
      <p:ext uri="{BB962C8B-B14F-4D97-AF65-F5344CB8AC3E}">
        <p14:creationId xmlns:p14="http://schemas.microsoft.com/office/powerpoint/2010/main" val="2125089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27273-1F6C-7640-A3B6-2D8C255B17D9}"/>
              </a:ext>
            </a:extLst>
          </p:cNvPr>
          <p:cNvSpPr>
            <a:spLocks noGrp="1"/>
          </p:cNvSpPr>
          <p:nvPr>
            <p:ph type="title"/>
          </p:nvPr>
        </p:nvSpPr>
        <p:spPr/>
        <p:txBody>
          <a:bodyPr/>
          <a:lstStyle/>
          <a:p>
            <a:r>
              <a:rPr lang="en-US"/>
              <a:t>Medicaid basics</a:t>
            </a:r>
          </a:p>
        </p:txBody>
      </p:sp>
      <p:sp>
        <p:nvSpPr>
          <p:cNvPr id="5" name="Content Placeholder 4">
            <a:extLst>
              <a:ext uri="{FF2B5EF4-FFF2-40B4-BE49-F238E27FC236}">
                <a16:creationId xmlns:a16="http://schemas.microsoft.com/office/drawing/2014/main" id="{536039E9-3711-F246-A846-5F077E01F819}"/>
              </a:ext>
            </a:extLst>
          </p:cNvPr>
          <p:cNvSpPr>
            <a:spLocks noGrp="1"/>
          </p:cNvSpPr>
          <p:nvPr>
            <p:ph type="body" sz="quarter" idx="12"/>
          </p:nvPr>
        </p:nvSpPr>
        <p:spPr>
          <a:xfrm>
            <a:off x="838200" y="1979613"/>
            <a:ext cx="10164580" cy="3781107"/>
          </a:xfrm>
        </p:spPr>
        <p:txBody>
          <a:bodyPr>
            <a:normAutofit/>
          </a:bodyPr>
          <a:lstStyle/>
          <a:p>
            <a:pPr>
              <a:spcBef>
                <a:spcPts val="600"/>
              </a:spcBef>
            </a:pPr>
            <a:r>
              <a:rPr lang="en-US" dirty="0"/>
              <a:t>State and federal program offering health insurance to those with limited incomes/assets</a:t>
            </a:r>
            <a:endParaRPr lang="en-US" sz="2800" dirty="0"/>
          </a:p>
          <a:p>
            <a:r>
              <a:rPr lang="en-US" dirty="0"/>
              <a:t>People with Medicare who qualify for Medicaid usually have </a:t>
            </a:r>
            <a:r>
              <a:rPr lang="en-US" b="1" dirty="0">
                <a:solidFill>
                  <a:srgbClr val="47AB47"/>
                </a:solidFill>
              </a:rPr>
              <a:t>Aged, Blind, Disabled (ABD) Medicaid</a:t>
            </a:r>
          </a:p>
          <a:p>
            <a:pPr lvl="1">
              <a:spcBef>
                <a:spcPts val="600"/>
              </a:spcBef>
            </a:pPr>
            <a:r>
              <a:rPr lang="en-US" sz="2800" dirty="0"/>
              <a:t>Also called traditional Medicaid</a:t>
            </a:r>
          </a:p>
          <a:p>
            <a:pPr>
              <a:spcBef>
                <a:spcPts val="600"/>
              </a:spcBef>
            </a:pPr>
            <a:r>
              <a:rPr lang="en-US" b="0" i="0" u="none" strike="noStrike" dirty="0">
                <a:solidFill>
                  <a:srgbClr val="000000"/>
                </a:solidFill>
                <a:effectLst/>
                <a:latin typeface="Avenir Next LT Pro" panose="020B0504020202020204" pitchFamily="34" charset="0"/>
              </a:rPr>
              <a:t>For services covered by Medicare and Medicaid, Medicare will pay first and Medicaid may cover Medicare cost-sharing, like copayments</a:t>
            </a:r>
            <a:endParaRPr lang="en-US" dirty="0"/>
          </a:p>
        </p:txBody>
      </p:sp>
    </p:spTree>
    <p:extLst>
      <p:ext uri="{BB962C8B-B14F-4D97-AF65-F5344CB8AC3E}">
        <p14:creationId xmlns:p14="http://schemas.microsoft.com/office/powerpoint/2010/main" val="1469637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259172" y="717145"/>
            <a:ext cx="8066707" cy="1325563"/>
          </a:xfrm>
        </p:spPr>
        <p:txBody>
          <a:bodyPr/>
          <a:lstStyle/>
          <a:p>
            <a:r>
              <a:rPr lang="en-US"/>
              <a:t>ABD Medicaid eligibility </a:t>
            </a:r>
            <a:br>
              <a:rPr lang="en-US"/>
            </a:br>
            <a:r>
              <a:rPr lang="en-US"/>
              <a:t>in 2023</a:t>
            </a:r>
          </a:p>
        </p:txBody>
      </p:sp>
      <p:graphicFrame>
        <p:nvGraphicFramePr>
          <p:cNvPr id="2" name="Table 1">
            <a:extLst>
              <a:ext uri="{FF2B5EF4-FFF2-40B4-BE49-F238E27FC236}">
                <a16:creationId xmlns:a16="http://schemas.microsoft.com/office/drawing/2014/main" id="{019DB04E-FCE3-313D-B021-385433697A82}"/>
              </a:ext>
            </a:extLst>
          </p:cNvPr>
          <p:cNvGraphicFramePr>
            <a:graphicFrameLocks noGrp="1"/>
          </p:cNvGraphicFramePr>
          <p:nvPr/>
        </p:nvGraphicFramePr>
        <p:xfrm>
          <a:off x="1439611" y="2392133"/>
          <a:ext cx="9052560" cy="2423160"/>
        </p:xfrm>
        <a:graphic>
          <a:graphicData uri="http://schemas.openxmlformats.org/drawingml/2006/table">
            <a:tbl>
              <a:tblPr/>
              <a:tblGrid>
                <a:gridCol w="2834640">
                  <a:extLst>
                    <a:ext uri="{9D8B030D-6E8A-4147-A177-3AD203B41FA5}">
                      <a16:colId xmlns:a16="http://schemas.microsoft.com/office/drawing/2014/main" val="3444767094"/>
                    </a:ext>
                  </a:extLst>
                </a:gridCol>
                <a:gridCol w="3108960">
                  <a:extLst>
                    <a:ext uri="{9D8B030D-6E8A-4147-A177-3AD203B41FA5}">
                      <a16:colId xmlns:a16="http://schemas.microsoft.com/office/drawing/2014/main" val="2417489601"/>
                    </a:ext>
                  </a:extLst>
                </a:gridCol>
                <a:gridCol w="3108960">
                  <a:extLst>
                    <a:ext uri="{9D8B030D-6E8A-4147-A177-3AD203B41FA5}">
                      <a16:colId xmlns:a16="http://schemas.microsoft.com/office/drawing/2014/main" val="2280641149"/>
                    </a:ext>
                  </a:extLst>
                </a:gridCol>
              </a:tblGrid>
              <a:tr h="777240">
                <a:tc>
                  <a:txBody>
                    <a:bodyPr/>
                    <a:lstStyle/>
                    <a:p>
                      <a:pPr algn="ctr" fontAlgn="base"/>
                      <a:endParaRPr lang="en-US" sz="30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i="0" dirty="0">
                          <a:solidFill>
                            <a:srgbClr val="FFFFFF"/>
                          </a:solidFill>
                          <a:effectLst/>
                          <a:latin typeface="Avenir Next LT Pro"/>
                          <a:cs typeface="Arial"/>
                        </a:rPr>
                        <a:t>Single​​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i="0" dirty="0">
                          <a:solidFill>
                            <a:srgbClr val="FFFFFF"/>
                          </a:solidFill>
                          <a:effectLst/>
                          <a:latin typeface="Avenir Next LT Pro"/>
                          <a:cs typeface="Arial"/>
                        </a:rPr>
                        <a:t>Couple</a:t>
                      </a:r>
                    </a:p>
                  </a:txBody>
                  <a:tcPr anchor="ctr">
                    <a:lnL w="9525"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A8A36"/>
                    </a:solidFill>
                  </a:tcPr>
                </a:tc>
                <a:extLst>
                  <a:ext uri="{0D108BD9-81ED-4DB2-BD59-A6C34878D82A}">
                    <a16:rowId xmlns:a16="http://schemas.microsoft.com/office/drawing/2014/main" val="364109999"/>
                  </a:ext>
                </a:extLst>
              </a:tr>
              <a:tr h="822960">
                <a:tc>
                  <a:txBody>
                    <a:bodyPr/>
                    <a:lstStyle/>
                    <a:p>
                      <a:pPr algn="ctr" fontAlgn="base"/>
                      <a:r>
                        <a:rPr lang="en-US" sz="3000" b="1" i="0" dirty="0">
                          <a:solidFill>
                            <a:srgbClr val="000000"/>
                          </a:solidFill>
                          <a:effectLst/>
                          <a:latin typeface="Avenir Next Demi Bold"/>
                          <a:cs typeface="Arial"/>
                        </a:rPr>
                        <a:t>Income limits​</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3200" b="0" i="0" dirty="0">
                          <a:solidFill>
                            <a:srgbClr val="000000"/>
                          </a:solidFill>
                          <a:effectLst/>
                          <a:latin typeface="Avenir Next LT Pro" panose="020B0504020202020204" pitchFamily="34" charset="77"/>
                          <a:cs typeface="Arial" panose="020B0604020202020204" pitchFamily="34" charset="0"/>
                        </a:rPr>
                        <a:t>$1,697/</a:t>
                      </a:r>
                      <a:r>
                        <a:rPr lang="en-US" sz="2800" b="0" i="0" dirty="0">
                          <a:solidFill>
                            <a:srgbClr val="000000"/>
                          </a:solidFill>
                          <a:effectLst/>
                          <a:latin typeface="Avenir Next LT Pro" panose="020B0504020202020204" pitchFamily="34" charset="77"/>
                          <a:cs typeface="Arial" panose="020B0604020202020204" pitchFamily="34" charset="0"/>
                        </a:rPr>
                        <a:t>month</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3200" b="0" i="0" dirty="0">
                          <a:solidFill>
                            <a:srgbClr val="000000"/>
                          </a:solidFill>
                          <a:effectLst/>
                          <a:latin typeface="Avenir Next LT Pro" panose="020B0504020202020204" pitchFamily="34" charset="77"/>
                          <a:cs typeface="Arial" panose="020B0604020202020204" pitchFamily="34" charset="0"/>
                        </a:rPr>
                        <a:t>$2,288/</a:t>
                      </a:r>
                      <a:r>
                        <a:rPr lang="en-US" sz="2800" b="0" i="0" dirty="0">
                          <a:solidFill>
                            <a:srgbClr val="000000"/>
                          </a:solidFill>
                          <a:effectLst/>
                          <a:latin typeface="Avenir Next LT Pro" panose="020B0504020202020204" pitchFamily="34" charset="77"/>
                          <a:cs typeface="Arial" panose="020B0604020202020204" pitchFamily="34" charset="0"/>
                        </a:rPr>
                        <a:t>month</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5817848"/>
                  </a:ext>
                </a:extLst>
              </a:tr>
              <a:tr h="822960">
                <a:tc>
                  <a:txBody>
                    <a:bodyPr/>
                    <a:lstStyle/>
                    <a:p>
                      <a:pPr algn="ctr" fontAlgn="base"/>
                      <a:r>
                        <a:rPr lang="en-US" sz="3000" b="1" i="0" dirty="0">
                          <a:solidFill>
                            <a:srgbClr val="000000"/>
                          </a:solidFill>
                          <a:effectLst/>
                          <a:latin typeface="Avenir Next Demi Bold"/>
                          <a:cs typeface="Arial"/>
                        </a:rPr>
                        <a:t>Asset limits</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tc>
                  <a:txBody>
                    <a:bodyPr/>
                    <a:lstStyle/>
                    <a:p>
                      <a:pPr algn="ctr" fontAlgn="base"/>
                      <a:r>
                        <a:rPr lang="en-US" sz="3200" b="0" i="0" dirty="0">
                          <a:solidFill>
                            <a:srgbClr val="000000"/>
                          </a:solidFill>
                          <a:effectLst/>
                          <a:latin typeface="Avenir Next LT Pro"/>
                          <a:cs typeface="Arial"/>
                        </a:rPr>
                        <a:t>$30,182</a:t>
                      </a:r>
                      <a:endParaRPr lang="en-US" dirty="0"/>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tc>
                  <a:txBody>
                    <a:bodyPr/>
                    <a:lstStyle/>
                    <a:p>
                      <a:pPr algn="ctr" fontAlgn="base"/>
                      <a:r>
                        <a:rPr lang="en-US" sz="3200" b="0" i="0" dirty="0">
                          <a:solidFill>
                            <a:srgbClr val="000000"/>
                          </a:solidFill>
                          <a:effectLst/>
                          <a:latin typeface="Avenir Next LT Pro"/>
                          <a:cs typeface="Arial"/>
                        </a:rPr>
                        <a:t>$40,821</a:t>
                      </a:r>
                      <a:endParaRPr lang="en-US" dirty="0"/>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FE7E5"/>
                    </a:solidFill>
                  </a:tcPr>
                </a:tc>
                <a:extLst>
                  <a:ext uri="{0D108BD9-81ED-4DB2-BD59-A6C34878D82A}">
                    <a16:rowId xmlns:a16="http://schemas.microsoft.com/office/drawing/2014/main" val="281682344"/>
                  </a:ext>
                </a:extLst>
              </a:tr>
            </a:tbl>
          </a:graphicData>
        </a:graphic>
      </p:graphicFrame>
      <p:sp>
        <p:nvSpPr>
          <p:cNvPr id="3" name="TextBox 2">
            <a:extLst>
              <a:ext uri="{FF2B5EF4-FFF2-40B4-BE49-F238E27FC236}">
                <a16:creationId xmlns:a16="http://schemas.microsoft.com/office/drawing/2014/main" id="{88B4CBC4-2449-9B64-5496-5BF2F00821F7}"/>
              </a:ext>
            </a:extLst>
          </p:cNvPr>
          <p:cNvSpPr txBox="1"/>
          <p:nvPr/>
        </p:nvSpPr>
        <p:spPr>
          <a:xfrm>
            <a:off x="5058383" y="5953328"/>
            <a:ext cx="6994187" cy="707886"/>
          </a:xfrm>
          <a:prstGeom prst="rect">
            <a:avLst/>
          </a:prstGeom>
          <a:noFill/>
        </p:spPr>
        <p:txBody>
          <a:bodyPr wrap="square" rtlCol="0">
            <a:spAutoFit/>
          </a:bodyPr>
          <a:lstStyle/>
          <a:p>
            <a:pPr marR="0" lvl="0" algn="r" defTabSz="914400" rtl="0" eaLnBrk="0" fontAlgn="base" latinLnBrk="0" hangingPunct="0">
              <a:lnSpc>
                <a:spcPct val="100000"/>
              </a:lnSpc>
              <a:spcBef>
                <a:spcPct val="30000"/>
              </a:spcBef>
              <a:spcAft>
                <a:spcPct val="0"/>
              </a:spcAft>
              <a:buClrTx/>
              <a:buSzTx/>
              <a:tabLst/>
              <a:defRPr/>
            </a:pPr>
            <a:r>
              <a:rPr lang="en-US" sz="2000" b="1" dirty="0">
                <a:latin typeface="Avenir Next Demi Bold"/>
              </a:rPr>
              <a:t>These eligibility limits are estimates </a:t>
            </a:r>
            <a:r>
              <a:rPr lang="en-US" sz="2000" dirty="0">
                <a:latin typeface="Avenir Next LT Pro" panose="020B0504020202020204" pitchFamily="34" charset="0"/>
              </a:rPr>
              <a:t>based on the 2023 FPL and include a standard $20 disregard</a:t>
            </a:r>
          </a:p>
        </p:txBody>
      </p:sp>
    </p:spTree>
    <p:extLst>
      <p:ext uri="{BB962C8B-B14F-4D97-AF65-F5344CB8AC3E}">
        <p14:creationId xmlns:p14="http://schemas.microsoft.com/office/powerpoint/2010/main" val="1596410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type="body" sz="quarter" idx="12"/>
          </p:nvPr>
        </p:nvSpPr>
        <p:spPr>
          <a:xfrm>
            <a:off x="1198563" y="2327275"/>
            <a:ext cx="9012237" cy="3530186"/>
          </a:xfrm>
        </p:spPr>
        <p:txBody>
          <a:bodyPr>
            <a:normAutofit/>
          </a:bodyPr>
          <a:lstStyle/>
          <a:p>
            <a:pPr marL="320040" indent="-320040">
              <a:spcBef>
                <a:spcPts val="0"/>
              </a:spcBef>
              <a:spcAft>
                <a:spcPts val="1800"/>
              </a:spcAft>
              <a:buSzPct val="120000"/>
              <a:buBlip>
                <a:blip r:embed="rId3"/>
              </a:buBlip>
            </a:pPr>
            <a:r>
              <a:rPr lang="en-US" dirty="0"/>
              <a:t>Explain Medicare basics and rules for who is eligible</a:t>
            </a:r>
          </a:p>
          <a:p>
            <a:pPr marL="320040" indent="-320040">
              <a:spcBef>
                <a:spcPts val="0"/>
              </a:spcBef>
              <a:spcAft>
                <a:spcPts val="1800"/>
              </a:spcAft>
              <a:buSzPct val="120000"/>
              <a:buBlip>
                <a:blip r:embed="rId3"/>
              </a:buBlip>
            </a:pPr>
            <a:r>
              <a:rPr lang="en-US" dirty="0"/>
              <a:t>List the different parts of Medicare </a:t>
            </a:r>
          </a:p>
          <a:p>
            <a:pPr marL="320040" indent="-320040">
              <a:spcBef>
                <a:spcPts val="0"/>
              </a:spcBef>
              <a:spcAft>
                <a:spcPts val="1800"/>
              </a:spcAft>
              <a:buSzPct val="120000"/>
              <a:buBlip>
                <a:blip r:embed="rId3"/>
              </a:buBlip>
            </a:pPr>
            <a:r>
              <a:rPr lang="en-US" dirty="0"/>
              <a:t>Describe the differences between Original Medicare and Medicare Advantage Plans</a:t>
            </a:r>
          </a:p>
          <a:p>
            <a:pPr marL="320040" indent="-320040">
              <a:spcBef>
                <a:spcPts val="0"/>
              </a:spcBef>
              <a:spcAft>
                <a:spcPts val="1800"/>
              </a:spcAft>
              <a:buSzPct val="120000"/>
              <a:buBlip>
                <a:blip r:embed="rId3"/>
              </a:buBlip>
            </a:pPr>
            <a:r>
              <a:rPr lang="en-US" dirty="0"/>
              <a:t>Discuss programs that help pay Medicare costs and how to apply</a:t>
            </a:r>
          </a:p>
        </p:txBody>
      </p:sp>
      <p:sp>
        <p:nvSpPr>
          <p:cNvPr id="12" name="Slide Number Placeholder 3">
            <a:extLst>
              <a:ext uri="{FF2B5EF4-FFF2-40B4-BE49-F238E27FC236}">
                <a16:creationId xmlns:a16="http://schemas.microsoft.com/office/drawing/2014/main" id="{2EE47DFC-6D6D-1E44-B929-5C0DEA8C67E6}"/>
              </a:ext>
            </a:extLst>
          </p:cNvPr>
          <p:cNvSpPr>
            <a:spLocks noGrp="1"/>
          </p:cNvSpPr>
          <p:nvPr>
            <p:ph type="sldNum" sz="quarter" idx="11"/>
          </p:nvPr>
        </p:nvSpPr>
        <p:spPr>
          <a:xfrm>
            <a:off x="8610600" y="6356350"/>
            <a:ext cx="2743200" cy="365125"/>
          </a:xfrm>
        </p:spPr>
        <p:txBody>
          <a:bodyPr/>
          <a:lstStyle/>
          <a:p>
            <a:r>
              <a:rPr lang="en-US" dirty="0"/>
              <a:t>Page </a:t>
            </a:r>
            <a:fld id="{2A3F6121-7E7D-4058-A6FF-846C80794112}" type="slidenum">
              <a:rPr lang="en-US" smtClean="0"/>
              <a:pPr/>
              <a:t>4</a:t>
            </a:fld>
            <a:endParaRPr lang="en-US" dirty="0"/>
          </a:p>
        </p:txBody>
      </p:sp>
    </p:spTree>
    <p:extLst>
      <p:ext uri="{BB962C8B-B14F-4D97-AF65-F5344CB8AC3E}">
        <p14:creationId xmlns:p14="http://schemas.microsoft.com/office/powerpoint/2010/main" val="351390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2C33E-16BD-4A4A-94BA-83E40FC8E500}"/>
              </a:ext>
            </a:extLst>
          </p:cNvPr>
          <p:cNvSpPr>
            <a:spLocks noGrp="1"/>
          </p:cNvSpPr>
          <p:nvPr>
            <p:ph type="title"/>
          </p:nvPr>
        </p:nvSpPr>
        <p:spPr/>
        <p:txBody>
          <a:bodyPr>
            <a:normAutofit fontScale="90000"/>
          </a:bodyPr>
          <a:lstStyle/>
          <a:p>
            <a:r>
              <a:rPr lang="en-US" dirty="0"/>
              <a:t>How does someone get Medicaid?</a:t>
            </a:r>
          </a:p>
        </p:txBody>
      </p:sp>
      <p:sp>
        <p:nvSpPr>
          <p:cNvPr id="3" name="Content Placeholder 2">
            <a:extLst>
              <a:ext uri="{FF2B5EF4-FFF2-40B4-BE49-F238E27FC236}">
                <a16:creationId xmlns:a16="http://schemas.microsoft.com/office/drawing/2014/main" id="{627D3BA0-A75B-194B-B1D2-28DE32285453}"/>
              </a:ext>
            </a:extLst>
          </p:cNvPr>
          <p:cNvSpPr>
            <a:spLocks noGrp="1"/>
          </p:cNvSpPr>
          <p:nvPr>
            <p:ph type="body" sz="quarter" idx="12"/>
          </p:nvPr>
        </p:nvSpPr>
        <p:spPr>
          <a:xfrm>
            <a:off x="2377440" y="2131431"/>
            <a:ext cx="8994371" cy="3322637"/>
          </a:xfrm>
        </p:spPr>
        <p:txBody>
          <a:bodyPr>
            <a:normAutofit/>
          </a:bodyPr>
          <a:lstStyle/>
          <a:p>
            <a:pPr marL="457200" indent="-411480">
              <a:lnSpc>
                <a:spcPct val="100000"/>
              </a:lnSpc>
              <a:buFont typeface="Arial" panose="020B0604020202020204" pitchFamily="34" charset="0"/>
              <a:buChar char="•"/>
            </a:pPr>
            <a:r>
              <a:rPr lang="en-US" sz="3000" b="1">
                <a:solidFill>
                  <a:schemeClr val="accent1"/>
                </a:solidFill>
              </a:rPr>
              <a:t>Contact local Medicaid office</a:t>
            </a:r>
            <a:r>
              <a:rPr lang="en-US" sz="3000"/>
              <a:t> to apply</a:t>
            </a:r>
          </a:p>
          <a:p>
            <a:pPr marL="457200" indent="-411480">
              <a:lnSpc>
                <a:spcPct val="100000"/>
              </a:lnSpc>
              <a:buFont typeface="Arial" panose="020B0604020202020204" pitchFamily="34" charset="0"/>
              <a:buChar char="•"/>
            </a:pPr>
            <a:r>
              <a:rPr lang="en-US" sz="3000"/>
              <a:t>Call the New York State Department of Health’s Medicaid helpline at </a:t>
            </a:r>
            <a:r>
              <a:rPr lang="en-US" sz="3000" b="1"/>
              <a:t>518-486-9057</a:t>
            </a:r>
          </a:p>
        </p:txBody>
      </p:sp>
    </p:spTree>
    <p:extLst>
      <p:ext uri="{BB962C8B-B14F-4D97-AF65-F5344CB8AC3E}">
        <p14:creationId xmlns:p14="http://schemas.microsoft.com/office/powerpoint/2010/main" val="15194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7642-9BFE-D8EF-5D1F-8A1A35812A74}"/>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455339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B981C4-BEDD-F14C-3BD0-B051A50348C3}"/>
              </a:ext>
            </a:extLst>
          </p:cNvPr>
          <p:cNvSpPr>
            <a:spLocks noGrp="1"/>
          </p:cNvSpPr>
          <p:nvPr>
            <p:ph type="body" sz="quarter" idx="13"/>
          </p:nvPr>
        </p:nvSpPr>
        <p:spPr>
          <a:xfrm>
            <a:off x="4529887" y="758457"/>
            <a:ext cx="6815053" cy="1947757"/>
          </a:xfrm>
        </p:spPr>
        <p:txBody>
          <a:bodyPr>
            <a:normAutofit/>
          </a:bodyPr>
          <a:lstStyle/>
          <a:p>
            <a:pPr marL="0" indent="0">
              <a:buNone/>
            </a:pPr>
            <a:r>
              <a:rPr lang="en-US" sz="3000" b="1" dirty="0"/>
              <a:t>Medicare Rights Center</a:t>
            </a:r>
          </a:p>
          <a:p>
            <a:pPr marL="0" indent="0">
              <a:buNone/>
            </a:pPr>
            <a:r>
              <a:rPr lang="en-US" sz="3000" dirty="0"/>
              <a:t>professional@medicarerights.org​</a:t>
            </a:r>
          </a:p>
          <a:p>
            <a:pPr marL="0" indent="0">
              <a:buNone/>
            </a:pPr>
            <a:r>
              <a:rPr lang="en-US" sz="3000" dirty="0"/>
              <a:t>(800) 333-4114</a:t>
            </a:r>
          </a:p>
          <a:p>
            <a:endParaRPr lang="en-US" sz="3000" dirty="0"/>
          </a:p>
        </p:txBody>
      </p:sp>
      <p:pic>
        <p:nvPicPr>
          <p:cNvPr id="3" name="Picture 2" descr="Icon&#10;&#10;Description automatically generated">
            <a:extLst>
              <a:ext uri="{FF2B5EF4-FFF2-40B4-BE49-F238E27FC236}">
                <a16:creationId xmlns:a16="http://schemas.microsoft.com/office/drawing/2014/main" id="{0DCE7BDA-56C0-C882-D08E-DB9097D10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916" y="685327"/>
            <a:ext cx="1855670" cy="1855670"/>
          </a:xfrm>
          <a:prstGeom prst="rect">
            <a:avLst/>
          </a:prstGeom>
        </p:spPr>
      </p:pic>
      <p:pic>
        <p:nvPicPr>
          <p:cNvPr id="6" name="Picture 5" descr="Icon&#10;&#10;Description automatically generated">
            <a:extLst>
              <a:ext uri="{FF2B5EF4-FFF2-40B4-BE49-F238E27FC236}">
                <a16:creationId xmlns:a16="http://schemas.microsoft.com/office/drawing/2014/main" id="{D6F33757-BEE4-69A1-0002-271AE5E2F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916" y="3794090"/>
            <a:ext cx="1852582" cy="1855670"/>
          </a:xfrm>
          <a:prstGeom prst="rect">
            <a:avLst/>
          </a:prstGeom>
        </p:spPr>
      </p:pic>
      <p:sp>
        <p:nvSpPr>
          <p:cNvPr id="12" name="TextBox 11">
            <a:extLst>
              <a:ext uri="{FF2B5EF4-FFF2-40B4-BE49-F238E27FC236}">
                <a16:creationId xmlns:a16="http://schemas.microsoft.com/office/drawing/2014/main" id="{4F766473-0217-B60A-2221-6222225EC82D}"/>
              </a:ext>
            </a:extLst>
          </p:cNvPr>
          <p:cNvSpPr txBox="1"/>
          <p:nvPr/>
        </p:nvSpPr>
        <p:spPr>
          <a:xfrm>
            <a:off x="4529887" y="4214093"/>
            <a:ext cx="6596172" cy="1015663"/>
          </a:xfrm>
          <a:prstGeom prst="rect">
            <a:avLst/>
          </a:prstGeom>
          <a:noFill/>
        </p:spPr>
        <p:txBody>
          <a:bodyPr wrap="square">
            <a:spAutoFit/>
          </a:bodyPr>
          <a:lstStyle/>
          <a:p>
            <a:pPr marL="0" indent="0">
              <a:buNone/>
            </a:pPr>
            <a:r>
              <a:rPr lang="en-US" sz="3000" b="1" dirty="0">
                <a:latin typeface="Avenir Next LT Pro" panose="020B0504020202020204" pitchFamily="34" charset="0"/>
              </a:rPr>
              <a:t>HIICAP Helpline</a:t>
            </a:r>
            <a:endParaRPr lang="en-US" sz="3000" dirty="0">
              <a:latin typeface="Avenir Next LT Pro" panose="020B0504020202020204" pitchFamily="34" charset="0"/>
            </a:endParaRPr>
          </a:p>
          <a:p>
            <a:pPr algn="l" rtl="0" fontAlgn="base"/>
            <a:r>
              <a:rPr lang="en-US" sz="3000" i="0" u="none" strike="noStrike" dirty="0">
                <a:effectLst/>
                <a:latin typeface="Avenir Next LT Pro" panose="020B0504020202020204" pitchFamily="34" charset="0"/>
              </a:rPr>
              <a:t>1-800-701-0501</a:t>
            </a:r>
            <a:r>
              <a:rPr lang="en-US" sz="3000" i="0" dirty="0">
                <a:effectLst/>
                <a:latin typeface="Avenir Next LT Pro" panose="020B0504020202020204" pitchFamily="34" charset="0"/>
              </a:rPr>
              <a:t>​</a:t>
            </a:r>
          </a:p>
        </p:txBody>
      </p:sp>
    </p:spTree>
    <p:extLst>
      <p:ext uri="{BB962C8B-B14F-4D97-AF65-F5344CB8AC3E}">
        <p14:creationId xmlns:p14="http://schemas.microsoft.com/office/powerpoint/2010/main" val="3654183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sz="quarter" idx="13"/>
          </p:nvPr>
        </p:nvSpPr>
        <p:spPr>
          <a:xfrm>
            <a:off x="2496312" y="2935562"/>
            <a:ext cx="8701088" cy="2355966"/>
          </a:xfrm>
        </p:spPr>
        <p:txBody>
          <a:bodyPr>
            <a:normAutofit lnSpcReduction="10000"/>
          </a:bodyPr>
          <a:lstStyle/>
          <a:p>
            <a:pPr>
              <a:lnSpc>
                <a:spcPct val="100000"/>
              </a:lnSpc>
            </a:pPr>
            <a:r>
              <a:rPr lang="en-US" altLang="en-US" sz="3000" dirty="0"/>
              <a:t>Free online resource developed by Medicare Rights </a:t>
            </a:r>
            <a:r>
              <a:rPr lang="en-US" sz="3000" dirty="0"/>
              <a:t>with answers to Medicare questions in clear, simple language​</a:t>
            </a:r>
          </a:p>
          <a:p>
            <a:pPr algn="ctr">
              <a:lnSpc>
                <a:spcPct val="100000"/>
              </a:lnSpc>
              <a:spcBef>
                <a:spcPts val="3000"/>
              </a:spcBef>
            </a:pPr>
            <a:r>
              <a:rPr lang="en-US" altLang="en-US" sz="3500" b="1" dirty="0">
                <a:hlinkClick r:id="rId2"/>
              </a:rPr>
              <a:t>www.medicareinteractive.org</a:t>
            </a:r>
            <a:endParaRPr lang="en-US" altLang="en-US" sz="3500" b="1" dirty="0"/>
          </a:p>
        </p:txBody>
      </p:sp>
      <p:pic>
        <p:nvPicPr>
          <p:cNvPr id="8" name="Picture 7" descr="Text&#10;&#10;Description automatically generated">
            <a:extLst>
              <a:ext uri="{FF2B5EF4-FFF2-40B4-BE49-F238E27FC236}">
                <a16:creationId xmlns:a16="http://schemas.microsoft.com/office/drawing/2014/main" id="{BC2E53E0-F137-3D47-A8B2-02B676FBF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540" y="962740"/>
            <a:ext cx="4572000" cy="1256631"/>
          </a:xfrm>
          <a:prstGeom prst="rect">
            <a:avLst/>
          </a:prstGeom>
        </p:spPr>
      </p:pic>
      <p:pic>
        <p:nvPicPr>
          <p:cNvPr id="3" name="Picture 2" descr="Icon&#10;&#10;Description automatically generated">
            <a:extLst>
              <a:ext uri="{FF2B5EF4-FFF2-40B4-BE49-F238E27FC236}">
                <a16:creationId xmlns:a16="http://schemas.microsoft.com/office/drawing/2014/main" id="{241F20F8-2D89-EB5B-74A4-989827345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312" y="669415"/>
            <a:ext cx="1908052" cy="1908052"/>
          </a:xfrm>
          <a:prstGeom prst="rect">
            <a:avLst/>
          </a:prstGeom>
        </p:spPr>
      </p:pic>
    </p:spTree>
    <p:extLst>
      <p:ext uri="{BB962C8B-B14F-4D97-AF65-F5344CB8AC3E}">
        <p14:creationId xmlns:p14="http://schemas.microsoft.com/office/powerpoint/2010/main" val="417897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basics</a:t>
            </a:r>
          </a:p>
        </p:txBody>
      </p:sp>
      <p:sp>
        <p:nvSpPr>
          <p:cNvPr id="19" name="Slide Number Placeholder 3">
            <a:extLst>
              <a:ext uri="{FF2B5EF4-FFF2-40B4-BE49-F238E27FC236}">
                <a16:creationId xmlns:a16="http://schemas.microsoft.com/office/drawing/2014/main" id="{F12B6CD5-2608-8942-812B-4F497886E781}"/>
              </a:ext>
            </a:extLst>
          </p:cNvPr>
          <p:cNvSpPr>
            <a:spLocks noGrp="1"/>
          </p:cNvSpPr>
          <p:nvPr>
            <p:ph type="sldNum" sz="quarter" idx="11"/>
          </p:nvPr>
        </p:nvSpPr>
        <p:spPr>
          <a:xfrm>
            <a:off x="8610600" y="6356350"/>
            <a:ext cx="2743200" cy="365125"/>
          </a:xfrm>
        </p:spPr>
        <p:txBody>
          <a:bodyPr/>
          <a:lstStyle/>
          <a:p>
            <a:r>
              <a:rPr lang="en-US" dirty="0"/>
              <a:t>Page </a:t>
            </a:r>
            <a:fld id="{2A3F6121-7E7D-4058-A6FF-846C80794112}" type="slidenum">
              <a:rPr lang="en-US" smtClean="0"/>
              <a:pPr/>
              <a:t>5</a:t>
            </a:fld>
            <a:endParaRPr lang="en-US" dirty="0"/>
          </a:p>
        </p:txBody>
      </p:sp>
    </p:spTree>
    <p:extLst>
      <p:ext uri="{BB962C8B-B14F-4D97-AF65-F5344CB8AC3E}">
        <p14:creationId xmlns:p14="http://schemas.microsoft.com/office/powerpoint/2010/main" val="153462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3708" y="1192709"/>
            <a:ext cx="6680091" cy="883948"/>
          </a:xfrm>
        </p:spPr>
        <p:txBody>
          <a:bodyPr>
            <a:noAutofit/>
          </a:bodyPr>
          <a:lstStyle/>
          <a:p>
            <a:r>
              <a:rPr lang="en-US" sz="5500" dirty="0"/>
              <a:t>What is Medicare?</a:t>
            </a:r>
          </a:p>
        </p:txBody>
      </p:sp>
      <p:sp>
        <p:nvSpPr>
          <p:cNvPr id="7" name="Slide Number Placeholder 3"/>
          <p:cNvSpPr>
            <a:spLocks noGrp="1"/>
          </p:cNvSpPr>
          <p:nvPr>
            <p:ph type="sldNum" sz="quarter" idx="12"/>
          </p:nvPr>
        </p:nvSpPr>
        <p:spPr/>
        <p:txBody>
          <a:bodyPr/>
          <a:lstStyle/>
          <a:p>
            <a:r>
              <a:rPr lang="en-US" dirty="0"/>
              <a:t> Page </a:t>
            </a:r>
            <a:fld id="{6258E8AB-C482-4C44-B97B-C4615FD52990}" type="slidenum">
              <a:rPr lang="en-US" smtClean="0"/>
              <a:pPr/>
              <a:t>6</a:t>
            </a:fld>
            <a:endParaRPr lang="en-US" dirty="0"/>
          </a:p>
        </p:txBody>
      </p:sp>
      <p:sp>
        <p:nvSpPr>
          <p:cNvPr id="21507" name="Rectangle 3"/>
          <p:cNvSpPr>
            <a:spLocks noGrp="1" noChangeArrowheads="1"/>
          </p:cNvSpPr>
          <p:nvPr>
            <p:ph type="body" sz="quarter" idx="13"/>
          </p:nvPr>
        </p:nvSpPr>
        <p:spPr>
          <a:xfrm>
            <a:off x="2502241" y="2782958"/>
            <a:ext cx="8701088" cy="3299790"/>
          </a:xfrm>
        </p:spPr>
        <p:txBody>
          <a:bodyPr/>
          <a:lstStyle/>
          <a:p>
            <a:pPr marL="228600" indent="-228600">
              <a:buFont typeface="Arial" panose="020B0604020202020204" pitchFamily="34" charset="0"/>
              <a:buChar char="•"/>
            </a:pPr>
            <a:r>
              <a:rPr lang="en-US" altLang="en-US" dirty="0"/>
              <a:t>Federal program that provides health insurance for individuals:</a:t>
            </a:r>
          </a:p>
          <a:p>
            <a:pPr lvl="1"/>
            <a:r>
              <a:rPr lang="en-US" altLang="en-US" dirty="0"/>
              <a:t>65 and older</a:t>
            </a:r>
          </a:p>
          <a:p>
            <a:pPr lvl="1"/>
            <a:r>
              <a:rPr lang="en-US" altLang="en-US" dirty="0"/>
              <a:t>Under 65 receiving Social Security Disability Insurance (SSDI) for a certain amount of time</a:t>
            </a:r>
          </a:p>
          <a:p>
            <a:pPr lvl="1"/>
            <a:r>
              <a:rPr lang="en-US" altLang="en-US" dirty="0"/>
              <a:t>Under 65 with kidney failure requiring dialysis or transplant</a:t>
            </a:r>
          </a:p>
          <a:p>
            <a:pPr marL="228600" indent="-228600">
              <a:buFont typeface="Arial" panose="020B0604020202020204" pitchFamily="34" charset="0"/>
              <a:buChar char="•"/>
            </a:pPr>
            <a:r>
              <a:rPr lang="en-US" altLang="en-US" dirty="0"/>
              <a:t>No income requirements</a:t>
            </a:r>
          </a:p>
          <a:p>
            <a:pPr lvl="1"/>
            <a:endParaRPr lang="en-US" altLang="en-US" dirty="0"/>
          </a:p>
        </p:txBody>
      </p:sp>
    </p:spTree>
    <p:extLst>
      <p:ext uri="{BB962C8B-B14F-4D97-AF65-F5344CB8AC3E}">
        <p14:creationId xmlns:p14="http://schemas.microsoft.com/office/powerpoint/2010/main" val="30349488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38200" y="497081"/>
            <a:ext cx="8427720" cy="1325563"/>
          </a:xfrm>
        </p:spPr>
        <p:txBody>
          <a:bodyPr vert="horz" lIns="90488" tIns="44450" rIns="90488" bIns="44450" rtlCol="0" anchor="ctr">
            <a:normAutofit/>
          </a:bodyPr>
          <a:lstStyle/>
          <a:p>
            <a:pPr eaLnBrk="1" hangingPunct="1"/>
            <a:r>
              <a:rPr lang="en-US" dirty="0"/>
              <a:t>Medicare eligibility – 65+</a:t>
            </a:r>
          </a:p>
        </p:txBody>
      </p:sp>
      <p:sp>
        <p:nvSpPr>
          <p:cNvPr id="22531" name="Rectangle 3"/>
          <p:cNvSpPr>
            <a:spLocks noGrp="1" noChangeArrowheads="1"/>
          </p:cNvSpPr>
          <p:nvPr>
            <p:ph type="body" sz="quarter" idx="12"/>
          </p:nvPr>
        </p:nvSpPr>
        <p:spPr>
          <a:xfrm>
            <a:off x="838200" y="1979614"/>
            <a:ext cx="10120745" cy="2911042"/>
          </a:xfrm>
        </p:spPr>
        <p:txBody>
          <a:bodyPr vert="horz" wrap="square" lIns="90488" tIns="44450" rIns="90488" bIns="44450" numCol="1" anchor="t" anchorCtr="0" compatLnSpc="1">
            <a:prstTxWarp prst="textNoShape">
              <a:avLst/>
            </a:prstTxWarp>
          </a:bodyPr>
          <a:lstStyle/>
          <a:p>
            <a:r>
              <a:rPr lang="en-US" dirty="0"/>
              <a:t>After turning 65, individual qualifies for Medicare if they</a:t>
            </a:r>
          </a:p>
          <a:p>
            <a:pPr lvl="1"/>
            <a:r>
              <a:rPr lang="en-US" sz="2500" dirty="0"/>
              <a:t>Collect or qualify to collect Social Security or Railroad Retirement benefits</a:t>
            </a:r>
          </a:p>
          <a:p>
            <a:pPr lvl="1"/>
            <a:r>
              <a:rPr lang="en-US" sz="2500" b="1" dirty="0"/>
              <a:t>OR</a:t>
            </a:r>
            <a:r>
              <a:rPr lang="en-US" sz="2500" dirty="0"/>
              <a:t> are a current U.S. resident and either</a:t>
            </a:r>
          </a:p>
          <a:p>
            <a:pPr lvl="2"/>
            <a:r>
              <a:rPr lang="en-US" sz="2200" dirty="0"/>
              <a:t>A U.S. citizen</a:t>
            </a:r>
          </a:p>
          <a:p>
            <a:pPr lvl="2"/>
            <a:r>
              <a:rPr lang="en-US" sz="2200" b="1" dirty="0"/>
              <a:t>OR</a:t>
            </a:r>
            <a:r>
              <a:rPr lang="en-US" sz="2200" dirty="0"/>
              <a:t> a permanent resident having lived in the U.S. for five years in a row before applying for Medicare </a:t>
            </a:r>
          </a:p>
          <a:p>
            <a:endParaRPr lang="en-US" sz="22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0" y="500037"/>
            <a:ext cx="8427720" cy="1325563"/>
          </a:xfrm>
        </p:spPr>
        <p:txBody>
          <a:bodyPr>
            <a:normAutofit/>
          </a:bodyPr>
          <a:lstStyle/>
          <a:p>
            <a:pPr eaLnBrk="1" hangingPunct="1"/>
            <a:r>
              <a:rPr lang="en-US" dirty="0"/>
              <a:t>Medicare eligibility – under 65</a:t>
            </a:r>
          </a:p>
        </p:txBody>
      </p:sp>
      <p:sp>
        <p:nvSpPr>
          <p:cNvPr id="23555" name="Rectangle 3"/>
          <p:cNvSpPr>
            <a:spLocks noGrp="1" noChangeArrowheads="1"/>
          </p:cNvSpPr>
          <p:nvPr>
            <p:ph type="body" sz="quarter" idx="12"/>
          </p:nvPr>
        </p:nvSpPr>
        <p:spPr>
          <a:xfrm>
            <a:off x="838200" y="1870570"/>
            <a:ext cx="10059649" cy="3781107"/>
          </a:xfrm>
        </p:spPr>
        <p:txBody>
          <a:bodyPr/>
          <a:lstStyle/>
          <a:p>
            <a:r>
              <a:rPr lang="en-US" dirty="0"/>
              <a:t>Individual not yet 65 qualifies for Medicare</a:t>
            </a:r>
          </a:p>
          <a:p>
            <a:pPr lvl="1"/>
            <a:r>
              <a:rPr lang="en-US" sz="2500" dirty="0"/>
              <a:t>If they have received Social Security Disability Insurance (SSDI) or Railroad Disability Annuity checks for total disability for at least 24 months</a:t>
            </a:r>
          </a:p>
          <a:p>
            <a:pPr lvl="1"/>
            <a:r>
              <a:rPr lang="en-US" sz="2500" dirty="0"/>
              <a:t>If they have amyotrophic lateral sclerosis (ALS)</a:t>
            </a:r>
          </a:p>
          <a:p>
            <a:pPr lvl="2"/>
            <a:r>
              <a:rPr lang="en-US" sz="2100" dirty="0"/>
              <a:t>They are eligible for automatic enrollment into Medicare the first month they receive SSDI</a:t>
            </a:r>
          </a:p>
          <a:p>
            <a:pPr lvl="1"/>
            <a:r>
              <a:rPr lang="en-US" sz="2500" dirty="0"/>
              <a:t>OR, they have End-Stage Renal Disease (ESRD or kidney failure), and they or a family member have enough Medicare work history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Medicare costs in 2023</a:t>
            </a:r>
          </a:p>
        </p:txBody>
      </p:sp>
      <p:sp>
        <p:nvSpPr>
          <p:cNvPr id="6" name="Content Placeholder 2"/>
          <p:cNvSpPr>
            <a:spLocks noGrp="1"/>
          </p:cNvSpPr>
          <p:nvPr>
            <p:ph type="body" sz="quarter" idx="12"/>
          </p:nvPr>
        </p:nvSpPr>
        <p:spPr>
          <a:xfrm>
            <a:off x="838200" y="1783475"/>
            <a:ext cx="7796349" cy="4721828"/>
          </a:xfrm>
        </p:spPr>
        <p:txBody>
          <a:bodyPr/>
          <a:lstStyle/>
          <a:p>
            <a:pPr marL="0" indent="0">
              <a:buNone/>
            </a:pPr>
            <a:r>
              <a:rPr lang="en-US" altLang="en-US" sz="2600" b="1" dirty="0"/>
              <a:t>Premium</a:t>
            </a:r>
          </a:p>
          <a:p>
            <a:pPr>
              <a:spcBef>
                <a:spcPts val="500"/>
              </a:spcBef>
            </a:pPr>
            <a:r>
              <a:rPr lang="en-US" altLang="en-US" sz="2400" dirty="0"/>
              <a:t>Part A premium if beneficiary or their spouse has fewer than 10 years of work history in U.S.</a:t>
            </a:r>
          </a:p>
          <a:p>
            <a:pPr>
              <a:spcBef>
                <a:spcPts val="500"/>
              </a:spcBef>
            </a:pPr>
            <a:r>
              <a:rPr lang="en-US" altLang="en-US" sz="2400" dirty="0"/>
              <a:t>Part B premium: $164.90/month</a:t>
            </a:r>
          </a:p>
          <a:p>
            <a:pPr marL="0" indent="0">
              <a:buNone/>
            </a:pPr>
            <a:r>
              <a:rPr lang="en-US" altLang="en-US" sz="2600" b="1" dirty="0"/>
              <a:t>Deductible</a:t>
            </a:r>
          </a:p>
          <a:p>
            <a:pPr>
              <a:spcBef>
                <a:spcPts val="500"/>
              </a:spcBef>
            </a:pPr>
            <a:r>
              <a:rPr lang="en-US" altLang="en-US" sz="2400" dirty="0"/>
              <a:t>Part A deductible: $1,600/benefit period</a:t>
            </a:r>
          </a:p>
          <a:p>
            <a:pPr>
              <a:spcBef>
                <a:spcPts val="500"/>
              </a:spcBef>
            </a:pPr>
            <a:r>
              <a:rPr lang="en-US" altLang="en-US" sz="2400" dirty="0"/>
              <a:t>Part B deductible: $226 </a:t>
            </a:r>
          </a:p>
          <a:p>
            <a:pPr marL="0" indent="0">
              <a:buNone/>
            </a:pPr>
            <a:r>
              <a:rPr lang="en-US" altLang="en-US" sz="2600" b="1" dirty="0"/>
              <a:t>Coinsurance</a:t>
            </a:r>
          </a:p>
          <a:p>
            <a:pPr>
              <a:spcBef>
                <a:spcPts val="500"/>
              </a:spcBef>
            </a:pPr>
            <a:r>
              <a:rPr lang="en-US" altLang="en-US" sz="2400" dirty="0"/>
              <a:t>Daily coinsurance for inpatient hospital (after 60 days) and skilled nursing facility (after 20 days)</a:t>
            </a:r>
          </a:p>
          <a:p>
            <a:pPr>
              <a:spcBef>
                <a:spcPts val="500"/>
              </a:spcBef>
            </a:pPr>
            <a:r>
              <a:rPr lang="en-US" altLang="en-US" sz="2400" dirty="0"/>
              <a:t>20% coinsurance for most Part B-covered services</a:t>
            </a:r>
          </a:p>
        </p:txBody>
      </p:sp>
      <p:sp>
        <p:nvSpPr>
          <p:cNvPr id="13" name="Rounded Rectangle 12">
            <a:extLst>
              <a:ext uri="{FF2B5EF4-FFF2-40B4-BE49-F238E27FC236}">
                <a16:creationId xmlns:a16="http://schemas.microsoft.com/office/drawing/2014/main" id="{8F58E12B-237C-2347-B71A-D6D700B155B1}"/>
              </a:ext>
            </a:extLst>
          </p:cNvPr>
          <p:cNvSpPr/>
          <p:nvPr/>
        </p:nvSpPr>
        <p:spPr>
          <a:xfrm>
            <a:off x="8107680" y="2902902"/>
            <a:ext cx="3611880" cy="2286000"/>
          </a:xfrm>
          <a:prstGeom prst="roundRect">
            <a:avLst/>
          </a:prstGeom>
          <a:solidFill>
            <a:schemeClr val="accent1">
              <a:lumMod val="20000"/>
              <a:lumOff val="80000"/>
            </a:schemeClr>
          </a:solidFill>
        </p:spPr>
        <p:txBody>
          <a:bodyPr wrap="square">
            <a:noAutofit/>
          </a:bodyPr>
          <a:lstStyle/>
          <a:p>
            <a:pPr algn="ctr"/>
            <a:r>
              <a:rPr lang="en-US" sz="2100" dirty="0">
                <a:latin typeface="Avenir Next LT Pro" panose="020B0504020202020204" pitchFamily="34" charset="77"/>
              </a:rPr>
              <a:t>Part D plans and Medicare Advantage Plans have their own costs</a:t>
            </a:r>
          </a:p>
          <a:p>
            <a:pPr algn="ctr"/>
            <a:endParaRPr lang="en-US" sz="2200" b="1" dirty="0">
              <a:latin typeface="Avenir Next LT Pro" panose="020B0504020202020204" pitchFamily="34" charset="77"/>
            </a:endParaRPr>
          </a:p>
          <a:p>
            <a:pPr algn="ctr"/>
            <a:r>
              <a:rPr lang="en-US" sz="2200" b="1" dirty="0">
                <a:latin typeface="Avenir Next LT Pro" panose="020B0504020202020204" pitchFamily="34" charset="77"/>
              </a:rPr>
              <a:t>Contact plan to learn more </a:t>
            </a:r>
          </a:p>
        </p:txBody>
      </p:sp>
    </p:spTree>
    <p:extLst>
      <p:ext uri="{BB962C8B-B14F-4D97-AF65-F5344CB8AC3E}">
        <p14:creationId xmlns:p14="http://schemas.microsoft.com/office/powerpoint/2010/main" val="274910014"/>
      </p:ext>
    </p:extLst>
  </p:cSld>
  <p:clrMapOvr>
    <a:masterClrMapping/>
  </p:clrMapOvr>
</p:sld>
</file>

<file path=ppt/theme/theme1.xml><?xml version="1.0" encoding="utf-8"?>
<a:theme xmlns:a="http://schemas.openxmlformats.org/drawingml/2006/main" name="Office Theme">
  <a:themeElements>
    <a:clrScheme name="Medicare Rights brand colors">
      <a:dk1>
        <a:sysClr val="windowText" lastClr="000000"/>
      </a:dk1>
      <a:lt1>
        <a:srgbClr val="FFFFFF"/>
      </a:lt1>
      <a:dk2>
        <a:srgbClr val="03386E"/>
      </a:dk2>
      <a:lt2>
        <a:srgbClr val="BFE7E5"/>
      </a:lt2>
      <a:accent1>
        <a:srgbClr val="47AB47"/>
      </a:accent1>
      <a:accent2>
        <a:srgbClr val="A8D159"/>
      </a:accent2>
      <a:accent3>
        <a:srgbClr val="ED664A"/>
      </a:accent3>
      <a:accent4>
        <a:srgbClr val="FAA340"/>
      </a:accent4>
      <a:accent5>
        <a:srgbClr val="038CAD"/>
      </a:accent5>
      <a:accent6>
        <a:srgbClr val="63C4BF"/>
      </a:accent6>
      <a:hlink>
        <a:srgbClr val="0A4F8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f333a15-14ce-4acb-be46-c7bb9ebaa243">
      <UserInfo>
        <DisplayName>Anna Szilagyi</DisplayName>
        <AccountId>16</AccountId>
        <AccountType/>
      </UserInfo>
    </SharedWithUsers>
    <lcf76f155ced4ddcb4097134ff3c332f xmlns="46eb5ea5-c861-40cc-b355-55969697028b">
      <Terms xmlns="http://schemas.microsoft.com/office/infopath/2007/PartnerControls"/>
    </lcf76f155ced4ddcb4097134ff3c332f>
    <TaxCatchAll xmlns="8f333a15-14ce-4acb-be46-c7bb9ebaa2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19B2CF0A20854A8A4C6CD90DB6F975" ma:contentTypeVersion="17" ma:contentTypeDescription="Create a new document." ma:contentTypeScope="" ma:versionID="1b8af6e9a900b5f8e13f00d38497b74b">
  <xsd:schema xmlns:xsd="http://www.w3.org/2001/XMLSchema" xmlns:xs="http://www.w3.org/2001/XMLSchema" xmlns:p="http://schemas.microsoft.com/office/2006/metadata/properties" xmlns:ns1="http://schemas.microsoft.com/sharepoint/v3" xmlns:ns2="46eb5ea5-c861-40cc-b355-55969697028b" xmlns:ns3="8f333a15-14ce-4acb-be46-c7bb9ebaa243" targetNamespace="http://schemas.microsoft.com/office/2006/metadata/properties" ma:root="true" ma:fieldsID="7db992b79eb58832aac92419a1227e44" ns1:_="" ns2:_="" ns3:_="">
    <xsd:import namespace="http://schemas.microsoft.com/sharepoint/v3"/>
    <xsd:import namespace="46eb5ea5-c861-40cc-b355-55969697028b"/>
    <xsd:import namespace="8f333a15-14ce-4acb-be46-c7bb9ebaa243"/>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b5ea5-c861-40cc-b355-55969697028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94868-5e8c-40e2-b522-8f9ecb43c1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333a15-14ce-4acb-be46-c7bb9ebaa2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d180f57-022f-4375-8edf-7a2b51c9f975}" ma:internalName="TaxCatchAll" ma:showField="CatchAllData" ma:web="8f333a15-14ce-4acb-be46-c7bb9ebaa2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905327-0365-44EE-95F7-596A777CCF62}">
  <ds:schemaRefs>
    <ds:schemaRef ds:uri="http://schemas.microsoft.com/office/2006/documentManagement/types"/>
    <ds:schemaRef ds:uri="http://purl.org/dc/terms/"/>
    <ds:schemaRef ds:uri="8f333a15-14ce-4acb-be46-c7bb9ebaa243"/>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46eb5ea5-c861-40cc-b355-55969697028b"/>
    <ds:schemaRef ds:uri="http://schemas.microsoft.com/sharepoint/v3"/>
    <ds:schemaRef ds:uri="http://purl.org/dc/dcmitype/"/>
    <ds:schemaRef ds:uri="http://purl.org/dc/elements/1.1/"/>
  </ds:schemaRefs>
</ds:datastoreItem>
</file>

<file path=customXml/itemProps2.xml><?xml version="1.0" encoding="utf-8"?>
<ds:datastoreItem xmlns:ds="http://schemas.openxmlformats.org/officeDocument/2006/customXml" ds:itemID="{FB4C9CFA-119A-4927-898E-6FAD28404F61}">
  <ds:schemaRefs>
    <ds:schemaRef ds:uri="http://schemas.microsoft.com/sharepoint/v3/contenttype/forms"/>
  </ds:schemaRefs>
</ds:datastoreItem>
</file>

<file path=customXml/itemProps3.xml><?xml version="1.0" encoding="utf-8"?>
<ds:datastoreItem xmlns:ds="http://schemas.openxmlformats.org/officeDocument/2006/customXml" ds:itemID="{F2D61782-4DB9-4980-84EF-EA63948E62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6eb5ea5-c861-40cc-b355-55969697028b"/>
    <ds:schemaRef ds:uri="8f333a15-14ce-4acb-be46-c7bb9ebaa2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7731</TotalTime>
  <Words>2838</Words>
  <Application>Microsoft Office PowerPoint</Application>
  <PresentationFormat>Widescreen</PresentationFormat>
  <Paragraphs>342</Paragraphs>
  <Slides>43</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 Black</vt:lpstr>
      <vt:lpstr>Avenir Next Demi Bold</vt:lpstr>
      <vt:lpstr>Avenir Next LT Pro</vt:lpstr>
      <vt:lpstr>Avenir Next LT Pro Demi</vt:lpstr>
      <vt:lpstr>Segoe UI</vt:lpstr>
      <vt:lpstr>Times New Roman</vt:lpstr>
      <vt:lpstr>Office Theme</vt:lpstr>
      <vt:lpstr>Medicare Basics</vt:lpstr>
      <vt:lpstr>PowerPoint Presentation</vt:lpstr>
      <vt:lpstr>PowerPoint Presentation</vt:lpstr>
      <vt:lpstr>Learning objectives</vt:lpstr>
      <vt:lpstr>Medicare basics</vt:lpstr>
      <vt:lpstr>What is Medicare?</vt:lpstr>
      <vt:lpstr>Medicare eligibility – 65+</vt:lpstr>
      <vt:lpstr>Medicare eligibility – under 65</vt:lpstr>
      <vt:lpstr>Medicare costs in 2023</vt:lpstr>
      <vt:lpstr>Enrolling in Medicare</vt:lpstr>
      <vt:lpstr>Automatic enrollment</vt:lpstr>
      <vt:lpstr>First-time enrollment periods</vt:lpstr>
      <vt:lpstr>PowerPoint Presentation</vt:lpstr>
      <vt:lpstr>Special Enrollment Periods</vt:lpstr>
      <vt:lpstr>Special Enrollment Period (SEP) for insurance from current work</vt:lpstr>
      <vt:lpstr>New SEPs</vt:lpstr>
      <vt:lpstr>General Enrollment Period (GEP)</vt:lpstr>
      <vt:lpstr>Medicare coverage options</vt:lpstr>
      <vt:lpstr>Parts of Medicare</vt:lpstr>
      <vt:lpstr>Two ways to get Medicare benefits</vt:lpstr>
      <vt:lpstr>Original Medicare coverage</vt:lpstr>
      <vt:lpstr>Medicare Advantage (MA) coverage</vt:lpstr>
      <vt:lpstr>Medicare Part D</vt:lpstr>
      <vt:lpstr>Original Medicare and Medicare Advantage</vt:lpstr>
      <vt:lpstr>Medicare cost assistance programs</vt:lpstr>
      <vt:lpstr>Programs that help pay Medicare costs</vt:lpstr>
      <vt:lpstr>MSP and Medicaid expansion in 2023</vt:lpstr>
      <vt:lpstr>MSP eligibility in 2023</vt:lpstr>
      <vt:lpstr>MSP benefits</vt:lpstr>
      <vt:lpstr>QMB benefits</vt:lpstr>
      <vt:lpstr>How does someone get an MSP?</vt:lpstr>
      <vt:lpstr>Extra Help basics</vt:lpstr>
      <vt:lpstr>Extra Help eligibility in 2023</vt:lpstr>
      <vt:lpstr>How does someone get Extra Help?</vt:lpstr>
      <vt:lpstr>EPIC</vt:lpstr>
      <vt:lpstr>PowerPoint Presentation</vt:lpstr>
      <vt:lpstr>Medicaid</vt:lpstr>
      <vt:lpstr>Medicaid basics</vt:lpstr>
      <vt:lpstr>ABD Medicaid eligibility  in 2023</vt:lpstr>
      <vt:lpstr>How does someone get Medicaid?</vt:lpstr>
      <vt:lpstr>Resources</vt:lpstr>
      <vt:lpstr>PowerPoint Presentation</vt:lpstr>
      <vt:lpstr>PowerPoint Presentation</vt:lpstr>
    </vt:vector>
  </TitlesOfParts>
  <Company>MRC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JennyE</dc:creator>
  <cp:lastModifiedBy>Leddick, Heather (AGING)</cp:lastModifiedBy>
  <cp:revision>14</cp:revision>
  <dcterms:created xsi:type="dcterms:W3CDTF">2010-02-26T22:04:50Z</dcterms:created>
  <dcterms:modified xsi:type="dcterms:W3CDTF">2023-03-13T19:48:21Z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0x010100BD19B2CF0A20854A8A4C6CD90DB6F975</vt:lpwstr>
  </property>
  <property fmtid="{D5CDD505-2E9C-101B-9397-08002B2CF9AE}" pid="3" name="Order">
    <vt:r8>50900</vt:r8>
  </property>
  <property fmtid="{D5CDD505-2E9C-101B-9397-08002B2CF9AE}" pid="4" name="MediaServiceImageTags">
    <vt:lpwstr/>
  </property>
</Properties>
</file>