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 id="2147483687" r:id="rId7"/>
    <p:sldMasterId id="2147483690" r:id="rId8"/>
    <p:sldMasterId id="2147483704" r:id="rId9"/>
    <p:sldMasterId id="2147483717" r:id="rId10"/>
    <p:sldMasterId id="2147483719" r:id="rId11"/>
    <p:sldMasterId id="2147483731" r:id="rId12"/>
    <p:sldMasterId id="2147483743" r:id="rId13"/>
  </p:sldMasterIdLst>
  <p:notesMasterIdLst>
    <p:notesMasterId r:id="rId54"/>
  </p:notesMasterIdLst>
  <p:handoutMasterIdLst>
    <p:handoutMasterId r:id="rId55"/>
  </p:handoutMasterIdLst>
  <p:sldIdLst>
    <p:sldId id="307" r:id="rId14"/>
    <p:sldId id="1229" r:id="rId15"/>
    <p:sldId id="552" r:id="rId16"/>
    <p:sldId id="418" r:id="rId17"/>
    <p:sldId id="1224" r:id="rId18"/>
    <p:sldId id="1230" r:id="rId19"/>
    <p:sldId id="342" r:id="rId20"/>
    <p:sldId id="343" r:id="rId21"/>
    <p:sldId id="378" r:id="rId22"/>
    <p:sldId id="433" r:id="rId23"/>
    <p:sldId id="441" r:id="rId24"/>
    <p:sldId id="442" r:id="rId25"/>
    <p:sldId id="443" r:id="rId26"/>
    <p:sldId id="1231" r:id="rId27"/>
    <p:sldId id="434" r:id="rId28"/>
    <p:sldId id="436" r:id="rId29"/>
    <p:sldId id="293" r:id="rId30"/>
    <p:sldId id="533" r:id="rId31"/>
    <p:sldId id="1227" r:id="rId32"/>
    <p:sldId id="338" r:id="rId33"/>
    <p:sldId id="1233" r:id="rId34"/>
    <p:sldId id="435" r:id="rId35"/>
    <p:sldId id="438" r:id="rId36"/>
    <p:sldId id="1234" r:id="rId37"/>
    <p:sldId id="345" r:id="rId38"/>
    <p:sldId id="346" r:id="rId39"/>
    <p:sldId id="440" r:id="rId40"/>
    <p:sldId id="1214" r:id="rId41"/>
    <p:sldId id="352" r:id="rId42"/>
    <p:sldId id="1236" r:id="rId43"/>
    <p:sldId id="1220" r:id="rId44"/>
    <p:sldId id="1237" r:id="rId45"/>
    <p:sldId id="1217" r:id="rId46"/>
    <p:sldId id="1218" r:id="rId47"/>
    <p:sldId id="1219" r:id="rId48"/>
    <p:sldId id="1215" r:id="rId49"/>
    <p:sldId id="1239" r:id="rId50"/>
    <p:sldId id="1225" r:id="rId51"/>
    <p:sldId id="1226" r:id="rId52"/>
    <p:sldId id="598" r:id="rId5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est, Deana (AGING)" initials="PD(" lastIdx="1" clrIdx="0">
    <p:extLst>
      <p:ext uri="{19B8F6BF-5375-455C-9EA6-DF929625EA0E}">
        <p15:presenceInfo xmlns:p15="http://schemas.microsoft.com/office/powerpoint/2012/main" userId="S::Deana.Prest@aging.ny.gov::ee22ba6e-ff80-4efd-bd76-b1d2b35909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7FA"/>
    <a:srgbClr val="523178"/>
    <a:srgbClr val="553278"/>
    <a:srgbClr val="5A336F"/>
    <a:srgbClr val="002D73"/>
    <a:srgbClr val="603888"/>
    <a:srgbClr val="5E3785"/>
    <a:srgbClr val="D0DDEC"/>
    <a:srgbClr val="CCFFFF"/>
    <a:srgbClr val="BDD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4542" autoAdjust="0"/>
  </p:normalViewPr>
  <p:slideViewPr>
    <p:cSldViewPr>
      <p:cViewPr varScale="1">
        <p:scale>
          <a:sx n="158" d="100"/>
          <a:sy n="158" d="100"/>
        </p:scale>
        <p:origin x="390" y="1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4B4860AF-6A92-43AC-BAF2-41336841DDFB}" type="datetimeFigureOut">
              <a:rPr lang="en-US" smtClean="0"/>
              <a:t>3/16/2023</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95BF51D4-8CA7-4F63-90EE-019E341757B3}" type="slidenum">
              <a:rPr lang="en-US" smtClean="0"/>
              <a:t>‹#›</a:t>
            </a:fld>
            <a:endParaRPr lang="en-US"/>
          </a:p>
        </p:txBody>
      </p:sp>
    </p:spTree>
    <p:extLst>
      <p:ext uri="{BB962C8B-B14F-4D97-AF65-F5344CB8AC3E}">
        <p14:creationId xmlns:p14="http://schemas.microsoft.com/office/powerpoint/2010/main" val="71372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CF2C164A-7038-42D0-953C-2EB4816D4C81}" type="datetimeFigureOut">
              <a:rPr lang="en-US" smtClean="0"/>
              <a:t>3/16/2023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3" rIns="93166" bIns="46583"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66" tIns="46583" rIns="93166" bIns="46583"/>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389537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66" tIns="46583" rIns="93166" bIns="46583"/>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3</a:t>
            </a:fld>
            <a:endParaRPr lang="en-US"/>
          </a:p>
        </p:txBody>
      </p:sp>
    </p:spTree>
    <p:extLst>
      <p:ext uri="{BB962C8B-B14F-4D97-AF65-F5344CB8AC3E}">
        <p14:creationId xmlns:p14="http://schemas.microsoft.com/office/powerpoint/2010/main" val="317554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66" y="4502795"/>
            <a:ext cx="5655717" cy="3684686"/>
          </a:xfrm>
          <a:prstGeom prst="rect">
            <a:avLst/>
          </a:prstGeom>
        </p:spPr>
        <p:txBody>
          <a:bodyPr lIns="93166" tIns="46583" rIns="93166" bIns="46583"/>
          <a:lstStyle/>
          <a:p>
            <a:endParaRPr lang="en-US" dirty="0"/>
          </a:p>
        </p:txBody>
      </p:sp>
      <p:sp>
        <p:nvSpPr>
          <p:cNvPr id="4" name="Slide Number Placeholder 3"/>
          <p:cNvSpPr>
            <a:spLocks noGrp="1"/>
          </p:cNvSpPr>
          <p:nvPr>
            <p:ph type="sldNum" sz="quarter" idx="10"/>
          </p:nvPr>
        </p:nvSpPr>
        <p:spPr/>
        <p:txBody>
          <a:bodyPr/>
          <a:lstStyle/>
          <a:p>
            <a:pPr defTabSz="931657">
              <a:defRPr/>
            </a:pPr>
            <a:fld id="{F6DA9C80-B631-4EC4-8253-F63CFD0157DF}" type="slidenum">
              <a:rPr lang="en-US" sz="1100">
                <a:solidFill>
                  <a:prstClr val="black"/>
                </a:solidFill>
                <a:latin typeface="Calibri" panose="020F0502020204030204"/>
              </a:rPr>
              <a:pPr defTabSz="931657">
                <a:defRPr/>
              </a:pPr>
              <a:t>4</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381697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8" tIns="45714" rIns="91428" bIns="45714"/>
          <a:lstStyle/>
          <a:p>
            <a:endParaRPr lang="en-US" dirty="0"/>
          </a:p>
        </p:txBody>
      </p:sp>
      <p:sp>
        <p:nvSpPr>
          <p:cNvPr id="4" name="Slide Number Placeholder 3"/>
          <p:cNvSpPr>
            <a:spLocks noGrp="1"/>
          </p:cNvSpPr>
          <p:nvPr>
            <p:ph type="sldNum" sz="quarter" idx="10"/>
          </p:nvPr>
        </p:nvSpPr>
        <p:spPr/>
        <p:txBody>
          <a:bodyPr/>
          <a:lstStyle/>
          <a:p>
            <a:pPr defTabSz="461394">
              <a:defRPr/>
            </a:pPr>
            <a:fld id="{336129BE-4818-4784-B1B1-363D5C023A94}" type="slidenum">
              <a:rPr lang="en-US" b="1">
                <a:solidFill>
                  <a:prstClr val="black"/>
                </a:solidFill>
                <a:latin typeface="Helvetica" pitchFamily="2" charset="0"/>
              </a:rPr>
              <a:pPr defTabSz="461394">
                <a:defRPr/>
              </a:pPr>
              <a:t>11</a:t>
            </a:fld>
            <a:endParaRPr lang="en-US" b="1">
              <a:solidFill>
                <a:prstClr val="black"/>
              </a:solidFill>
              <a:latin typeface="Helvetica" pitchFamily="2" charset="0"/>
            </a:endParaRPr>
          </a:p>
        </p:txBody>
      </p:sp>
    </p:spTree>
    <p:extLst>
      <p:ext uri="{BB962C8B-B14F-4D97-AF65-F5344CB8AC3E}">
        <p14:creationId xmlns:p14="http://schemas.microsoft.com/office/powerpoint/2010/main" val="22368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8" tIns="45714" rIns="91428" bIns="45714"/>
          <a:lstStyle/>
          <a:p>
            <a:pPr defTabSz="940321">
              <a:defRPr/>
            </a:pPr>
            <a:r>
              <a:rPr lang="en-US" altLang="en-US" dirty="0"/>
              <a:t>While older populations have more health challenges, they also contribute to the state’s economy: </a:t>
            </a:r>
          </a:p>
          <a:p>
            <a:endParaRPr lang="en-US" dirty="0"/>
          </a:p>
        </p:txBody>
      </p:sp>
      <p:sp>
        <p:nvSpPr>
          <p:cNvPr id="4" name="Slide Number Placeholder 3"/>
          <p:cNvSpPr>
            <a:spLocks noGrp="1"/>
          </p:cNvSpPr>
          <p:nvPr>
            <p:ph type="sldNum" sz="quarter" idx="10"/>
          </p:nvPr>
        </p:nvSpPr>
        <p:spPr/>
        <p:txBody>
          <a:bodyPr/>
          <a:lstStyle/>
          <a:p>
            <a:pPr defTabSz="461394">
              <a:defRPr/>
            </a:pPr>
            <a:fld id="{548DD1E1-C768-49E5-8BA3-6B6183B0B7A5}" type="slidenum">
              <a:rPr lang="en-US" b="1">
                <a:solidFill>
                  <a:prstClr val="black"/>
                </a:solidFill>
                <a:latin typeface="Helvetica" pitchFamily="2" charset="0"/>
              </a:rPr>
              <a:pPr defTabSz="461394">
                <a:defRPr/>
              </a:pPr>
              <a:t>15</a:t>
            </a:fld>
            <a:endParaRPr lang="en-US" b="1">
              <a:solidFill>
                <a:prstClr val="black"/>
              </a:solidFill>
              <a:latin typeface="Helvetica" pitchFamily="2" charset="0"/>
            </a:endParaRPr>
          </a:p>
        </p:txBody>
      </p:sp>
    </p:spTree>
    <p:extLst>
      <p:ext uri="{BB962C8B-B14F-4D97-AF65-F5344CB8AC3E}">
        <p14:creationId xmlns:p14="http://schemas.microsoft.com/office/powerpoint/2010/main" val="222296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8" tIns="45714" rIns="91428" bIns="45714"/>
          <a:lstStyle/>
          <a:p>
            <a:pPr defTabSz="940321">
              <a:defRPr/>
            </a:pPr>
            <a:r>
              <a:rPr lang="en-US" altLang="en-US" dirty="0"/>
              <a:t>While older populations have more health challenges, they also contribute to the state’s economy: </a:t>
            </a:r>
          </a:p>
          <a:p>
            <a:endParaRPr lang="en-US" dirty="0"/>
          </a:p>
        </p:txBody>
      </p:sp>
      <p:sp>
        <p:nvSpPr>
          <p:cNvPr id="4" name="Slide Number Placeholder 3"/>
          <p:cNvSpPr>
            <a:spLocks noGrp="1"/>
          </p:cNvSpPr>
          <p:nvPr>
            <p:ph type="sldNum" sz="quarter" idx="10"/>
          </p:nvPr>
        </p:nvSpPr>
        <p:spPr/>
        <p:txBody>
          <a:bodyPr/>
          <a:lstStyle/>
          <a:p>
            <a:pPr defTabSz="461394">
              <a:defRPr/>
            </a:pPr>
            <a:fld id="{548DD1E1-C768-49E5-8BA3-6B6183B0B7A5}" type="slidenum">
              <a:rPr lang="en-US" b="1">
                <a:solidFill>
                  <a:prstClr val="black"/>
                </a:solidFill>
                <a:latin typeface="Helvetica" pitchFamily="2" charset="0"/>
              </a:rPr>
              <a:pPr defTabSz="461394">
                <a:defRPr/>
              </a:pPr>
              <a:t>16</a:t>
            </a:fld>
            <a:endParaRPr lang="en-US" b="1">
              <a:solidFill>
                <a:prstClr val="black"/>
              </a:solidFill>
              <a:latin typeface="Helvetica" pitchFamily="2" charset="0"/>
            </a:endParaRPr>
          </a:p>
        </p:txBody>
      </p:sp>
    </p:spTree>
    <p:extLst>
      <p:ext uri="{BB962C8B-B14F-4D97-AF65-F5344CB8AC3E}">
        <p14:creationId xmlns:p14="http://schemas.microsoft.com/office/powerpoint/2010/main" val="4803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676275"/>
            <a:ext cx="6019800" cy="3387725"/>
          </a:xfrm>
        </p:spPr>
      </p:sp>
      <p:sp>
        <p:nvSpPr>
          <p:cNvPr id="3" name="Notes Placeholder 2"/>
          <p:cNvSpPr>
            <a:spLocks noGrp="1"/>
          </p:cNvSpPr>
          <p:nvPr>
            <p:ph type="body" idx="1"/>
          </p:nvPr>
        </p:nvSpPr>
        <p:spPr>
          <a:xfrm>
            <a:off x="711096" y="4290864"/>
            <a:ext cx="5682330" cy="4064134"/>
          </a:xfrm>
          <a:prstGeom prst="rect">
            <a:avLst/>
          </a:prstGeom>
        </p:spPr>
        <p:txBody>
          <a:bodyPr lIns="91004" tIns="45503" rIns="91004" bIns="45503"/>
          <a:lstStyle/>
          <a:p>
            <a:pPr defTabSz="927297">
              <a:defRPr/>
            </a:pPr>
            <a:endParaRPr lang="en-US" dirty="0"/>
          </a:p>
        </p:txBody>
      </p:sp>
      <p:sp>
        <p:nvSpPr>
          <p:cNvPr id="4" name="Slide Number Placeholder 3"/>
          <p:cNvSpPr>
            <a:spLocks noGrp="1"/>
          </p:cNvSpPr>
          <p:nvPr>
            <p:ph type="sldNum" sz="quarter" idx="10"/>
          </p:nvPr>
        </p:nvSpPr>
        <p:spPr/>
        <p:txBody>
          <a:bodyPr/>
          <a:lstStyle/>
          <a:p>
            <a:fld id="{4B43A9B7-319B-4C38-8208-CC8F2F01F3A6}" type="slidenum">
              <a:rPr lang="en-US" smtClean="0"/>
              <a:pPr/>
              <a:t>20</a:t>
            </a:fld>
            <a:endParaRPr lang="en-US"/>
          </a:p>
        </p:txBody>
      </p:sp>
    </p:spTree>
    <p:extLst>
      <p:ext uri="{BB962C8B-B14F-4D97-AF65-F5344CB8AC3E}">
        <p14:creationId xmlns:p14="http://schemas.microsoft.com/office/powerpoint/2010/main" val="369223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86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85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11.1.18</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96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11.1.18</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313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BBC5B-237D-4C37-9F42-660B162818C8}" type="datetime1">
              <a:rPr lang="en-US" smtClean="0">
                <a:solidFill>
                  <a:prstClr val="black">
                    <a:tint val="75000"/>
                  </a:prstClr>
                </a:solidFill>
              </a:r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8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DD9EB-DC0A-4C67-A647-46B83772E1FC}" type="datetime1">
              <a:rPr lang="en-US" smtClean="0">
                <a:solidFill>
                  <a:prstClr val="black">
                    <a:tint val="75000"/>
                  </a:prstClr>
                </a:solidFill>
              </a:r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71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0938"/>
            <a:ext cx="4041775"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0C6AF8B-AA78-425F-AFC5-68BEE4E5A5C9}" type="datetime1">
              <a:rPr lang="en-US" smtClean="0">
                <a:solidFill>
                  <a:prstClr val="black">
                    <a:tint val="75000"/>
                  </a:prstClr>
                </a:solidFill>
              </a:rPr>
              <a:t>3/16/2023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88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E031E40-47AF-4387-B91F-8B59D58F392B}" type="datetime1">
              <a:rPr lang="en-US" smtClean="0">
                <a:solidFill>
                  <a:prstClr val="black">
                    <a:tint val="75000"/>
                  </a:prstClr>
                </a:solidFill>
              </a:rPr>
              <a:t>3/16/2023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936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EB188-6681-4235-8543-A2E71C79697F}" type="datetime1">
              <a:rPr lang="en-US" smtClean="0">
                <a:solidFill>
                  <a:prstClr val="black">
                    <a:tint val="75000"/>
                  </a:prstClr>
                </a:solidFill>
              </a:rPr>
              <a:t>3/16/2023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76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9"/>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790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9EEB6-F60A-44F3-9817-1A1FFB3FA2B5}" type="datetime1">
              <a:rPr lang="en-US" smtClean="0">
                <a:solidFill>
                  <a:prstClr val="black">
                    <a:tint val="75000"/>
                  </a:prstClr>
                </a:solidFill>
              </a:r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62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71E71-ED71-40CC-B267-7BFF386C59E1}" type="datetime1">
              <a:rPr lang="en-US" smtClean="0">
                <a:solidFill>
                  <a:prstClr val="black">
                    <a:tint val="75000"/>
                  </a:prstClr>
                </a:solidFill>
              </a:r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062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BBA780-1A4A-4DC3-84FB-5053A50BE829}" type="datetime1">
              <a:rPr lang="en-US" smtClean="0">
                <a:solidFill>
                  <a:prstClr val="black">
                    <a:tint val="75000"/>
                  </a:prstClr>
                </a:solidFill>
              </a:rPr>
              <a:t>3/16/2023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355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10295-154F-4A3F-96DD-97C18389EB34}" type="datetime1">
              <a:rPr lang="en-US" smtClean="0">
                <a:solidFill>
                  <a:prstClr val="black">
                    <a:tint val="75000"/>
                  </a:prstClr>
                </a:solidFill>
              </a:r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20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140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054088D7-0B9E-4DC2-B94B-8667063C7427}"/>
              </a:ext>
            </a:extLst>
          </p:cNvPr>
          <p:cNvSpPr>
            <a:spLocks noGrp="1"/>
          </p:cNvSpPr>
          <p:nvPr>
            <p:ph type="dt" sz="half" idx="10"/>
          </p:nvPr>
        </p:nvSpPr>
        <p:spPr/>
        <p:txBody>
          <a:bodyPr/>
          <a:lstStyle/>
          <a:p>
            <a:r>
              <a:rPr lang="en-US" dirty="0">
                <a:solidFill>
                  <a:prstClr val="black">
                    <a:tint val="75000"/>
                  </a:prstClr>
                </a:solidFill>
              </a:rPr>
              <a:t>11.1.18</a:t>
            </a:r>
          </a:p>
        </p:txBody>
      </p:sp>
      <p:sp>
        <p:nvSpPr>
          <p:cNvPr id="9" name="Footer Placeholder 8">
            <a:extLst>
              <a:ext uri="{FF2B5EF4-FFF2-40B4-BE49-F238E27FC236}">
                <a16:creationId xmlns:a16="http://schemas.microsoft.com/office/drawing/2014/main" id="{1BADE1F5-E288-41C2-9F2F-F8BDD408D87A}"/>
              </a:ext>
            </a:extLst>
          </p:cNvPr>
          <p:cNvSpPr>
            <a:spLocks noGrp="1"/>
          </p:cNvSpPr>
          <p:nvPr>
            <p:ph type="ftr" sz="quarter" idx="11"/>
          </p:nvPr>
        </p:nvSpPr>
        <p:spPr/>
        <p:txBody>
          <a:bodyPr/>
          <a:lstStyle/>
          <a:p>
            <a:endParaRPr lang="en-US">
              <a:solidFill>
                <a:prstClr val="black">
                  <a:tint val="75000"/>
                </a:prstClr>
              </a:solidFill>
            </a:endParaRPr>
          </a:p>
        </p:txBody>
      </p:sp>
      <p:sp>
        <p:nvSpPr>
          <p:cNvPr id="10" name="Slide Number Placeholder 9">
            <a:extLst>
              <a:ext uri="{FF2B5EF4-FFF2-40B4-BE49-F238E27FC236}">
                <a16:creationId xmlns:a16="http://schemas.microsoft.com/office/drawing/2014/main" id="{12DEBA36-FA70-4F41-8BCA-AF5F623B745D}"/>
              </a:ext>
            </a:extLst>
          </p:cNvPr>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
        <p:nvSpPr>
          <p:cNvPr id="11" name="Title 10">
            <a:extLst>
              <a:ext uri="{FF2B5EF4-FFF2-40B4-BE49-F238E27FC236}">
                <a16:creationId xmlns:a16="http://schemas.microsoft.com/office/drawing/2014/main" id="{352038EF-52EF-4FA5-8ED3-9FFD051E13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7159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06324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24857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47455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485436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102364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44319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75689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66287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286005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8555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99105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831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78234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545648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79876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51976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730187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37977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574048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596388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3903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872168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228323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662373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354245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42789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9078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28964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44897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1108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43562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8059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342492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15143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3295899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4997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475570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52686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276594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52607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937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36749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51530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906433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692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0.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3/16/2023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March 16, 2023</a:t>
            </a:fld>
            <a:endParaRPr lang="en-US" sz="1400" dirty="0">
              <a:solidFill>
                <a:schemeClr val="bg1"/>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323" y="285750"/>
            <a:ext cx="3034589" cy="750228"/>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3/16/2023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16, 2023</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4473923"/>
            <a:ext cx="1539850" cy="380690"/>
          </a:xfrm>
          <a:prstGeom prst="rect">
            <a:avLst/>
          </a:prstGeom>
        </p:spPr>
      </p:pic>
    </p:spTree>
    <p:extLst>
      <p:ext uri="{BB962C8B-B14F-4D97-AF65-F5344CB8AC3E}">
        <p14:creationId xmlns:p14="http://schemas.microsoft.com/office/powerpoint/2010/main" val="30057106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March 16, 2023</a:t>
            </a:fld>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5919" y="4552950"/>
            <a:ext cx="1524000" cy="376771"/>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3/16/2023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16, 2023</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62800" y="4473923"/>
            <a:ext cx="1539850" cy="380690"/>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56" r:id="rId1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prstClr val="white"/>
                </a:solidFill>
              </a:rPr>
              <a:pPr/>
              <a:t>March 16, 2023</a:t>
            </a:fld>
            <a:endParaRPr lang="en-US" sz="1400" dirty="0">
              <a:solidFill>
                <a:prstClr val="white"/>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2890052" cy="714495"/>
          </a:xfrm>
          <a:prstGeom prst="rect">
            <a:avLst/>
          </a:prstGeom>
        </p:spPr>
      </p:pic>
    </p:spTree>
    <p:extLst>
      <p:ext uri="{BB962C8B-B14F-4D97-AF65-F5344CB8AC3E}">
        <p14:creationId xmlns:p14="http://schemas.microsoft.com/office/powerpoint/2010/main" val="2576721436"/>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11.1.18</a:t>
            </a:r>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2345"/>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Date Placeholder 1"/>
          <p:cNvSpPr txBox="1">
            <a:spLocks/>
          </p:cNvSpPr>
          <p:nvPr userDrawn="1"/>
        </p:nvSpPr>
        <p:spPr>
          <a:xfrm>
            <a:off x="152400" y="88106"/>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
        <p:nvSpPr>
          <p:cNvPr id="9" name="Slide Number Placeholder 3"/>
          <p:cNvSpPr txBox="1">
            <a:spLocks/>
          </p:cNvSpPr>
          <p:nvPr userDrawn="1"/>
        </p:nvSpPr>
        <p:spPr>
          <a:xfrm>
            <a:off x="8305800" y="88106"/>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prstClr val="white"/>
                </a:solidFill>
              </a:rPr>
              <a:pPr/>
              <a:t>‹#›</a:t>
            </a:fld>
            <a:endParaRPr lang="en-US" sz="1200" dirty="0">
              <a:solidFill>
                <a:prstClr val="white"/>
              </a:solidFill>
            </a:endParaRPr>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62800" y="4473924"/>
            <a:ext cx="1539850" cy="380690"/>
          </a:xfrm>
          <a:prstGeom prst="rect">
            <a:avLst/>
          </a:prstGeom>
        </p:spPr>
      </p:pic>
    </p:spTree>
    <p:extLst>
      <p:ext uri="{BB962C8B-B14F-4D97-AF65-F5344CB8AC3E}">
        <p14:creationId xmlns:p14="http://schemas.microsoft.com/office/powerpoint/2010/main" val="17467272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p:txStyles>
    <p:titleStyle>
      <a:lvl1pPr algn="ctr" defTabSz="914378"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3/16/2023</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4473923"/>
            <a:ext cx="1539850" cy="380690"/>
          </a:xfrm>
          <a:prstGeom prst="rect">
            <a:avLst/>
          </a:prstGeom>
        </p:spPr>
      </p:pic>
    </p:spTree>
    <p:extLst>
      <p:ext uri="{BB962C8B-B14F-4D97-AF65-F5344CB8AC3E}">
        <p14:creationId xmlns:p14="http://schemas.microsoft.com/office/powerpoint/2010/main" val="153402126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March 16, 2023</a:t>
            </a:fld>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5919" y="4552950"/>
            <a:ext cx="1524000" cy="376771"/>
          </a:xfrm>
          <a:prstGeom prst="rect">
            <a:avLst/>
          </a:prstGeom>
        </p:spPr>
      </p:pic>
    </p:spTree>
    <p:extLst>
      <p:ext uri="{BB962C8B-B14F-4D97-AF65-F5344CB8AC3E}">
        <p14:creationId xmlns:p14="http://schemas.microsoft.com/office/powerpoint/2010/main" val="3265817654"/>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3/16/2023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16, 2023</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4473923"/>
            <a:ext cx="1539850" cy="380690"/>
          </a:xfrm>
          <a:prstGeom prst="rect">
            <a:avLst/>
          </a:prstGeom>
        </p:spPr>
      </p:pic>
    </p:spTree>
    <p:extLst>
      <p:ext uri="{BB962C8B-B14F-4D97-AF65-F5344CB8AC3E}">
        <p14:creationId xmlns:p14="http://schemas.microsoft.com/office/powerpoint/2010/main" val="29049680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3/16/2023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16, 2023</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4473923"/>
            <a:ext cx="1539850" cy="380690"/>
          </a:xfrm>
          <a:prstGeom prst="rect">
            <a:avLst/>
          </a:prstGeom>
        </p:spPr>
      </p:pic>
    </p:spTree>
    <p:extLst>
      <p:ext uri="{BB962C8B-B14F-4D97-AF65-F5344CB8AC3E}">
        <p14:creationId xmlns:p14="http://schemas.microsoft.com/office/powerpoint/2010/main" val="21108719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frameworksinstitute.org/aging.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getsetup.io/partner/nystate"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petstogether.org/" TargetMode="External"/><Relationship Id="rId2" Type="http://schemas.openxmlformats.org/officeDocument/2006/relationships/hyperlink" Target="https://aging.ny.gov/news/nysofa-agingny-and-trualta-provide-free-web-based-support-platform-all-family-caregivers-ny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aging.ny.gov/news/video-tutorials-all-one-place-help-older-adults-your-community-apply-benefit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frameworksinstitute.org/aging.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dollarsandsense.sg/5-insurance-sales-tactics-that-singaporeans-keep-falling-for/" TargetMode="External"/><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697C9-FEF2-47A5-9711-CC2E9ABC4E2F}"/>
              </a:ext>
            </a:extLst>
          </p:cNvPr>
          <p:cNvSpPr txBox="1"/>
          <p:nvPr/>
        </p:nvSpPr>
        <p:spPr>
          <a:xfrm>
            <a:off x="914400" y="1657351"/>
            <a:ext cx="7391400" cy="1785104"/>
          </a:xfrm>
          <a:prstGeom prst="rect">
            <a:avLst/>
          </a:prstGeom>
          <a:noFill/>
        </p:spPr>
        <p:txBody>
          <a:bodyPr wrap="square">
            <a:spAutoFit/>
          </a:bodyPr>
          <a:lstStyle/>
          <a:p>
            <a:pPr algn="ctr"/>
            <a:endParaRPr lang="en-US" sz="1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Future of Aging, Caregiving, Innovation,</a:t>
            </a:r>
          </a:p>
          <a:p>
            <a:pPr algn="ctr"/>
            <a:r>
              <a:rPr lang="en-US" sz="2800" b="1" dirty="0">
                <a:latin typeface="Arial" panose="020B0604020202020204" pitchFamily="34" charset="0"/>
                <a:cs typeface="Arial" panose="020B0604020202020204" pitchFamily="34" charset="0"/>
              </a:rPr>
              <a:t>Master Plan on Aging</a:t>
            </a:r>
          </a:p>
          <a:p>
            <a:pPr algn="ctr"/>
            <a:endParaRPr lang="en-US" b="1" dirty="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B6A682-8807-4D6F-AF06-5B3DC2F4DFF2}"/>
              </a:ext>
            </a:extLst>
          </p:cNvPr>
          <p:cNvSpPr txBox="1"/>
          <p:nvPr/>
        </p:nvSpPr>
        <p:spPr>
          <a:xfrm>
            <a:off x="533400" y="4400550"/>
            <a:ext cx="7543800" cy="584775"/>
          </a:xfrm>
          <a:prstGeom prst="rect">
            <a:avLst/>
          </a:prstGeom>
          <a:noFill/>
        </p:spPr>
        <p:txBody>
          <a:bodyPr wrap="square">
            <a:spAutoFit/>
          </a:bodyPr>
          <a:lstStyle/>
          <a:p>
            <a:r>
              <a:rPr lang="en-US" sz="1600" b="1" dirty="0">
                <a:solidFill>
                  <a:schemeClr val="bg1"/>
                </a:solidFill>
                <a:effectLst/>
                <a:latin typeface="Calibri" panose="020F0502020204030204" pitchFamily="34" charset="0"/>
                <a:ea typeface="Calibri" panose="020F0502020204030204" pitchFamily="34" charset="0"/>
              </a:rPr>
              <a:t>Presented by John Coch</a:t>
            </a:r>
            <a:r>
              <a:rPr lang="en-US" sz="1600" b="1" dirty="0">
                <a:solidFill>
                  <a:schemeClr val="bg1"/>
                </a:solidFill>
                <a:latin typeface="Calibri" panose="020F0502020204030204" pitchFamily="34" charset="0"/>
                <a:ea typeface="Calibri" panose="020F0502020204030204" pitchFamily="34" charset="0"/>
              </a:rPr>
              <a:t>ran – Chief of Staff, New York State Office for the Aging  --  </a:t>
            </a:r>
          </a:p>
          <a:p>
            <a:r>
              <a:rPr lang="en-US" sz="1600" b="1" dirty="0">
                <a:solidFill>
                  <a:schemeClr val="bg1"/>
                </a:solidFill>
                <a:effectLst/>
                <a:latin typeface="Calibri" panose="020F0502020204030204" pitchFamily="34" charset="0"/>
                <a:ea typeface="Calibri" panose="020F0502020204030204" pitchFamily="34" charset="0"/>
              </a:rPr>
              <a:t>Conference sponsored by the NYS Chapter – Aging Life Care Association </a:t>
            </a:r>
            <a:endParaRPr lang="en-US" sz="1600" dirty="0">
              <a:solidFill>
                <a:schemeClr val="bg1"/>
              </a:solidFill>
            </a:endParaRPr>
          </a:p>
        </p:txBody>
      </p:sp>
    </p:spTree>
    <p:extLst>
      <p:ext uri="{BB962C8B-B14F-4D97-AF65-F5344CB8AC3E}">
        <p14:creationId xmlns:p14="http://schemas.microsoft.com/office/powerpoint/2010/main" val="260704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9288A-E594-4BBA-B13D-1A0044A2FF95}"/>
              </a:ext>
            </a:extLst>
          </p:cNvPr>
          <p:cNvSpPr/>
          <p:nvPr/>
        </p:nvSpPr>
        <p:spPr>
          <a:xfrm>
            <a:off x="0" y="408398"/>
            <a:ext cx="9144000" cy="4735103"/>
          </a:xfrm>
          <a:prstGeom prst="rect">
            <a:avLst/>
          </a:prstGeom>
          <a:solidFill>
            <a:srgbClr val="523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2575"/>
            <a:endParaRPr lang="en-US" sz="1350">
              <a:solidFill>
                <a:srgbClr val="FFFFFF"/>
              </a:solidFill>
              <a:latin typeface="Arial" panose="020B0604020202020204"/>
            </a:endParaRPr>
          </a:p>
        </p:txBody>
      </p:sp>
      <p:sp>
        <p:nvSpPr>
          <p:cNvPr id="3" name="TextBox 2">
            <a:extLst>
              <a:ext uri="{FF2B5EF4-FFF2-40B4-BE49-F238E27FC236}">
                <a16:creationId xmlns:a16="http://schemas.microsoft.com/office/drawing/2014/main" id="{D9E66C0E-E136-4B76-8DE0-794A25BD2420}"/>
              </a:ext>
            </a:extLst>
          </p:cNvPr>
          <p:cNvSpPr txBox="1"/>
          <p:nvPr/>
        </p:nvSpPr>
        <p:spPr>
          <a:xfrm>
            <a:off x="1379788" y="1200151"/>
            <a:ext cx="6384425" cy="2862322"/>
          </a:xfrm>
          <a:prstGeom prst="rect">
            <a:avLst/>
          </a:prstGeom>
          <a:noFill/>
        </p:spPr>
        <p:txBody>
          <a:bodyPr wrap="square" rtlCol="0">
            <a:spAutoFit/>
          </a:bodyPr>
          <a:lstStyle/>
          <a:p>
            <a:pPr algn="ctr" defTabSz="302575"/>
            <a:r>
              <a:rPr lang="en-US" sz="4500" b="1" dirty="0">
                <a:solidFill>
                  <a:srgbClr val="FFFFFF"/>
                </a:solidFill>
                <a:latin typeface="Arial" panose="020B0604020202020204" pitchFamily="34" charset="0"/>
                <a:cs typeface="Arial" panose="020B0604020202020204" pitchFamily="34" charset="0"/>
              </a:rPr>
              <a:t>Level Set:</a:t>
            </a:r>
            <a:br>
              <a:rPr lang="en-US" sz="4500" b="1" dirty="0">
                <a:solidFill>
                  <a:srgbClr val="FFFFFF"/>
                </a:solidFill>
                <a:latin typeface="Arial" panose="020B0604020202020204" pitchFamily="34" charset="0"/>
                <a:cs typeface="Arial" panose="020B0604020202020204" pitchFamily="34" charset="0"/>
              </a:rPr>
            </a:br>
            <a:r>
              <a:rPr lang="en-US" sz="4500" b="1" dirty="0">
                <a:solidFill>
                  <a:srgbClr val="FFFFFF"/>
                </a:solidFill>
                <a:latin typeface="Arial" panose="020B0604020202020204" pitchFamily="34" charset="0"/>
                <a:cs typeface="Arial" panose="020B0604020202020204" pitchFamily="34" charset="0"/>
              </a:rPr>
              <a:t>Older New Yorkers in NYS</a:t>
            </a:r>
          </a:p>
          <a:p>
            <a:pPr algn="ctr" defTabSz="302575"/>
            <a:r>
              <a:rPr lang="en-US" sz="4500" b="1" dirty="0">
                <a:solidFill>
                  <a:srgbClr val="FFFFFF"/>
                </a:solidFill>
                <a:latin typeface="Arial" panose="020B0604020202020204" pitchFamily="34" charset="0"/>
                <a:cs typeface="Arial" panose="020B0604020202020204" pitchFamily="34" charset="0"/>
              </a:rPr>
              <a:t>A Wholistic Picture</a:t>
            </a:r>
          </a:p>
        </p:txBody>
      </p:sp>
    </p:spTree>
    <p:extLst>
      <p:ext uri="{BB962C8B-B14F-4D97-AF65-F5344CB8AC3E}">
        <p14:creationId xmlns:p14="http://schemas.microsoft.com/office/powerpoint/2010/main" val="210996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361952"/>
            <a:ext cx="8260079" cy="558311"/>
          </a:xfrm>
        </p:spPr>
        <p:txBody>
          <a:bodyPr>
            <a:noAutofit/>
          </a:bodyPr>
          <a:lstStyle/>
          <a:p>
            <a:pPr algn="ctr"/>
            <a:r>
              <a:rPr lang="en-US" sz="4000" dirty="0"/>
              <a:t>50+ Longevity Economy</a:t>
            </a:r>
          </a:p>
        </p:txBody>
      </p:sp>
      <p:sp>
        <p:nvSpPr>
          <p:cNvPr id="3" name="Content Placeholder 2"/>
          <p:cNvSpPr>
            <a:spLocks noGrp="1"/>
          </p:cNvSpPr>
          <p:nvPr>
            <p:ph idx="1"/>
          </p:nvPr>
        </p:nvSpPr>
        <p:spPr>
          <a:xfrm>
            <a:off x="276094" y="1223682"/>
            <a:ext cx="8442959" cy="3653118"/>
          </a:xfrm>
        </p:spPr>
        <p:txBody>
          <a:bodyPr>
            <a:normAutofit/>
          </a:bodyPr>
          <a:lstStyle/>
          <a:p>
            <a:pPr>
              <a:lnSpc>
                <a:spcPct val="120000"/>
              </a:lnSpc>
              <a:spcBef>
                <a:spcPts val="0"/>
              </a:spcBef>
              <a:spcAft>
                <a:spcPts val="1200"/>
              </a:spcAft>
            </a:pPr>
            <a:r>
              <a:rPr lang="en-US" sz="1456" dirty="0"/>
              <a:t>83 percent of US household wealth is held by people over 50. </a:t>
            </a:r>
          </a:p>
          <a:p>
            <a:pPr marL="0" indent="0">
              <a:lnSpc>
                <a:spcPct val="120000"/>
              </a:lnSpc>
              <a:spcBef>
                <a:spcPts val="0"/>
              </a:spcBef>
              <a:spcAft>
                <a:spcPts val="1200"/>
              </a:spcAft>
              <a:buNone/>
            </a:pPr>
            <a:endParaRPr lang="en-US" sz="1456" dirty="0"/>
          </a:p>
          <a:p>
            <a:pPr>
              <a:lnSpc>
                <a:spcPct val="120000"/>
              </a:lnSpc>
              <a:spcBef>
                <a:spcPts val="0"/>
              </a:spcBef>
              <a:spcAft>
                <a:spcPts val="1200"/>
              </a:spcAft>
            </a:pPr>
            <a:r>
              <a:rPr lang="en-US" sz="1456" dirty="0"/>
              <a:t>Access to credit and assets allows the group to spend more on goods, services and investments than their younger counterparts. </a:t>
            </a:r>
          </a:p>
          <a:p>
            <a:pPr marL="0" indent="0">
              <a:lnSpc>
                <a:spcPct val="120000"/>
              </a:lnSpc>
              <a:spcBef>
                <a:spcPts val="0"/>
              </a:spcBef>
              <a:spcAft>
                <a:spcPts val="1200"/>
              </a:spcAft>
              <a:buNone/>
            </a:pPr>
            <a:endParaRPr lang="en-US" sz="1456" dirty="0"/>
          </a:p>
          <a:p>
            <a:pPr>
              <a:lnSpc>
                <a:spcPct val="120000"/>
              </a:lnSpc>
              <a:spcBef>
                <a:spcPts val="0"/>
              </a:spcBef>
              <a:spcAft>
                <a:spcPts val="1200"/>
              </a:spcAft>
            </a:pPr>
            <a:r>
              <a:rPr lang="en-US" sz="1456" dirty="0"/>
              <a:t>When summed together, approximately $1.8 trillion in federal, state and local taxes were attributable to the Longevity Economy in 2018. Will quadruple by 2050.</a:t>
            </a:r>
          </a:p>
          <a:p>
            <a:pPr lvl="1">
              <a:lnSpc>
                <a:spcPct val="120000"/>
              </a:lnSpc>
              <a:spcBef>
                <a:spcPts val="0"/>
              </a:spcBef>
              <a:spcAft>
                <a:spcPts val="1200"/>
              </a:spcAft>
              <a:buFont typeface="Courier New" panose="02070309020205020404" pitchFamily="49" charset="0"/>
              <a:buChar char="o"/>
            </a:pPr>
            <a:r>
              <a:rPr lang="en-US" sz="1456" dirty="0"/>
              <a:t>About 43% percent of federal tax revenue ($1.4 trillion)</a:t>
            </a:r>
          </a:p>
          <a:p>
            <a:pPr lvl="1">
              <a:lnSpc>
                <a:spcPct val="120000"/>
              </a:lnSpc>
              <a:spcBef>
                <a:spcPts val="0"/>
              </a:spcBef>
              <a:spcAft>
                <a:spcPts val="1200"/>
              </a:spcAft>
              <a:buFont typeface="Courier New" panose="02070309020205020404" pitchFamily="49" charset="0"/>
              <a:buChar char="o"/>
            </a:pPr>
            <a:r>
              <a:rPr lang="en-US" sz="1456" dirty="0"/>
              <a:t> and 37% percent of state and local tax revenue collected in the US ($650 billion).</a:t>
            </a:r>
          </a:p>
          <a:p>
            <a:endParaRPr lang="en-US" sz="1456" dirty="0"/>
          </a:p>
        </p:txBody>
      </p:sp>
    </p:spTree>
    <p:extLst>
      <p:ext uri="{BB962C8B-B14F-4D97-AF65-F5344CB8AC3E}">
        <p14:creationId xmlns:p14="http://schemas.microsoft.com/office/powerpoint/2010/main" val="250311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95" y="752907"/>
            <a:ext cx="8412480" cy="4293394"/>
          </a:xfrm>
        </p:spPr>
        <p:txBody>
          <a:bodyPr>
            <a:normAutofit/>
          </a:bodyPr>
          <a:lstStyle/>
          <a:p>
            <a:pPr marL="0" indent="0">
              <a:buNone/>
            </a:pPr>
            <a:r>
              <a:rPr lang="en-US" sz="1200" dirty="0"/>
              <a:t>50-plus cohort </a:t>
            </a:r>
          </a:p>
          <a:p>
            <a:pPr lvl="1">
              <a:buFont typeface="Arial" panose="020B0604020202020204" pitchFamily="34" charset="0"/>
              <a:buChar char="•"/>
            </a:pPr>
            <a:r>
              <a:rPr lang="en-US" sz="1200" dirty="0"/>
              <a:t>Spends more overall than their under-50 counterparts</a:t>
            </a:r>
          </a:p>
          <a:p>
            <a:pPr lvl="1">
              <a:buFont typeface="Arial" panose="020B0604020202020204" pitchFamily="34" charset="0"/>
              <a:buChar char="•"/>
            </a:pPr>
            <a:r>
              <a:rPr lang="en-US" sz="1200" dirty="0"/>
              <a:t>Accounts for a majority of the spending in several categories of goods and services, including: </a:t>
            </a:r>
          </a:p>
          <a:p>
            <a:pPr lvl="2">
              <a:buFont typeface="Courier New" panose="02070309020205020404" pitchFamily="49" charset="0"/>
              <a:buChar char="o"/>
            </a:pPr>
            <a:r>
              <a:rPr lang="en-US" sz="1200" b="1" dirty="0"/>
              <a:t>Healthcare;</a:t>
            </a:r>
          </a:p>
          <a:p>
            <a:pPr lvl="2">
              <a:buFont typeface="Courier New" panose="02070309020205020404" pitchFamily="49" charset="0"/>
              <a:buChar char="o"/>
            </a:pPr>
            <a:r>
              <a:rPr lang="en-US" sz="1200" b="1" dirty="0"/>
              <a:t>Nondurable goods; </a:t>
            </a:r>
          </a:p>
          <a:p>
            <a:pPr lvl="2">
              <a:buFont typeface="Courier New" panose="02070309020205020404" pitchFamily="49" charset="0"/>
              <a:buChar char="o"/>
            </a:pPr>
            <a:r>
              <a:rPr lang="en-US" sz="1200" b="1" dirty="0"/>
              <a:t>Durable goods, utilities;</a:t>
            </a:r>
          </a:p>
          <a:p>
            <a:pPr lvl="2">
              <a:buFont typeface="Courier New" panose="02070309020205020404" pitchFamily="49" charset="0"/>
              <a:buChar char="o"/>
            </a:pPr>
            <a:r>
              <a:rPr lang="en-US" sz="1200" b="1" dirty="0"/>
              <a:t>Motor vehicles and parts; </a:t>
            </a:r>
          </a:p>
          <a:p>
            <a:pPr lvl="2">
              <a:buFont typeface="Courier New" panose="02070309020205020404" pitchFamily="49" charset="0"/>
              <a:buChar char="o"/>
            </a:pPr>
            <a:r>
              <a:rPr lang="en-US" sz="1200" b="1" dirty="0"/>
              <a:t>Financial services; and </a:t>
            </a:r>
          </a:p>
          <a:p>
            <a:pPr lvl="2">
              <a:buFont typeface="Courier New" panose="02070309020205020404" pitchFamily="49" charset="0"/>
              <a:buChar char="o"/>
            </a:pPr>
            <a:r>
              <a:rPr lang="en-US" sz="1200" b="1" dirty="0"/>
              <a:t>Household goods. </a:t>
            </a:r>
          </a:p>
          <a:p>
            <a:pPr marL="0" indent="0">
              <a:buNone/>
            </a:pPr>
            <a:endParaRPr lang="en-US" sz="1200" dirty="0"/>
          </a:p>
          <a:p>
            <a:pPr marL="0" indent="0">
              <a:buNone/>
            </a:pPr>
            <a:r>
              <a:rPr lang="en-US" sz="1200" dirty="0"/>
              <a:t>Overall contribution – economic and unpaid activities - $9 trillion in 2018.</a:t>
            </a:r>
          </a:p>
          <a:p>
            <a:pPr marL="0" indent="0">
              <a:buNone/>
            </a:pPr>
            <a:endParaRPr lang="en-US" sz="1200" dirty="0"/>
          </a:p>
          <a:p>
            <a:pPr marL="0" indent="0">
              <a:buNone/>
            </a:pPr>
            <a:r>
              <a:rPr lang="en-US" sz="1200" dirty="0"/>
              <a:t>50+ also account for the majority of: </a:t>
            </a:r>
          </a:p>
          <a:p>
            <a:pPr lvl="1">
              <a:buFont typeface="Arial" panose="020B0604020202020204" pitchFamily="34" charset="0"/>
              <a:buChar char="•"/>
            </a:pPr>
            <a:r>
              <a:rPr lang="en-US" sz="1200" b="1" dirty="0"/>
              <a:t>Volunteering; </a:t>
            </a:r>
          </a:p>
          <a:p>
            <a:pPr lvl="1">
              <a:buFont typeface="Arial" panose="020B0604020202020204" pitchFamily="34" charset="0"/>
              <a:buChar char="•"/>
            </a:pPr>
            <a:r>
              <a:rPr lang="en-US" sz="1200" b="1" dirty="0"/>
              <a:t>Philanthropy; </a:t>
            </a:r>
          </a:p>
          <a:p>
            <a:pPr lvl="1">
              <a:buFont typeface="Arial" panose="020B0604020202020204" pitchFamily="34" charset="0"/>
              <a:buChar char="•"/>
            </a:pPr>
            <a:r>
              <a:rPr lang="en-US" sz="1200" b="1" dirty="0"/>
              <a:t>Entrepreneurs, </a:t>
            </a:r>
            <a:r>
              <a:rPr lang="en-US" sz="1200" dirty="0"/>
              <a:t>and </a:t>
            </a:r>
          </a:p>
          <a:p>
            <a:pPr lvl="1">
              <a:buFont typeface="Arial" panose="020B0604020202020204" pitchFamily="34" charset="0"/>
              <a:buChar char="•"/>
            </a:pPr>
            <a:r>
              <a:rPr lang="en-US" sz="1200" b="1" dirty="0"/>
              <a:t>Donation activities </a:t>
            </a:r>
            <a:r>
              <a:rPr lang="en-US" sz="1200" dirty="0"/>
              <a:t>in the US. </a:t>
            </a:r>
          </a:p>
          <a:p>
            <a:pPr lvl="1">
              <a:buFont typeface="Arial" panose="020B0604020202020204" pitchFamily="34" charset="0"/>
              <a:buChar char="•"/>
            </a:pPr>
            <a:r>
              <a:rPr lang="en-US" sz="1200" dirty="0"/>
              <a:t>Large tourism block</a:t>
            </a:r>
          </a:p>
          <a:p>
            <a:pPr marL="457210" lvl="1" indent="0">
              <a:buNone/>
            </a:pPr>
            <a:endParaRPr lang="en-US" sz="1200" dirty="0"/>
          </a:p>
          <a:p>
            <a:endParaRPr lang="en-US" sz="1200" dirty="0"/>
          </a:p>
        </p:txBody>
      </p:sp>
      <p:sp>
        <p:nvSpPr>
          <p:cNvPr id="4" name="Title 1">
            <a:extLst>
              <a:ext uri="{FF2B5EF4-FFF2-40B4-BE49-F238E27FC236}">
                <a16:creationId xmlns:a16="http://schemas.microsoft.com/office/drawing/2014/main" id="{FB86F4FC-3B05-441E-B511-57C15539DBDC}"/>
              </a:ext>
            </a:extLst>
          </p:cNvPr>
          <p:cNvSpPr>
            <a:spLocks noGrp="1"/>
          </p:cNvSpPr>
          <p:nvPr>
            <p:ph type="title"/>
          </p:nvPr>
        </p:nvSpPr>
        <p:spPr>
          <a:xfrm>
            <a:off x="457200" y="285750"/>
            <a:ext cx="8229600" cy="558311"/>
          </a:xfrm>
        </p:spPr>
        <p:txBody>
          <a:bodyPr>
            <a:noAutofit/>
          </a:bodyPr>
          <a:lstStyle/>
          <a:p>
            <a:pPr algn="ctr"/>
            <a:r>
              <a:rPr lang="en-US" sz="2780" dirty="0"/>
              <a:t>50+ Longevity Economy</a:t>
            </a:r>
          </a:p>
        </p:txBody>
      </p:sp>
    </p:spTree>
    <p:extLst>
      <p:ext uri="{BB962C8B-B14F-4D97-AF65-F5344CB8AC3E}">
        <p14:creationId xmlns:p14="http://schemas.microsoft.com/office/powerpoint/2010/main" val="28092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971550"/>
            <a:ext cx="8519160" cy="3502128"/>
          </a:xfrm>
        </p:spPr>
        <p:txBody>
          <a:bodyPr>
            <a:normAutofit fontScale="92500" lnSpcReduction="20000"/>
          </a:bodyPr>
          <a:lstStyle/>
          <a:p>
            <a:pPr marL="0" indent="0">
              <a:buNone/>
            </a:pPr>
            <a:endParaRPr lang="en-US" dirty="0"/>
          </a:p>
          <a:p>
            <a:r>
              <a:rPr lang="en-US" dirty="0"/>
              <a:t>Spending by people aged 50 and over in the US in 2018 supported:</a:t>
            </a:r>
          </a:p>
          <a:p>
            <a:pPr marL="0" indent="0">
              <a:buNone/>
            </a:pPr>
            <a:endParaRPr lang="en-US" dirty="0"/>
          </a:p>
          <a:p>
            <a:pPr lvl="1">
              <a:buFont typeface="Courier New" panose="02070309020205020404" pitchFamily="49" charset="0"/>
              <a:buChar char="o"/>
            </a:pPr>
            <a:r>
              <a:rPr lang="en-US" sz="2100" dirty="0"/>
              <a:t>More than 88.6 million jobs (44% of total employment)</a:t>
            </a:r>
          </a:p>
          <a:p>
            <a:pPr marL="342900" lvl="1" indent="0">
              <a:buNone/>
            </a:pPr>
            <a:endParaRPr lang="en-US" sz="2100" dirty="0"/>
          </a:p>
          <a:p>
            <a:pPr lvl="1">
              <a:buFont typeface="Courier New" panose="02070309020205020404" pitchFamily="49" charset="0"/>
              <a:buChar char="o"/>
            </a:pPr>
            <a:r>
              <a:rPr lang="en-US" sz="2100" dirty="0"/>
              <a:t>Over $4.7 trillion in labor income </a:t>
            </a:r>
          </a:p>
          <a:p>
            <a:pPr marL="342900" lvl="1" indent="0">
              <a:buNone/>
            </a:pPr>
            <a:endParaRPr lang="en-US" sz="2100" dirty="0"/>
          </a:p>
          <a:p>
            <a:pPr lvl="1">
              <a:buFont typeface="Courier New" panose="02070309020205020404" pitchFamily="49" charset="0"/>
              <a:buChar char="o"/>
            </a:pPr>
            <a:r>
              <a:rPr lang="en-US" sz="2100" dirty="0"/>
              <a:t>61 percent of all US jobs and 43 percent of labor income was related to spending by the 50-plus cohort </a:t>
            </a:r>
          </a:p>
        </p:txBody>
      </p:sp>
      <p:sp>
        <p:nvSpPr>
          <p:cNvPr id="4" name="Title 1">
            <a:extLst>
              <a:ext uri="{FF2B5EF4-FFF2-40B4-BE49-F238E27FC236}">
                <a16:creationId xmlns:a16="http://schemas.microsoft.com/office/drawing/2014/main" id="{87046E4D-797D-41F1-81FD-B9B06204B537}"/>
              </a:ext>
            </a:extLst>
          </p:cNvPr>
          <p:cNvSpPr>
            <a:spLocks noGrp="1"/>
          </p:cNvSpPr>
          <p:nvPr>
            <p:ph type="title"/>
          </p:nvPr>
        </p:nvSpPr>
        <p:spPr>
          <a:xfrm>
            <a:off x="457200" y="220758"/>
            <a:ext cx="8229600" cy="558311"/>
          </a:xfrm>
        </p:spPr>
        <p:txBody>
          <a:bodyPr>
            <a:noAutofit/>
          </a:bodyPr>
          <a:lstStyle/>
          <a:p>
            <a:pPr algn="ctr"/>
            <a:r>
              <a:rPr lang="en-US" sz="2780" dirty="0"/>
              <a:t>50+ Longevity Economy</a:t>
            </a:r>
          </a:p>
        </p:txBody>
      </p:sp>
    </p:spTree>
    <p:extLst>
      <p:ext uri="{BB962C8B-B14F-4D97-AF65-F5344CB8AC3E}">
        <p14:creationId xmlns:p14="http://schemas.microsoft.com/office/powerpoint/2010/main" val="308841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52B6-5F01-4A08-AC82-019B9E568204}"/>
              </a:ext>
            </a:extLst>
          </p:cNvPr>
          <p:cNvSpPr>
            <a:spLocks noGrp="1"/>
          </p:cNvSpPr>
          <p:nvPr>
            <p:ph type="title"/>
          </p:nvPr>
        </p:nvSpPr>
        <p:spPr/>
        <p:txBody>
          <a:bodyPr/>
          <a:lstStyle/>
          <a:p>
            <a:r>
              <a:rPr lang="en-US" dirty="0"/>
              <a:t>50+ Longevity – New York</a:t>
            </a:r>
          </a:p>
        </p:txBody>
      </p:sp>
      <p:sp>
        <p:nvSpPr>
          <p:cNvPr id="3" name="Content Placeholder 2">
            <a:extLst>
              <a:ext uri="{FF2B5EF4-FFF2-40B4-BE49-F238E27FC236}">
                <a16:creationId xmlns:a16="http://schemas.microsoft.com/office/drawing/2014/main" id="{E931E2EF-5DC7-482C-BD71-0ABA27A75B68}"/>
              </a:ext>
            </a:extLst>
          </p:cNvPr>
          <p:cNvSpPr>
            <a:spLocks noGrp="1"/>
          </p:cNvSpPr>
          <p:nvPr>
            <p:ph idx="1"/>
          </p:nvPr>
        </p:nvSpPr>
        <p:spPr/>
        <p:txBody>
          <a:bodyPr>
            <a:normAutofit fontScale="55000" lnSpcReduction="20000"/>
          </a:bodyPr>
          <a:lstStyle/>
          <a:p>
            <a:r>
              <a:rPr lang="en-US" dirty="0"/>
              <a:t>36% of Population in NY 50+</a:t>
            </a:r>
          </a:p>
          <a:p>
            <a:pPr marL="0" indent="0">
              <a:buNone/>
            </a:pPr>
            <a:endParaRPr lang="en-US" dirty="0"/>
          </a:p>
          <a:p>
            <a:r>
              <a:rPr lang="en-US" dirty="0"/>
              <a:t>Contributed 43% - $719 billion – GDP</a:t>
            </a:r>
          </a:p>
          <a:p>
            <a:pPr lvl="1"/>
            <a:r>
              <a:rPr lang="en-US" dirty="0"/>
              <a:t>$2.2 trillion by 2050 (43%)</a:t>
            </a:r>
          </a:p>
          <a:p>
            <a:pPr marL="457200" lvl="1" indent="0">
              <a:buNone/>
            </a:pPr>
            <a:endParaRPr lang="en-US" dirty="0"/>
          </a:p>
          <a:p>
            <a:r>
              <a:rPr lang="en-US" dirty="0"/>
              <a:t>Support 5.9 million jobs</a:t>
            </a:r>
          </a:p>
          <a:p>
            <a:pPr lvl="1"/>
            <a:r>
              <a:rPr lang="en-US" dirty="0"/>
              <a:t>6.6 million by 2050 (47%)</a:t>
            </a:r>
          </a:p>
          <a:p>
            <a:pPr marL="457200" lvl="1" indent="0">
              <a:buNone/>
            </a:pPr>
            <a:endParaRPr lang="en-US" dirty="0"/>
          </a:p>
          <a:p>
            <a:r>
              <a:rPr lang="en-US" dirty="0"/>
              <a:t>Generated $482 billion in wages and salary</a:t>
            </a:r>
          </a:p>
          <a:p>
            <a:pPr lvl="1"/>
            <a:r>
              <a:rPr lang="en-US" dirty="0"/>
              <a:t>$1.46 trillion by 2050 (50%0</a:t>
            </a:r>
          </a:p>
          <a:p>
            <a:pPr marL="457200" lvl="1" indent="0">
              <a:buNone/>
            </a:pPr>
            <a:endParaRPr lang="en-US" dirty="0"/>
          </a:p>
          <a:p>
            <a:r>
              <a:rPr lang="en-US" dirty="0"/>
              <a:t>Contribute $72 billion in state and local taxes (39% of total)</a:t>
            </a:r>
          </a:p>
          <a:p>
            <a:pPr lvl="1"/>
            <a:r>
              <a:rPr lang="en-US" dirty="0"/>
              <a:t>Will triple to $255 billion by 2050 (43%)</a:t>
            </a:r>
          </a:p>
        </p:txBody>
      </p:sp>
    </p:spTree>
    <p:extLst>
      <p:ext uri="{BB962C8B-B14F-4D97-AF65-F5344CB8AC3E}">
        <p14:creationId xmlns:p14="http://schemas.microsoft.com/office/powerpoint/2010/main" val="251518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558803"/>
          </a:xfrm>
        </p:spPr>
        <p:txBody>
          <a:bodyPr>
            <a:normAutofit fontScale="90000"/>
          </a:bodyPr>
          <a:lstStyle/>
          <a:p>
            <a:pPr algn="ctr"/>
            <a:r>
              <a:rPr lang="en-US" altLang="en-US" sz="2250" b="1" dirty="0"/>
              <a:t>Combating Ageism and Stereotypes </a:t>
            </a:r>
            <a:br>
              <a:rPr lang="en-US" altLang="en-US" sz="2250" b="1" dirty="0"/>
            </a:br>
            <a:r>
              <a:rPr lang="en-US" altLang="en-US" sz="2250" b="1" dirty="0"/>
              <a:t>Social, Economic &amp; Intellectual Capital of Older Population</a:t>
            </a:r>
            <a:endParaRPr lang="en-US" sz="2250" b="1" dirty="0"/>
          </a:p>
        </p:txBody>
      </p:sp>
      <p:sp>
        <p:nvSpPr>
          <p:cNvPr id="3" name="Content Placeholder 2"/>
          <p:cNvSpPr>
            <a:spLocks noGrp="1"/>
          </p:cNvSpPr>
          <p:nvPr>
            <p:ph idx="1"/>
          </p:nvPr>
        </p:nvSpPr>
        <p:spPr>
          <a:xfrm>
            <a:off x="352338" y="1363027"/>
            <a:ext cx="8614497" cy="3609023"/>
          </a:xfrm>
        </p:spPr>
        <p:txBody>
          <a:bodyPr>
            <a:normAutofit fontScale="92500" lnSpcReduction="10000"/>
          </a:bodyPr>
          <a:lstStyle/>
          <a:p>
            <a:pPr marL="0" indent="0">
              <a:buNone/>
            </a:pPr>
            <a:r>
              <a:rPr lang="en-US" altLang="en-US" sz="1720" dirty="0"/>
              <a:t>New York’s total population is over 19 million individuals, and the State </a:t>
            </a:r>
            <a:r>
              <a:rPr lang="en-US" altLang="en-US" sz="1720" b="1" dirty="0"/>
              <a:t>ranks fourth </a:t>
            </a:r>
            <a:r>
              <a:rPr lang="en-US" altLang="en-US" sz="1720" dirty="0"/>
              <a:t>in the nation in the number of adults age 60 and over – 4.6 million.</a:t>
            </a:r>
          </a:p>
          <a:p>
            <a:pPr lvl="1"/>
            <a:r>
              <a:rPr lang="en-US" altLang="en-US" sz="1720" dirty="0"/>
              <a:t>3.7 million between 45-59</a:t>
            </a:r>
          </a:p>
          <a:p>
            <a:pPr marL="0" indent="0">
              <a:buNone/>
            </a:pPr>
            <a:endParaRPr lang="en-US" sz="1720" b="1" dirty="0"/>
          </a:p>
          <a:p>
            <a:r>
              <a:rPr lang="en-US" sz="1720" b="1" dirty="0"/>
              <a:t>80% of NYS Retirement System Payouts Stay in NY - $10.6 billion annually</a:t>
            </a:r>
          </a:p>
          <a:p>
            <a:endParaRPr lang="en-US" sz="1720" b="1" dirty="0"/>
          </a:p>
          <a:p>
            <a:r>
              <a:rPr lang="en-US" sz="1720" b="1" dirty="0"/>
              <a:t>935,000 individuals age 60+ </a:t>
            </a:r>
            <a:r>
              <a:rPr lang="en-US" sz="1720" dirty="0"/>
              <a:t>contribute </a:t>
            </a:r>
            <a:r>
              <a:rPr lang="en-US" sz="1720" b="1" dirty="0"/>
              <a:t>495 million hours </a:t>
            </a:r>
            <a:r>
              <a:rPr lang="en-US" sz="1720" dirty="0"/>
              <a:t>of service at economic value of </a:t>
            </a:r>
            <a:r>
              <a:rPr lang="en-US" sz="1720" b="1" dirty="0"/>
              <a:t>$13.8 billion</a:t>
            </a:r>
          </a:p>
          <a:p>
            <a:pPr marL="51437" indent="0">
              <a:buNone/>
            </a:pPr>
            <a:endParaRPr lang="en-US" sz="1720" dirty="0"/>
          </a:p>
          <a:p>
            <a:r>
              <a:rPr lang="en-US" sz="1720" b="1" dirty="0"/>
              <a:t>64% of individuals </a:t>
            </a:r>
            <a:r>
              <a:rPr lang="en-US" sz="1720" dirty="0"/>
              <a:t>age 60+ who own their own homes and have </a:t>
            </a:r>
            <a:r>
              <a:rPr lang="en-US" sz="1720" b="1" dirty="0"/>
              <a:t>no mortgage</a:t>
            </a:r>
          </a:p>
          <a:p>
            <a:pPr marL="0" indent="0">
              <a:buNone/>
            </a:pPr>
            <a:endParaRPr lang="en-US" sz="1720" dirty="0"/>
          </a:p>
          <a:p>
            <a:r>
              <a:rPr lang="en-US" sz="1720" b="1" dirty="0"/>
              <a:t>4.1 million caregivers </a:t>
            </a:r>
            <a:r>
              <a:rPr lang="en-US" sz="1720" dirty="0"/>
              <a:t>at any time in a year – economic value if paid for at market rate is </a:t>
            </a:r>
            <a:r>
              <a:rPr lang="en-US" sz="1720" b="1" dirty="0"/>
              <a:t>$32 billion, average age is 64</a:t>
            </a:r>
          </a:p>
          <a:p>
            <a:endParaRPr lang="en-US" sz="1720" dirty="0"/>
          </a:p>
        </p:txBody>
      </p:sp>
      <p:sp>
        <p:nvSpPr>
          <p:cNvPr id="4" name="Slide Number Placeholder 3"/>
          <p:cNvSpPr>
            <a:spLocks noGrp="1"/>
          </p:cNvSpPr>
          <p:nvPr>
            <p:ph type="sldNum" sz="quarter" idx="12"/>
          </p:nvPr>
        </p:nvSpPr>
        <p:spPr/>
        <p:txBody>
          <a:bodyPr/>
          <a:lstStyle/>
          <a:p>
            <a:pPr defTabSz="302575"/>
            <a:fld id="{6A5F5E92-2BC4-434D-9405-832ECA5ADE05}" type="slidenum">
              <a:rPr lang="en-US" sz="1191">
                <a:solidFill>
                  <a:prstClr val="white"/>
                </a:solidFill>
                <a:latin typeface="Arial" panose="020B0604020202020204"/>
              </a:rPr>
              <a:pPr defTabSz="302575"/>
              <a:t>15</a:t>
            </a:fld>
            <a:endParaRPr lang="en-US" sz="1191" dirty="0">
              <a:solidFill>
                <a:prstClr val="white"/>
              </a:solidFill>
              <a:latin typeface="Arial" panose="020B0604020202020204"/>
            </a:endParaRPr>
          </a:p>
        </p:txBody>
      </p:sp>
    </p:spTree>
    <p:extLst>
      <p:ext uri="{BB962C8B-B14F-4D97-AF65-F5344CB8AC3E}">
        <p14:creationId xmlns:p14="http://schemas.microsoft.com/office/powerpoint/2010/main" val="424637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72" y="539372"/>
            <a:ext cx="2692867" cy="642938"/>
          </a:xfrm>
        </p:spPr>
        <p:txBody>
          <a:bodyPr>
            <a:noAutofit/>
          </a:bodyPr>
          <a:lstStyle/>
          <a:p>
            <a:pPr algn="ctr"/>
            <a:r>
              <a:rPr lang="en-US" sz="1500" dirty="0"/>
              <a:t>Aggregate Personal Household Income by Age – NYS – 2008 - 2012 ACS Data</a:t>
            </a:r>
          </a:p>
        </p:txBody>
      </p:sp>
      <p:sp>
        <p:nvSpPr>
          <p:cNvPr id="4" name="Slide Number Placeholder 3"/>
          <p:cNvSpPr>
            <a:spLocks noGrp="1"/>
          </p:cNvSpPr>
          <p:nvPr>
            <p:ph type="sldNum" sz="quarter" idx="12"/>
          </p:nvPr>
        </p:nvSpPr>
        <p:spPr/>
        <p:txBody>
          <a:bodyPr/>
          <a:lstStyle/>
          <a:p>
            <a:pPr defTabSz="302575"/>
            <a:fld id="{6A5F5E92-2BC4-434D-9405-832ECA5ADE05}" type="slidenum">
              <a:rPr lang="en-US" sz="1191">
                <a:solidFill>
                  <a:prstClr val="white"/>
                </a:solidFill>
                <a:latin typeface="Arial" panose="020B0604020202020204"/>
              </a:rPr>
              <a:pPr defTabSz="302575"/>
              <a:t>16</a:t>
            </a:fld>
            <a:endParaRPr lang="en-US" sz="1191" dirty="0">
              <a:solidFill>
                <a:prstClr val="white"/>
              </a:solidFill>
              <a:latin typeface="Arial" panose="020B0604020202020204"/>
            </a:endParaRPr>
          </a:p>
        </p:txBody>
      </p:sp>
      <p:sp>
        <p:nvSpPr>
          <p:cNvPr id="7" name="Content Placeholder 6"/>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p:txBody>
      </p:sp>
      <p:sp>
        <p:nvSpPr>
          <p:cNvPr id="8" name="Content Placeholder 2"/>
          <p:cNvSpPr txBox="1">
            <a:spLocks/>
          </p:cNvSpPr>
          <p:nvPr/>
        </p:nvSpPr>
        <p:spPr>
          <a:xfrm>
            <a:off x="195046" y="1200150"/>
            <a:ext cx="4190301" cy="3486150"/>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05150">
              <a:buNone/>
            </a:pPr>
            <a:r>
              <a:rPr lang="en-US" sz="1050" dirty="0">
                <a:solidFill>
                  <a:srgbClr val="000000"/>
                </a:solidFill>
                <a:latin typeface="Arial" panose="020B0604020202020204"/>
              </a:rPr>
              <a:t> </a:t>
            </a:r>
          </a:p>
          <a:p>
            <a:pPr marL="0" indent="0" defTabSz="605150">
              <a:buNone/>
            </a:pPr>
            <a:r>
              <a:rPr lang="en-US" sz="1050" u="sng" dirty="0">
                <a:solidFill>
                  <a:srgbClr val="000000"/>
                </a:solidFill>
                <a:latin typeface="Arial" panose="020B0604020202020204"/>
              </a:rPr>
              <a:t>Ages     	Aggregate Personal HH Income    	% of Total</a:t>
            </a:r>
            <a:endParaRPr lang="en-US" sz="1050" dirty="0">
              <a:solidFill>
                <a:srgbClr val="000000"/>
              </a:solidFill>
              <a:latin typeface="Arial" panose="020B0604020202020204"/>
            </a:endParaRPr>
          </a:p>
          <a:p>
            <a:pPr marL="0" indent="0" defTabSz="605150">
              <a:lnSpc>
                <a:spcPct val="120000"/>
              </a:lnSpc>
              <a:spcBef>
                <a:spcPts val="0"/>
              </a:spcBef>
              <a:buNone/>
            </a:pPr>
            <a:br>
              <a:rPr lang="en-US" sz="1050" dirty="0">
                <a:solidFill>
                  <a:srgbClr val="000000"/>
                </a:solidFill>
                <a:latin typeface="Arial" panose="020B0604020202020204"/>
              </a:rPr>
            </a:br>
            <a:r>
              <a:rPr lang="en-US" sz="1050" dirty="0">
                <a:solidFill>
                  <a:srgbClr val="000000"/>
                </a:solidFill>
                <a:latin typeface="Arial" panose="020B0604020202020204"/>
              </a:rPr>
              <a:t>Less than 24                  $ 8,934.627.400    	1.48%</a:t>
            </a:r>
            <a:br>
              <a:rPr lang="en-US" sz="1050" dirty="0">
                <a:solidFill>
                  <a:srgbClr val="000000"/>
                </a:solidFill>
                <a:latin typeface="Arial" panose="020B0604020202020204"/>
              </a:rPr>
            </a:br>
            <a:r>
              <a:rPr lang="en-US" sz="1050" dirty="0">
                <a:solidFill>
                  <a:srgbClr val="000000"/>
                </a:solidFill>
                <a:latin typeface="Arial" panose="020B0604020202020204"/>
              </a:rPr>
              <a:t>25 to 44  	     	      $216,111,979,400   	35.76%</a:t>
            </a:r>
            <a:br>
              <a:rPr lang="en-US" sz="1050" dirty="0">
                <a:solidFill>
                  <a:srgbClr val="000000"/>
                </a:solidFill>
                <a:latin typeface="Arial" panose="020B0604020202020204"/>
              </a:rPr>
            </a:br>
            <a:r>
              <a:rPr lang="en-US" sz="1050" b="1" dirty="0">
                <a:solidFill>
                  <a:srgbClr val="000000"/>
                </a:solidFill>
                <a:latin typeface="Arial" panose="020B0604020202020204"/>
              </a:rPr>
              <a:t>45 to 64    	     $282,022,363,700   	46.67%</a:t>
            </a:r>
          </a:p>
          <a:p>
            <a:pPr marL="0" indent="0" defTabSz="605150">
              <a:lnSpc>
                <a:spcPct val="120000"/>
              </a:lnSpc>
              <a:spcBef>
                <a:spcPts val="0"/>
              </a:spcBef>
              <a:buNone/>
            </a:pPr>
            <a:r>
              <a:rPr lang="en-US" sz="1050" b="1" dirty="0">
                <a:solidFill>
                  <a:srgbClr val="000000"/>
                </a:solidFill>
                <a:latin typeface="Arial" panose="020B0604020202020204"/>
              </a:rPr>
              <a:t>65 and over                   $ 97,278,275,500	16.10%</a:t>
            </a:r>
            <a:br>
              <a:rPr lang="en-US" sz="1050" dirty="0">
                <a:solidFill>
                  <a:srgbClr val="000000"/>
                </a:solidFill>
                <a:latin typeface="Arial" panose="020B0604020202020204"/>
              </a:rPr>
            </a:br>
            <a:r>
              <a:rPr lang="en-US" sz="1050" dirty="0">
                <a:solidFill>
                  <a:srgbClr val="000000"/>
                </a:solidFill>
                <a:latin typeface="Arial" panose="020B0604020202020204"/>
              </a:rPr>
              <a:t>    </a:t>
            </a:r>
            <a:br>
              <a:rPr lang="en-US" sz="1050" dirty="0">
                <a:solidFill>
                  <a:srgbClr val="000000"/>
                </a:solidFill>
                <a:latin typeface="Arial" panose="020B0604020202020204"/>
              </a:rPr>
            </a:br>
            <a:r>
              <a:rPr lang="en-US" sz="1050" dirty="0">
                <a:solidFill>
                  <a:srgbClr val="000000"/>
                </a:solidFill>
                <a:latin typeface="Arial" panose="020B0604020202020204"/>
              </a:rPr>
              <a:t>                  </a:t>
            </a:r>
            <a:r>
              <a:rPr lang="en-US" sz="1050" b="1" dirty="0">
                <a:solidFill>
                  <a:srgbClr val="000000"/>
                </a:solidFill>
                <a:latin typeface="Arial" panose="020B0604020202020204"/>
              </a:rPr>
              <a:t>TOTAL         $604,347,246,000</a:t>
            </a:r>
            <a:r>
              <a:rPr lang="en-US" sz="1050" dirty="0">
                <a:solidFill>
                  <a:srgbClr val="000000"/>
                </a:solidFill>
                <a:latin typeface="Arial" panose="020B0604020202020204"/>
              </a:rPr>
              <a:t>   	63%</a:t>
            </a:r>
          </a:p>
          <a:p>
            <a:pPr marL="0" indent="0" defTabSz="605150">
              <a:lnSpc>
                <a:spcPct val="120000"/>
              </a:lnSpc>
              <a:spcBef>
                <a:spcPts val="0"/>
              </a:spcBef>
              <a:buNone/>
            </a:pPr>
            <a:endParaRPr lang="en-US" sz="1050" dirty="0">
              <a:solidFill>
                <a:srgbClr val="000000"/>
              </a:solidFill>
              <a:latin typeface="Arial" panose="020B0604020202020204"/>
            </a:endParaRPr>
          </a:p>
          <a:p>
            <a:pPr marL="0" indent="0" defTabSz="605150">
              <a:lnSpc>
                <a:spcPct val="120000"/>
              </a:lnSpc>
              <a:spcBef>
                <a:spcPts val="0"/>
              </a:spcBef>
              <a:buNone/>
            </a:pPr>
            <a:endParaRPr lang="en-US" sz="1050" dirty="0">
              <a:solidFill>
                <a:srgbClr val="000000"/>
              </a:solidFill>
              <a:latin typeface="Arial" panose="020B0604020202020204"/>
            </a:endParaRPr>
          </a:p>
          <a:p>
            <a:pPr marL="226931" indent="-226931" defTabSz="605150">
              <a:lnSpc>
                <a:spcPct val="120000"/>
              </a:lnSpc>
              <a:spcBef>
                <a:spcPts val="0"/>
              </a:spcBef>
            </a:pPr>
            <a:r>
              <a:rPr lang="en-US" sz="1050" dirty="0">
                <a:solidFill>
                  <a:srgbClr val="000000"/>
                </a:solidFill>
                <a:latin typeface="Arial" panose="020B0604020202020204"/>
              </a:rPr>
              <a:t> </a:t>
            </a:r>
            <a:r>
              <a:rPr lang="en-US" sz="1050" b="1" u="sng" dirty="0">
                <a:solidFill>
                  <a:srgbClr val="FF0000"/>
                </a:solidFill>
                <a:latin typeface="Arial" panose="020B0604020202020204"/>
              </a:rPr>
              <a:t>63%, $379 billion – ages 45+</a:t>
            </a:r>
          </a:p>
          <a:p>
            <a:pPr marL="226931" indent="-226931" defTabSz="605150"/>
            <a:endParaRPr lang="en-US" sz="1050" dirty="0">
              <a:solidFill>
                <a:srgbClr val="000000"/>
              </a:solidFill>
              <a:latin typeface="Arial" panose="020B0604020202020204"/>
            </a:endParaRPr>
          </a:p>
          <a:p>
            <a:pPr marL="0" indent="0" defTabSz="605150">
              <a:buNone/>
            </a:pPr>
            <a:endParaRPr lang="en-US" sz="1050" dirty="0">
              <a:solidFill>
                <a:srgbClr val="000000"/>
              </a:solidFill>
              <a:latin typeface="Arial" panose="020B0604020202020204"/>
            </a:endParaRPr>
          </a:p>
          <a:p>
            <a:pPr marL="0" indent="0" defTabSz="605150">
              <a:buNone/>
            </a:pPr>
            <a:endParaRPr lang="en-US" sz="1050" dirty="0">
              <a:solidFill>
                <a:srgbClr val="000000"/>
              </a:solidFill>
              <a:latin typeface="Arial" panose="020B0604020202020204"/>
            </a:endParaRPr>
          </a:p>
          <a:p>
            <a:pPr marL="0" indent="0" defTabSz="605150">
              <a:spcBef>
                <a:spcPts val="326"/>
              </a:spcBef>
              <a:buNone/>
              <a:defRPr/>
            </a:pPr>
            <a:r>
              <a:rPr lang="en-US" sz="1050" i="1" dirty="0">
                <a:solidFill>
                  <a:srgbClr val="000000"/>
                </a:solidFill>
                <a:latin typeface="Arial" panose="020B0604020202020204"/>
              </a:rPr>
              <a:t>U.S. Census Bureau, American Community Survey 2008-2012 Five-Year Estimates, Tables B19037 &amp; B19050</a:t>
            </a:r>
          </a:p>
          <a:p>
            <a:pPr marL="154308" indent="-154308" defTabSz="605150">
              <a:spcBef>
                <a:spcPts val="326"/>
              </a:spcBef>
              <a:buFont typeface="Wingdings 2"/>
              <a:buChar char=""/>
              <a:defRPr/>
            </a:pPr>
            <a:endParaRPr lang="en-US" sz="1050" dirty="0">
              <a:solidFill>
                <a:srgbClr val="000000"/>
              </a:solidFill>
              <a:latin typeface="Arial" panose="020B0604020202020204"/>
            </a:endParaRPr>
          </a:p>
        </p:txBody>
      </p:sp>
      <p:sp>
        <p:nvSpPr>
          <p:cNvPr id="6" name="Title 1">
            <a:extLst>
              <a:ext uri="{FF2B5EF4-FFF2-40B4-BE49-F238E27FC236}">
                <a16:creationId xmlns:a16="http://schemas.microsoft.com/office/drawing/2014/main" id="{FC7DD76E-A74A-4B86-BF74-07EB01E089E9}"/>
              </a:ext>
            </a:extLst>
          </p:cNvPr>
          <p:cNvSpPr txBox="1">
            <a:spLocks/>
          </p:cNvSpPr>
          <p:nvPr/>
        </p:nvSpPr>
        <p:spPr>
          <a:xfrm>
            <a:off x="4772891" y="471291"/>
            <a:ext cx="3284289" cy="642938"/>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5150"/>
            <a:r>
              <a:rPr lang="en-US" sz="1500" b="1" dirty="0">
                <a:solidFill>
                  <a:srgbClr val="000000"/>
                </a:solidFill>
                <a:latin typeface="Arial" panose="020B0604020202020204"/>
              </a:rPr>
              <a:t>Aggregate Personal Household Income by Age – NYS –  2018 - ACS Data</a:t>
            </a:r>
            <a:endParaRPr lang="en-US" sz="1500" dirty="0">
              <a:solidFill>
                <a:srgbClr val="000000"/>
              </a:solidFill>
              <a:latin typeface="Arial" panose="020B0604020202020204"/>
            </a:endParaRPr>
          </a:p>
        </p:txBody>
      </p:sp>
      <p:sp>
        <p:nvSpPr>
          <p:cNvPr id="9" name="Content Placeholder 2">
            <a:extLst>
              <a:ext uri="{FF2B5EF4-FFF2-40B4-BE49-F238E27FC236}">
                <a16:creationId xmlns:a16="http://schemas.microsoft.com/office/drawing/2014/main" id="{A8E79C8A-E1AD-492A-81EA-F8A139D4401E}"/>
              </a:ext>
            </a:extLst>
          </p:cNvPr>
          <p:cNvSpPr txBox="1">
            <a:spLocks/>
          </p:cNvSpPr>
          <p:nvPr/>
        </p:nvSpPr>
        <p:spPr>
          <a:xfrm>
            <a:off x="4649599" y="1200150"/>
            <a:ext cx="4299357" cy="3486150"/>
          </a:xfrm>
          <a:prstGeom prst="rect">
            <a:avLst/>
          </a:prstGeom>
        </p:spPr>
        <p:txBody>
          <a:bodyPr vert="horz" lIns="51435" tIns="25718" rIns="51435" bIns="25718"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05150">
              <a:buNone/>
            </a:pPr>
            <a:r>
              <a:rPr lang="en-US" sz="1050" dirty="0">
                <a:solidFill>
                  <a:srgbClr val="000000"/>
                </a:solidFill>
                <a:latin typeface="Arial" panose="020B0604020202020204"/>
              </a:rPr>
              <a:t> </a:t>
            </a:r>
          </a:p>
          <a:p>
            <a:pPr marL="0" indent="0" defTabSz="605150">
              <a:buNone/>
            </a:pPr>
            <a:r>
              <a:rPr lang="en-US" sz="1050" u="sng" dirty="0">
                <a:solidFill>
                  <a:srgbClr val="000000"/>
                </a:solidFill>
                <a:latin typeface="Arial" panose="020B0604020202020204"/>
              </a:rPr>
              <a:t>Ages     		Aggregate Personal HH Income   % of Total</a:t>
            </a:r>
            <a:endParaRPr lang="en-US" sz="1050" dirty="0">
              <a:solidFill>
                <a:srgbClr val="000000"/>
              </a:solidFill>
              <a:latin typeface="Arial" panose="020B0604020202020204"/>
            </a:endParaRPr>
          </a:p>
          <a:p>
            <a:pPr marL="0" indent="0" defTabSz="605150">
              <a:lnSpc>
                <a:spcPct val="120000"/>
              </a:lnSpc>
              <a:spcBef>
                <a:spcPts val="0"/>
              </a:spcBef>
              <a:buNone/>
            </a:pPr>
            <a:br>
              <a:rPr lang="en-US" sz="1050" dirty="0">
                <a:solidFill>
                  <a:srgbClr val="000000"/>
                </a:solidFill>
                <a:latin typeface="Arial" panose="020B0604020202020204"/>
              </a:rPr>
            </a:br>
            <a:r>
              <a:rPr lang="en-US" sz="1050" dirty="0">
                <a:solidFill>
                  <a:srgbClr val="000000"/>
                </a:solidFill>
                <a:latin typeface="Arial" panose="020B0604020202020204"/>
              </a:rPr>
              <a:t>Less than 24      	$ 9,565,305,500    			 1%</a:t>
            </a:r>
            <a:br>
              <a:rPr lang="en-US" sz="1050" dirty="0">
                <a:solidFill>
                  <a:srgbClr val="000000"/>
                </a:solidFill>
                <a:latin typeface="Arial" panose="020B0604020202020204"/>
              </a:rPr>
            </a:br>
            <a:r>
              <a:rPr lang="en-US" sz="1050" dirty="0">
                <a:solidFill>
                  <a:srgbClr val="000000"/>
                </a:solidFill>
                <a:latin typeface="Arial" panose="020B0604020202020204"/>
              </a:rPr>
              <a:t>25 to 44  		$248,664,663,500  			 34%</a:t>
            </a:r>
            <a:br>
              <a:rPr lang="en-US" sz="1050" dirty="0">
                <a:solidFill>
                  <a:srgbClr val="000000"/>
                </a:solidFill>
                <a:latin typeface="Arial" panose="020B0604020202020204"/>
              </a:rPr>
            </a:br>
            <a:r>
              <a:rPr lang="en-US" sz="1050" b="1" dirty="0">
                <a:solidFill>
                  <a:srgbClr val="000000"/>
                </a:solidFill>
                <a:latin typeface="Arial" panose="020B0604020202020204"/>
              </a:rPr>
              <a:t>45 to 64    	$332,470,547,700	  		45%</a:t>
            </a:r>
          </a:p>
          <a:p>
            <a:pPr marL="0" indent="0" defTabSz="605150">
              <a:lnSpc>
                <a:spcPct val="120000"/>
              </a:lnSpc>
              <a:spcBef>
                <a:spcPts val="0"/>
              </a:spcBef>
              <a:buNone/>
            </a:pPr>
            <a:r>
              <a:rPr lang="en-US" sz="1050" b="1" dirty="0">
                <a:solidFill>
                  <a:srgbClr val="000000"/>
                </a:solidFill>
                <a:latin typeface="Arial" panose="020B0604020202020204"/>
              </a:rPr>
              <a:t>65 and over       	$ 149,109,424,100			20%</a:t>
            </a:r>
            <a:br>
              <a:rPr lang="en-US" sz="1050" dirty="0">
                <a:solidFill>
                  <a:srgbClr val="000000"/>
                </a:solidFill>
                <a:latin typeface="Arial" panose="020B0604020202020204"/>
              </a:rPr>
            </a:br>
            <a:r>
              <a:rPr lang="en-US" sz="1050" dirty="0">
                <a:solidFill>
                  <a:srgbClr val="000000"/>
                </a:solidFill>
                <a:latin typeface="Arial" panose="020B0604020202020204"/>
              </a:rPr>
              <a:t>    </a:t>
            </a:r>
            <a:br>
              <a:rPr lang="en-US" sz="1050" dirty="0">
                <a:solidFill>
                  <a:srgbClr val="000000"/>
                </a:solidFill>
                <a:latin typeface="Arial" panose="020B0604020202020204"/>
              </a:rPr>
            </a:br>
            <a:r>
              <a:rPr lang="en-US" sz="1050" dirty="0">
                <a:solidFill>
                  <a:srgbClr val="000000"/>
                </a:solidFill>
                <a:latin typeface="Arial" panose="020B0604020202020204"/>
              </a:rPr>
              <a:t>          	</a:t>
            </a:r>
            <a:r>
              <a:rPr lang="en-US" sz="1050" b="1" dirty="0">
                <a:solidFill>
                  <a:srgbClr val="000000"/>
                </a:solidFill>
                <a:latin typeface="Arial" panose="020B0604020202020204"/>
              </a:rPr>
              <a:t>TOTAL     $739,809,940,800</a:t>
            </a:r>
            <a:r>
              <a:rPr lang="en-US" sz="1050" dirty="0">
                <a:solidFill>
                  <a:srgbClr val="000000"/>
                </a:solidFill>
                <a:latin typeface="Arial" panose="020B0604020202020204"/>
              </a:rPr>
              <a:t>   			100%</a:t>
            </a:r>
          </a:p>
          <a:p>
            <a:pPr marL="0" indent="0" defTabSz="605150">
              <a:lnSpc>
                <a:spcPct val="120000"/>
              </a:lnSpc>
              <a:spcBef>
                <a:spcPts val="0"/>
              </a:spcBef>
              <a:buNone/>
            </a:pPr>
            <a:endParaRPr lang="en-US" sz="1050" dirty="0">
              <a:solidFill>
                <a:srgbClr val="000000"/>
              </a:solidFill>
              <a:latin typeface="Arial" panose="020B0604020202020204"/>
            </a:endParaRPr>
          </a:p>
          <a:p>
            <a:pPr marL="0" indent="0" defTabSz="605150">
              <a:lnSpc>
                <a:spcPct val="120000"/>
              </a:lnSpc>
              <a:spcBef>
                <a:spcPts val="0"/>
              </a:spcBef>
              <a:buNone/>
            </a:pPr>
            <a:endParaRPr lang="en-US" sz="1050" dirty="0">
              <a:solidFill>
                <a:srgbClr val="000000"/>
              </a:solidFill>
              <a:latin typeface="Arial" panose="020B0604020202020204"/>
            </a:endParaRPr>
          </a:p>
          <a:p>
            <a:pPr marL="226931" indent="-226931" defTabSz="605150">
              <a:lnSpc>
                <a:spcPct val="120000"/>
              </a:lnSpc>
              <a:spcBef>
                <a:spcPts val="0"/>
              </a:spcBef>
            </a:pPr>
            <a:r>
              <a:rPr lang="en-US" sz="1050" dirty="0">
                <a:solidFill>
                  <a:srgbClr val="000000"/>
                </a:solidFill>
                <a:latin typeface="Arial" panose="020B0604020202020204"/>
              </a:rPr>
              <a:t> </a:t>
            </a:r>
            <a:r>
              <a:rPr lang="en-US" sz="1050" b="1" u="sng" dirty="0">
                <a:solidFill>
                  <a:srgbClr val="FF0000"/>
                </a:solidFill>
                <a:latin typeface="Arial" panose="020B0604020202020204"/>
              </a:rPr>
              <a:t>65%, $481.6 billion – ages 45+</a:t>
            </a:r>
          </a:p>
          <a:p>
            <a:pPr marL="226931" indent="-226931" defTabSz="605150"/>
            <a:endParaRPr lang="en-US" sz="1050" dirty="0">
              <a:solidFill>
                <a:srgbClr val="000000"/>
              </a:solidFill>
              <a:latin typeface="Arial" panose="020B0604020202020204"/>
            </a:endParaRPr>
          </a:p>
          <a:p>
            <a:pPr marL="0" indent="0" defTabSz="605150">
              <a:buNone/>
            </a:pPr>
            <a:endParaRPr lang="en-US" sz="1050" dirty="0">
              <a:solidFill>
                <a:srgbClr val="000000"/>
              </a:solidFill>
              <a:latin typeface="Arial" panose="020B0604020202020204"/>
            </a:endParaRPr>
          </a:p>
          <a:p>
            <a:pPr marL="0" indent="0" defTabSz="605150">
              <a:buNone/>
            </a:pPr>
            <a:endParaRPr lang="en-US" sz="1050" dirty="0">
              <a:solidFill>
                <a:srgbClr val="000000"/>
              </a:solidFill>
              <a:latin typeface="Arial" panose="020B0604020202020204"/>
            </a:endParaRPr>
          </a:p>
          <a:p>
            <a:pPr marL="0" indent="0" defTabSz="605150">
              <a:spcBef>
                <a:spcPts val="326"/>
              </a:spcBef>
              <a:buNone/>
              <a:defRPr/>
            </a:pPr>
            <a:r>
              <a:rPr lang="en-US" sz="1050" i="1" dirty="0">
                <a:solidFill>
                  <a:srgbClr val="000000"/>
                </a:solidFill>
                <a:latin typeface="Arial" panose="020B0604020202020204"/>
              </a:rPr>
              <a:t>2018 American Community Survey 1-Year Estimates, Table B19050</a:t>
            </a:r>
            <a:endParaRPr lang="en-US" sz="1050" dirty="0">
              <a:solidFill>
                <a:srgbClr val="000000"/>
              </a:solidFill>
              <a:latin typeface="Arial" panose="020B0604020202020204"/>
            </a:endParaRPr>
          </a:p>
        </p:txBody>
      </p:sp>
      <p:cxnSp>
        <p:nvCxnSpPr>
          <p:cNvPr id="5" name="Straight Connector 4">
            <a:extLst>
              <a:ext uri="{FF2B5EF4-FFF2-40B4-BE49-F238E27FC236}">
                <a16:creationId xmlns:a16="http://schemas.microsoft.com/office/drawing/2014/main" id="{B3B94C6E-4158-471B-AF55-87D4B827323A}"/>
              </a:ext>
            </a:extLst>
          </p:cNvPr>
          <p:cNvCxnSpPr/>
          <p:nvPr/>
        </p:nvCxnSpPr>
        <p:spPr>
          <a:xfrm>
            <a:off x="4341304" y="792760"/>
            <a:ext cx="44042" cy="389354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5382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D482D0-00A3-4C60-BC77-3BCC42287CFD}"/>
              </a:ext>
            </a:extLst>
          </p:cNvPr>
          <p:cNvPicPr>
            <a:picLocks noChangeAspect="1"/>
          </p:cNvPicPr>
          <p:nvPr/>
        </p:nvPicPr>
        <p:blipFill>
          <a:blip r:embed="rId2"/>
          <a:stretch>
            <a:fillRect/>
          </a:stretch>
        </p:blipFill>
        <p:spPr>
          <a:xfrm>
            <a:off x="152400" y="947866"/>
            <a:ext cx="8839200" cy="4195633"/>
          </a:xfrm>
          <a:prstGeom prst="rect">
            <a:avLst/>
          </a:prstGeom>
        </p:spPr>
      </p:pic>
      <p:sp>
        <p:nvSpPr>
          <p:cNvPr id="6" name="Title 1">
            <a:extLst>
              <a:ext uri="{FF2B5EF4-FFF2-40B4-BE49-F238E27FC236}">
                <a16:creationId xmlns:a16="http://schemas.microsoft.com/office/drawing/2014/main" id="{CEBE5DB0-4C6F-4987-908C-5A70DD755824}"/>
              </a:ext>
            </a:extLst>
          </p:cNvPr>
          <p:cNvSpPr txBox="1">
            <a:spLocks/>
          </p:cNvSpPr>
          <p:nvPr/>
        </p:nvSpPr>
        <p:spPr>
          <a:xfrm>
            <a:off x="457200" y="361950"/>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What Makes Up Good Health?</a:t>
            </a:r>
          </a:p>
        </p:txBody>
      </p:sp>
    </p:spTree>
    <p:extLst>
      <p:ext uri="{BB962C8B-B14F-4D97-AF65-F5344CB8AC3E}">
        <p14:creationId xmlns:p14="http://schemas.microsoft.com/office/powerpoint/2010/main" val="402794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14A922-65B2-4B52-9A50-79345FA6CBF4}"/>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171" name="think-cell Slide" r:id="rId4" imgW="353" imgH="353" progId="TCLayout.ActiveDocument.1">
                  <p:embed/>
                </p:oleObj>
              </mc:Choice>
              <mc:Fallback>
                <p:oleObj name="think-cell Slide" r:id="rId4" imgW="353" imgH="353" progId="TCLayout.ActiveDocument.1">
                  <p:embed/>
                  <p:pic>
                    <p:nvPicPr>
                      <p:cNvPr id="4" name="Object 3" hidden="1">
                        <a:extLst>
                          <a:ext uri="{FF2B5EF4-FFF2-40B4-BE49-F238E27FC236}">
                            <a16:creationId xmlns:a16="http://schemas.microsoft.com/office/drawing/2014/main" id="{E914A922-65B2-4B52-9A50-79345FA6CBF4}"/>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CAFA7A-49A1-4269-BA86-2739DCD9B6A3}"/>
              </a:ext>
            </a:extLst>
          </p:cNvPr>
          <p:cNvSpPr>
            <a:spLocks noGrp="1"/>
          </p:cNvSpPr>
          <p:nvPr>
            <p:ph type="title"/>
          </p:nvPr>
        </p:nvSpPr>
        <p:spPr>
          <a:xfrm>
            <a:off x="472500" y="467100"/>
            <a:ext cx="8199900" cy="1059521"/>
          </a:xfrm>
        </p:spPr>
        <p:txBody>
          <a:bodyPr vert="horz">
            <a:noAutofit/>
          </a:bodyPr>
          <a:lstStyle/>
          <a:p>
            <a:r>
              <a:rPr lang="en-US" sz="2800" dirty="0">
                <a:solidFill>
                  <a:srgbClr val="7030A0"/>
                </a:solidFill>
              </a:rPr>
              <a:t>On November 4, 2022, Governor </a:t>
            </a:r>
            <a:r>
              <a:rPr lang="en-US" sz="2800" dirty="0" err="1">
                <a:solidFill>
                  <a:srgbClr val="7030A0"/>
                </a:solidFill>
              </a:rPr>
              <a:t>Hochul</a:t>
            </a:r>
            <a:r>
              <a:rPr lang="en-US" sz="2800" dirty="0">
                <a:solidFill>
                  <a:srgbClr val="7030A0"/>
                </a:solidFill>
              </a:rPr>
              <a:t> signed Executive Order No. 23 creating a State Master Plan for Aging to…</a:t>
            </a:r>
          </a:p>
        </p:txBody>
      </p:sp>
      <p:grpSp>
        <p:nvGrpSpPr>
          <p:cNvPr id="18" name="Group 17">
            <a:extLst>
              <a:ext uri="{FF2B5EF4-FFF2-40B4-BE49-F238E27FC236}">
                <a16:creationId xmlns:a16="http://schemas.microsoft.com/office/drawing/2014/main" id="{CC889AA7-3EC0-4708-9432-B0A1E285A077}"/>
              </a:ext>
            </a:extLst>
          </p:cNvPr>
          <p:cNvGrpSpPr/>
          <p:nvPr/>
        </p:nvGrpSpPr>
        <p:grpSpPr>
          <a:xfrm>
            <a:off x="5856283" y="1609946"/>
            <a:ext cx="229628" cy="3059311"/>
            <a:chOff x="5942914" y="2081213"/>
            <a:chExt cx="306171" cy="4079081"/>
          </a:xfrm>
        </p:grpSpPr>
        <p:cxnSp>
          <p:nvCxnSpPr>
            <p:cNvPr id="19" name="Straight Connector 18">
              <a:extLst>
                <a:ext uri="{FF2B5EF4-FFF2-40B4-BE49-F238E27FC236}">
                  <a16:creationId xmlns:a16="http://schemas.microsoft.com/office/drawing/2014/main" id="{2CC1A4BF-C0FF-472E-8F2F-C1B4C175DCC9}"/>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CEC1EB3-86BE-48CB-9217-3EC27028F153}"/>
                </a:ext>
              </a:extLst>
            </p:cNvPr>
            <p:cNvGrpSpPr/>
            <p:nvPr/>
          </p:nvGrpSpPr>
          <p:grpSpPr>
            <a:xfrm>
              <a:off x="5942914" y="3967299"/>
              <a:ext cx="306171" cy="306910"/>
              <a:chOff x="5937564" y="3833745"/>
              <a:chExt cx="306171" cy="306910"/>
            </a:xfrm>
          </p:grpSpPr>
          <p:sp>
            <p:nvSpPr>
              <p:cNvPr id="21" name="Freeform 94">
                <a:extLst>
                  <a:ext uri="{FF2B5EF4-FFF2-40B4-BE49-F238E27FC236}">
                    <a16:creationId xmlns:a16="http://schemas.microsoft.com/office/drawing/2014/main" id="{25E5751A-9497-44C0-87E5-608B3AB1193E}"/>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523178"/>
              </a:solidFill>
              <a:ln>
                <a:solidFill>
                  <a:srgbClr val="523178"/>
                </a:solidFill>
              </a:ln>
            </p:spPr>
            <p:txBody>
              <a:bodyPr vert="horz" wrap="square" lIns="66481" tIns="33241" rIns="66481" bIns="33241" numCol="1" anchor="t" anchorCtr="0" compatLnSpc="1">
                <a:prstTxWarp prst="textNoShape">
                  <a:avLst/>
                </a:prstTxWarp>
              </a:bodyPr>
              <a:lstStyle/>
              <a:p>
                <a:endParaRPr lang="en-US" sz="1350">
                  <a:solidFill>
                    <a:srgbClr val="6E6F73"/>
                  </a:solidFill>
                </a:endParaRPr>
              </a:p>
            </p:txBody>
          </p:sp>
          <p:sp>
            <p:nvSpPr>
              <p:cNvPr id="22" name="Freeform 95">
                <a:extLst>
                  <a:ext uri="{FF2B5EF4-FFF2-40B4-BE49-F238E27FC236}">
                    <a16:creationId xmlns:a16="http://schemas.microsoft.com/office/drawing/2014/main" id="{B15D3C83-03D4-4E03-8276-A1C1F1DB763C}"/>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6481" tIns="33241" rIns="66481" bIns="33241" numCol="1" anchor="t" anchorCtr="0" compatLnSpc="1">
                <a:prstTxWarp prst="textNoShape">
                  <a:avLst/>
                </a:prstTxWarp>
              </a:bodyPr>
              <a:lstStyle/>
              <a:p>
                <a:endParaRPr lang="en-US" sz="1350">
                  <a:solidFill>
                    <a:srgbClr val="6E6F73"/>
                  </a:solidFill>
                </a:endParaRPr>
              </a:p>
            </p:txBody>
          </p:sp>
        </p:grpSp>
      </p:grpSp>
      <p:sp>
        <p:nvSpPr>
          <p:cNvPr id="23" name="ee4pContent1">
            <a:extLst>
              <a:ext uri="{FF2B5EF4-FFF2-40B4-BE49-F238E27FC236}">
                <a16:creationId xmlns:a16="http://schemas.microsoft.com/office/drawing/2014/main" id="{04B19A95-D724-43A1-A85B-A3D0E44CD5D8}"/>
              </a:ext>
            </a:extLst>
          </p:cNvPr>
          <p:cNvSpPr txBox="1"/>
          <p:nvPr/>
        </p:nvSpPr>
        <p:spPr>
          <a:xfrm>
            <a:off x="1228726" y="1720760"/>
            <a:ext cx="4391838" cy="267089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F1C44"/>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523178"/>
              </a:buClr>
              <a:buSzPct val="100000"/>
              <a:buFont typeface="Trebuchet MS" panose="020B0603020202020204" pitchFamily="34" charset="0"/>
              <a:buChar char="​"/>
              <a:defRPr sz="2000">
                <a:solidFill>
                  <a:srgbClr val="101820"/>
                </a:solidFill>
              </a:defRPr>
            </a:lvl1pPr>
            <a:lvl2pPr marL="324000" lvl="1" indent="-216000">
              <a:buClr>
                <a:srgbClr val="523178"/>
              </a:buClr>
              <a:buSzPct val="100000"/>
              <a:buFont typeface="Trebuchet MS" panose="020B0603020202020204" pitchFamily="34" charset="0"/>
              <a:buChar char="•"/>
              <a:defRPr sz="2000">
                <a:solidFill>
                  <a:srgbClr val="101820"/>
                </a:solidFill>
              </a:defRPr>
            </a:lvl2pPr>
            <a:lvl3pPr marL="648000" lvl="2" indent="-216000">
              <a:buClr>
                <a:srgbClr val="523178"/>
              </a:buClr>
              <a:buSzPct val="100000"/>
              <a:buFont typeface="Trebuchet MS" panose="020B0603020202020204" pitchFamily="34" charset="0"/>
              <a:buChar char="–"/>
              <a:defRPr sz="2000">
                <a:solidFill>
                  <a:srgbClr val="101820"/>
                </a:solidFill>
              </a:defRPr>
            </a:lvl3pPr>
            <a:lvl4pPr marL="0" lvl="3">
              <a:buClr>
                <a:srgbClr val="523178"/>
              </a:buClr>
              <a:buSzPct val="100000"/>
              <a:buFont typeface="Trebuchet MS" panose="020B0603020202020204" pitchFamily="34" charset="0"/>
              <a:buChar char="​"/>
              <a:defRPr sz="2400">
                <a:solidFill>
                  <a:srgbClr val="523178"/>
                </a:solidFill>
              </a:defRPr>
            </a:lvl4pPr>
            <a:lvl5pPr marL="0" lvl="4">
              <a:buClr>
                <a:srgbClr val="523178"/>
              </a:buClr>
              <a:buSzPct val="100000"/>
              <a:buFont typeface="Trebuchet MS" panose="020B0603020202020204" pitchFamily="34" charset="0"/>
              <a:buChar char="​"/>
              <a:defRPr sz="2400" b="1">
                <a:solidFill>
                  <a:srgbClr val="101820"/>
                </a:solidFill>
              </a:defRPr>
            </a:lvl5pPr>
            <a:lvl6pPr marL="324000" lvl="5" indent="-216000">
              <a:buClr>
                <a:srgbClr val="523178"/>
              </a:buClr>
              <a:buSzPct val="100000"/>
              <a:buFont typeface="Trebuchet MS" panose="020B0603020202020204" pitchFamily="34" charset="0"/>
              <a:buChar char="•"/>
              <a:defRPr sz="2400">
                <a:solidFill>
                  <a:srgbClr val="101820"/>
                </a:solidFill>
              </a:defRPr>
            </a:lvl6pPr>
            <a:lvl7pPr marL="0" lvl="6">
              <a:buClr>
                <a:srgbClr val="523178"/>
              </a:buClr>
              <a:buSzPct val="100000"/>
              <a:buFont typeface="Trebuchet MS" panose="020B0603020202020204" pitchFamily="34" charset="0"/>
              <a:buChar char="​"/>
              <a:defRPr sz="5400">
                <a:solidFill>
                  <a:srgbClr val="101820"/>
                </a:solidFill>
              </a:defRPr>
            </a:lvl7pPr>
            <a:lvl8pPr marL="0" lvl="7">
              <a:buClr>
                <a:srgbClr val="523178"/>
              </a:buClr>
              <a:buSzPct val="100000"/>
              <a:buFont typeface="Trebuchet MS" panose="020B0603020202020204" pitchFamily="34" charset="0"/>
              <a:buChar char="​"/>
              <a:defRPr sz="6600">
                <a:solidFill>
                  <a:srgbClr val="523178"/>
                </a:solidFill>
              </a:defRPr>
            </a:lvl8pPr>
            <a:lvl9pPr marL="0" lvl="8">
              <a:buClr>
                <a:srgbClr val="523178"/>
              </a:buClr>
              <a:buSzPct val="100000"/>
              <a:buFont typeface="Trebuchet MS" panose="020B0603020202020204" pitchFamily="34" charset="0"/>
              <a:buChar char="​"/>
              <a:defRPr sz="4400">
                <a:solidFill>
                  <a:srgbClr val="523178"/>
                </a:solidFill>
              </a:defRPr>
            </a:lvl9pPr>
          </a:lstStyle>
          <a:p>
            <a:r>
              <a:rPr lang="en-US" sz="1800" dirty="0"/>
              <a:t>Create a </a:t>
            </a:r>
            <a:r>
              <a:rPr lang="en-US" sz="1800" b="1" dirty="0"/>
              <a:t>blueprint of strategies </a:t>
            </a:r>
            <a:r>
              <a:rPr lang="en-US" sz="1800" dirty="0"/>
              <a:t>for </a:t>
            </a:r>
            <a:r>
              <a:rPr lang="en-US" sz="1800" dirty="0">
                <a:latin typeface="Arial" panose="020B0604020202020204" pitchFamily="34" charset="0"/>
                <a:ea typeface="Calibri" panose="020F0502020204030204" pitchFamily="34" charset="0"/>
                <a:cs typeface="Arial" panose="020B0604020202020204" pitchFamily="34" charset="0"/>
              </a:rPr>
              <a:t>government, the private sector, and the non-profit sector to support older New Yorkers</a:t>
            </a:r>
            <a:endParaRPr lang="en-US" sz="1800" dirty="0"/>
          </a:p>
          <a:p>
            <a:pPr>
              <a:buNone/>
            </a:pPr>
            <a:endParaRPr lang="en-US" sz="1800" dirty="0"/>
          </a:p>
          <a:p>
            <a:r>
              <a:rPr lang="en-US" sz="1800" b="1" dirty="0"/>
              <a:t>Address challenges </a:t>
            </a:r>
            <a:r>
              <a:rPr lang="en-US" sz="1800" dirty="0"/>
              <a:t>related to communication, coordination, caregiving, long-term financing, and innovative care</a:t>
            </a:r>
          </a:p>
          <a:p>
            <a:pPr>
              <a:buNone/>
            </a:pPr>
            <a:endParaRPr lang="en-US" sz="1800" dirty="0"/>
          </a:p>
          <a:p>
            <a:r>
              <a:rPr lang="en-US" sz="1800" b="1" dirty="0"/>
              <a:t>Coordinate all State policy </a:t>
            </a:r>
            <a:r>
              <a:rPr lang="en-US" sz="1800" dirty="0"/>
              <a:t>and programs</a:t>
            </a:r>
          </a:p>
          <a:p>
            <a:endParaRPr lang="en-US" sz="1800" dirty="0"/>
          </a:p>
        </p:txBody>
      </p:sp>
      <p:sp>
        <p:nvSpPr>
          <p:cNvPr id="24" name="ee4pContent2">
            <a:extLst>
              <a:ext uri="{FF2B5EF4-FFF2-40B4-BE49-F238E27FC236}">
                <a16:creationId xmlns:a16="http://schemas.microsoft.com/office/drawing/2014/main" id="{08C6259B-AC7F-4F6E-B463-DB3169CA6A9E}"/>
              </a:ext>
            </a:extLst>
          </p:cNvPr>
          <p:cNvSpPr txBox="1"/>
          <p:nvPr/>
        </p:nvSpPr>
        <p:spPr>
          <a:xfrm>
            <a:off x="6321630" y="1667237"/>
            <a:ext cx="2350770" cy="282366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F1C44"/>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523178"/>
              </a:buClr>
              <a:buSzPct val="100000"/>
              <a:buFont typeface="Trebuchet MS" panose="020B0603020202020204" pitchFamily="34" charset="0"/>
              <a:buChar char="​"/>
              <a:defRPr sz="2000">
                <a:solidFill>
                  <a:srgbClr val="101820"/>
                </a:solidFill>
              </a:defRPr>
            </a:lvl1pPr>
            <a:lvl2pPr marL="324000" lvl="1" indent="-216000">
              <a:buClr>
                <a:srgbClr val="523178"/>
              </a:buClr>
              <a:buSzPct val="100000"/>
              <a:buFont typeface="Trebuchet MS" panose="020B0603020202020204" pitchFamily="34" charset="0"/>
              <a:buChar char="•"/>
              <a:defRPr sz="2000">
                <a:solidFill>
                  <a:srgbClr val="101820"/>
                </a:solidFill>
              </a:defRPr>
            </a:lvl2pPr>
            <a:lvl3pPr marL="648000" lvl="2" indent="-216000">
              <a:buClr>
                <a:srgbClr val="523178"/>
              </a:buClr>
              <a:buSzPct val="100000"/>
              <a:buFont typeface="Trebuchet MS" panose="020B0603020202020204" pitchFamily="34" charset="0"/>
              <a:buChar char="–"/>
              <a:defRPr sz="2000">
                <a:solidFill>
                  <a:srgbClr val="101820"/>
                </a:solidFill>
              </a:defRPr>
            </a:lvl3pPr>
            <a:lvl4pPr marL="0" lvl="3">
              <a:buClr>
                <a:srgbClr val="523178"/>
              </a:buClr>
              <a:buSzPct val="100000"/>
              <a:buFont typeface="Trebuchet MS" panose="020B0603020202020204" pitchFamily="34" charset="0"/>
              <a:buChar char="​"/>
              <a:defRPr sz="2400">
                <a:solidFill>
                  <a:srgbClr val="523178"/>
                </a:solidFill>
              </a:defRPr>
            </a:lvl4pPr>
            <a:lvl5pPr marL="0" lvl="4">
              <a:buClr>
                <a:srgbClr val="523178"/>
              </a:buClr>
              <a:buSzPct val="100000"/>
              <a:buFont typeface="Trebuchet MS" panose="020B0603020202020204" pitchFamily="34" charset="0"/>
              <a:buChar char="​"/>
              <a:defRPr sz="2400" b="1">
                <a:solidFill>
                  <a:srgbClr val="101820"/>
                </a:solidFill>
              </a:defRPr>
            </a:lvl5pPr>
            <a:lvl6pPr marL="324000" lvl="5" indent="-216000">
              <a:buClr>
                <a:srgbClr val="523178"/>
              </a:buClr>
              <a:buSzPct val="100000"/>
              <a:buFont typeface="Trebuchet MS" panose="020B0603020202020204" pitchFamily="34" charset="0"/>
              <a:buChar char="•"/>
              <a:defRPr sz="2400">
                <a:solidFill>
                  <a:srgbClr val="101820"/>
                </a:solidFill>
              </a:defRPr>
            </a:lvl6pPr>
            <a:lvl7pPr marL="0" lvl="6">
              <a:buClr>
                <a:srgbClr val="523178"/>
              </a:buClr>
              <a:buSzPct val="100000"/>
              <a:buFont typeface="Trebuchet MS" panose="020B0603020202020204" pitchFamily="34" charset="0"/>
              <a:buChar char="​"/>
              <a:defRPr sz="5400">
                <a:solidFill>
                  <a:srgbClr val="101820"/>
                </a:solidFill>
              </a:defRPr>
            </a:lvl7pPr>
            <a:lvl8pPr marL="0" lvl="7">
              <a:buClr>
                <a:srgbClr val="523178"/>
              </a:buClr>
              <a:buSzPct val="100000"/>
              <a:buFont typeface="Trebuchet MS" panose="020B0603020202020204" pitchFamily="34" charset="0"/>
              <a:buChar char="​"/>
              <a:defRPr sz="6600">
                <a:solidFill>
                  <a:srgbClr val="523178"/>
                </a:solidFill>
              </a:defRPr>
            </a:lvl8pPr>
            <a:lvl9pPr marL="0" lvl="8">
              <a:buClr>
                <a:srgbClr val="523178"/>
              </a:buClr>
              <a:buSzPct val="100000"/>
              <a:buFont typeface="Trebuchet MS" panose="020B0603020202020204" pitchFamily="34" charset="0"/>
              <a:buChar char="​"/>
              <a:defRPr sz="4400">
                <a:solidFill>
                  <a:srgbClr val="523178"/>
                </a:solidFill>
              </a:defRPr>
            </a:lvl9pPr>
          </a:lstStyle>
          <a:p>
            <a:r>
              <a:rPr lang="en-US" sz="1800" dirty="0"/>
              <a:t>With the goal of having all older New Yorkers "live </a:t>
            </a:r>
            <a:r>
              <a:rPr lang="en-US" sz="1800" b="1" dirty="0"/>
              <a:t>fulfilling lives</a:t>
            </a:r>
            <a:r>
              <a:rPr lang="en-US" sz="1800" dirty="0"/>
              <a:t>, in </a:t>
            </a:r>
            <a:r>
              <a:rPr lang="en-US" sz="1800" b="1" dirty="0"/>
              <a:t>good health</a:t>
            </a:r>
            <a:r>
              <a:rPr lang="en-US" sz="1800" dirty="0"/>
              <a:t>, with </a:t>
            </a:r>
            <a:r>
              <a:rPr lang="en-US" sz="1800" b="1" dirty="0"/>
              <a:t>freedom, dignity and independence </a:t>
            </a:r>
            <a:r>
              <a:rPr lang="en-US" sz="1800" dirty="0"/>
              <a:t>to </a:t>
            </a:r>
            <a:r>
              <a:rPr lang="en-US" sz="1800" b="1" dirty="0"/>
              <a:t>age in place for as long as possible</a:t>
            </a:r>
            <a:r>
              <a:rPr lang="en-US" sz="1800" dirty="0"/>
              <a:t>"</a:t>
            </a:r>
          </a:p>
        </p:txBody>
      </p:sp>
      <p:grpSp>
        <p:nvGrpSpPr>
          <p:cNvPr id="25" name="bcgIcons_Opportunity Mapping ">
            <a:extLst>
              <a:ext uri="{FF2B5EF4-FFF2-40B4-BE49-F238E27FC236}">
                <a16:creationId xmlns:a16="http://schemas.microsoft.com/office/drawing/2014/main" id="{B1FF0E98-E741-4BEC-8901-19FC54DB8E0D}"/>
              </a:ext>
            </a:extLst>
          </p:cNvPr>
          <p:cNvGrpSpPr>
            <a:grpSpLocks noChangeAspect="1"/>
          </p:cNvGrpSpPr>
          <p:nvPr/>
        </p:nvGrpSpPr>
        <p:grpSpPr bwMode="auto">
          <a:xfrm>
            <a:off x="377816" y="1684541"/>
            <a:ext cx="705693" cy="706347"/>
            <a:chOff x="1682" y="0"/>
            <a:chExt cx="4316" cy="4320"/>
          </a:xfrm>
        </p:grpSpPr>
        <p:sp>
          <p:nvSpPr>
            <p:cNvPr id="26" name="AutoShape 13">
              <a:extLst>
                <a:ext uri="{FF2B5EF4-FFF2-40B4-BE49-F238E27FC236}">
                  <a16:creationId xmlns:a16="http://schemas.microsoft.com/office/drawing/2014/main" id="{B44B3185-250F-470B-89CC-42C73ACA088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15">
              <a:extLst>
                <a:ext uri="{FF2B5EF4-FFF2-40B4-BE49-F238E27FC236}">
                  <a16:creationId xmlns:a16="http://schemas.microsoft.com/office/drawing/2014/main" id="{9200FCDB-50C3-4540-89AE-91F3ED5586DB}"/>
                </a:ext>
              </a:extLst>
            </p:cNvPr>
            <p:cNvSpPr>
              <a:spLocks noEditPoints="1"/>
            </p:cNvSpPr>
            <p:nvPr/>
          </p:nvSpPr>
          <p:spPr bwMode="auto">
            <a:xfrm>
              <a:off x="2604" y="877"/>
              <a:ext cx="2493" cy="1855"/>
            </a:xfrm>
            <a:custGeom>
              <a:avLst/>
              <a:gdLst>
                <a:gd name="T0" fmla="*/ 300 w 1331"/>
                <a:gd name="T1" fmla="*/ 3 h 989"/>
                <a:gd name="T2" fmla="*/ 0 w 1331"/>
                <a:gd name="T3" fmla="*/ 310 h 989"/>
                <a:gd name="T4" fmla="*/ 294 w 1331"/>
                <a:gd name="T5" fmla="*/ 984 h 989"/>
                <a:gd name="T6" fmla="*/ 306 w 1331"/>
                <a:gd name="T7" fmla="*/ 984 h 989"/>
                <a:gd name="T8" fmla="*/ 597 w 1331"/>
                <a:gd name="T9" fmla="*/ 310 h 989"/>
                <a:gd name="T10" fmla="*/ 300 w 1331"/>
                <a:gd name="T11" fmla="*/ 3 h 989"/>
                <a:gd name="T12" fmla="*/ 419 w 1331"/>
                <a:gd name="T13" fmla="*/ 226 h 989"/>
                <a:gd name="T14" fmla="*/ 364 w 1331"/>
                <a:gd name="T15" fmla="*/ 279 h 989"/>
                <a:gd name="T16" fmla="*/ 362 w 1331"/>
                <a:gd name="T17" fmla="*/ 284 h 989"/>
                <a:gd name="T18" fmla="*/ 374 w 1331"/>
                <a:gd name="T19" fmla="*/ 359 h 989"/>
                <a:gd name="T20" fmla="*/ 367 w 1331"/>
                <a:gd name="T21" fmla="*/ 364 h 989"/>
                <a:gd name="T22" fmla="*/ 300 w 1331"/>
                <a:gd name="T23" fmla="*/ 328 h 989"/>
                <a:gd name="T24" fmla="*/ 295 w 1331"/>
                <a:gd name="T25" fmla="*/ 328 h 989"/>
                <a:gd name="T26" fmla="*/ 228 w 1331"/>
                <a:gd name="T27" fmla="*/ 363 h 989"/>
                <a:gd name="T28" fmla="*/ 220 w 1331"/>
                <a:gd name="T29" fmla="*/ 357 h 989"/>
                <a:gd name="T30" fmla="*/ 234 w 1331"/>
                <a:gd name="T31" fmla="*/ 282 h 989"/>
                <a:gd name="T32" fmla="*/ 232 w 1331"/>
                <a:gd name="T33" fmla="*/ 277 h 989"/>
                <a:gd name="T34" fmla="*/ 179 w 1331"/>
                <a:gd name="T35" fmla="*/ 224 h 989"/>
                <a:gd name="T36" fmla="*/ 182 w 1331"/>
                <a:gd name="T37" fmla="*/ 215 h 989"/>
                <a:gd name="T38" fmla="*/ 256 w 1331"/>
                <a:gd name="T39" fmla="*/ 204 h 989"/>
                <a:gd name="T40" fmla="*/ 261 w 1331"/>
                <a:gd name="T41" fmla="*/ 202 h 989"/>
                <a:gd name="T42" fmla="*/ 295 w 1331"/>
                <a:gd name="T43" fmla="*/ 134 h 989"/>
                <a:gd name="T44" fmla="*/ 304 w 1331"/>
                <a:gd name="T45" fmla="*/ 134 h 989"/>
                <a:gd name="T46" fmla="*/ 337 w 1331"/>
                <a:gd name="T47" fmla="*/ 202 h 989"/>
                <a:gd name="T48" fmla="*/ 341 w 1331"/>
                <a:gd name="T49" fmla="*/ 206 h 989"/>
                <a:gd name="T50" fmla="*/ 416 w 1331"/>
                <a:gd name="T51" fmla="*/ 217 h 989"/>
                <a:gd name="T52" fmla="*/ 419 w 1331"/>
                <a:gd name="T53" fmla="*/ 226 h 989"/>
                <a:gd name="T54" fmla="*/ 1146 w 1331"/>
                <a:gd name="T55" fmla="*/ 0 h 989"/>
                <a:gd name="T56" fmla="*/ 958 w 1331"/>
                <a:gd name="T57" fmla="*/ 192 h 989"/>
                <a:gd name="T58" fmla="*/ 1142 w 1331"/>
                <a:gd name="T59" fmla="*/ 613 h 989"/>
                <a:gd name="T60" fmla="*/ 1149 w 1331"/>
                <a:gd name="T61" fmla="*/ 613 h 989"/>
                <a:gd name="T62" fmla="*/ 1331 w 1331"/>
                <a:gd name="T63" fmla="*/ 192 h 989"/>
                <a:gd name="T64" fmla="*/ 1146 w 1331"/>
                <a:gd name="T65" fmla="*/ 0 h 989"/>
                <a:gd name="T66" fmla="*/ 1220 w 1331"/>
                <a:gd name="T67" fmla="*/ 155 h 989"/>
                <a:gd name="T68" fmla="*/ 1186 w 1331"/>
                <a:gd name="T69" fmla="*/ 188 h 989"/>
                <a:gd name="T70" fmla="*/ 1185 w 1331"/>
                <a:gd name="T71" fmla="*/ 191 h 989"/>
                <a:gd name="T72" fmla="*/ 1192 w 1331"/>
                <a:gd name="T73" fmla="*/ 238 h 989"/>
                <a:gd name="T74" fmla="*/ 1187 w 1331"/>
                <a:gd name="T75" fmla="*/ 241 h 989"/>
                <a:gd name="T76" fmla="*/ 1146 w 1331"/>
                <a:gd name="T77" fmla="*/ 219 h 989"/>
                <a:gd name="T78" fmla="*/ 1143 w 1331"/>
                <a:gd name="T79" fmla="*/ 218 h 989"/>
                <a:gd name="T80" fmla="*/ 1101 w 1331"/>
                <a:gd name="T81" fmla="*/ 240 h 989"/>
                <a:gd name="T82" fmla="*/ 1096 w 1331"/>
                <a:gd name="T83" fmla="*/ 237 h 989"/>
                <a:gd name="T84" fmla="*/ 1104 w 1331"/>
                <a:gd name="T85" fmla="*/ 190 h 989"/>
                <a:gd name="T86" fmla="*/ 1103 w 1331"/>
                <a:gd name="T87" fmla="*/ 187 h 989"/>
                <a:gd name="T88" fmla="*/ 1070 w 1331"/>
                <a:gd name="T89" fmla="*/ 153 h 989"/>
                <a:gd name="T90" fmla="*/ 1072 w 1331"/>
                <a:gd name="T91" fmla="*/ 148 h 989"/>
                <a:gd name="T92" fmla="*/ 1118 w 1331"/>
                <a:gd name="T93" fmla="*/ 141 h 989"/>
                <a:gd name="T94" fmla="*/ 1121 w 1331"/>
                <a:gd name="T95" fmla="*/ 139 h 989"/>
                <a:gd name="T96" fmla="*/ 1142 w 1331"/>
                <a:gd name="T97" fmla="*/ 97 h 989"/>
                <a:gd name="T98" fmla="*/ 1149 w 1331"/>
                <a:gd name="T99" fmla="*/ 97 h 989"/>
                <a:gd name="T100" fmla="*/ 1169 w 1331"/>
                <a:gd name="T101" fmla="*/ 140 h 989"/>
                <a:gd name="T102" fmla="*/ 1171 w 1331"/>
                <a:gd name="T103" fmla="*/ 142 h 989"/>
                <a:gd name="T104" fmla="*/ 1218 w 1331"/>
                <a:gd name="T105" fmla="*/ 149 h 989"/>
                <a:gd name="T106" fmla="*/ 1220 w 1331"/>
                <a:gd name="T107" fmla="*/ 15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1" h="989">
                  <a:moveTo>
                    <a:pt x="300" y="3"/>
                  </a:moveTo>
                  <a:cubicBezTo>
                    <a:pt x="134" y="3"/>
                    <a:pt x="0" y="142"/>
                    <a:pt x="0" y="310"/>
                  </a:cubicBezTo>
                  <a:cubicBezTo>
                    <a:pt x="0" y="465"/>
                    <a:pt x="251" y="910"/>
                    <a:pt x="294" y="984"/>
                  </a:cubicBezTo>
                  <a:cubicBezTo>
                    <a:pt x="296" y="989"/>
                    <a:pt x="303" y="989"/>
                    <a:pt x="306" y="984"/>
                  </a:cubicBezTo>
                  <a:cubicBezTo>
                    <a:pt x="348" y="910"/>
                    <a:pt x="597" y="465"/>
                    <a:pt x="597" y="310"/>
                  </a:cubicBezTo>
                  <a:cubicBezTo>
                    <a:pt x="597" y="142"/>
                    <a:pt x="466" y="3"/>
                    <a:pt x="300" y="3"/>
                  </a:cubicBezTo>
                  <a:close/>
                  <a:moveTo>
                    <a:pt x="419" y="226"/>
                  </a:moveTo>
                  <a:cubicBezTo>
                    <a:pt x="364" y="279"/>
                    <a:pt x="364" y="279"/>
                    <a:pt x="364" y="279"/>
                  </a:cubicBezTo>
                  <a:cubicBezTo>
                    <a:pt x="363" y="280"/>
                    <a:pt x="362" y="282"/>
                    <a:pt x="362" y="284"/>
                  </a:cubicBezTo>
                  <a:cubicBezTo>
                    <a:pt x="374" y="359"/>
                    <a:pt x="374" y="359"/>
                    <a:pt x="374" y="359"/>
                  </a:cubicBezTo>
                  <a:cubicBezTo>
                    <a:pt x="375" y="363"/>
                    <a:pt x="371" y="366"/>
                    <a:pt x="367" y="364"/>
                  </a:cubicBezTo>
                  <a:cubicBezTo>
                    <a:pt x="300" y="328"/>
                    <a:pt x="300" y="328"/>
                    <a:pt x="300" y="328"/>
                  </a:cubicBezTo>
                  <a:cubicBezTo>
                    <a:pt x="298" y="327"/>
                    <a:pt x="297" y="327"/>
                    <a:pt x="295" y="328"/>
                  </a:cubicBezTo>
                  <a:cubicBezTo>
                    <a:pt x="228" y="363"/>
                    <a:pt x="228" y="363"/>
                    <a:pt x="228" y="363"/>
                  </a:cubicBezTo>
                  <a:cubicBezTo>
                    <a:pt x="224" y="365"/>
                    <a:pt x="219" y="361"/>
                    <a:pt x="220" y="357"/>
                  </a:cubicBezTo>
                  <a:cubicBezTo>
                    <a:pt x="234" y="282"/>
                    <a:pt x="234" y="282"/>
                    <a:pt x="234" y="282"/>
                  </a:cubicBezTo>
                  <a:cubicBezTo>
                    <a:pt x="234" y="280"/>
                    <a:pt x="234" y="278"/>
                    <a:pt x="232" y="277"/>
                  </a:cubicBezTo>
                  <a:cubicBezTo>
                    <a:pt x="179" y="224"/>
                    <a:pt x="179" y="224"/>
                    <a:pt x="179" y="224"/>
                  </a:cubicBezTo>
                  <a:cubicBezTo>
                    <a:pt x="176" y="221"/>
                    <a:pt x="177" y="215"/>
                    <a:pt x="182" y="215"/>
                  </a:cubicBezTo>
                  <a:cubicBezTo>
                    <a:pt x="256" y="204"/>
                    <a:pt x="256" y="204"/>
                    <a:pt x="256" y="204"/>
                  </a:cubicBezTo>
                  <a:cubicBezTo>
                    <a:pt x="258" y="204"/>
                    <a:pt x="260" y="203"/>
                    <a:pt x="261" y="202"/>
                  </a:cubicBezTo>
                  <a:cubicBezTo>
                    <a:pt x="295" y="134"/>
                    <a:pt x="295" y="134"/>
                    <a:pt x="295" y="134"/>
                  </a:cubicBezTo>
                  <a:cubicBezTo>
                    <a:pt x="297" y="130"/>
                    <a:pt x="302" y="130"/>
                    <a:pt x="304" y="134"/>
                  </a:cubicBezTo>
                  <a:cubicBezTo>
                    <a:pt x="337" y="202"/>
                    <a:pt x="337" y="202"/>
                    <a:pt x="337" y="202"/>
                  </a:cubicBezTo>
                  <a:cubicBezTo>
                    <a:pt x="338" y="204"/>
                    <a:pt x="339" y="205"/>
                    <a:pt x="341" y="206"/>
                  </a:cubicBezTo>
                  <a:cubicBezTo>
                    <a:pt x="416" y="217"/>
                    <a:pt x="416" y="217"/>
                    <a:pt x="416" y="217"/>
                  </a:cubicBezTo>
                  <a:cubicBezTo>
                    <a:pt x="420" y="218"/>
                    <a:pt x="422" y="223"/>
                    <a:pt x="419" y="226"/>
                  </a:cubicBezTo>
                  <a:close/>
                  <a:moveTo>
                    <a:pt x="1146" y="0"/>
                  </a:moveTo>
                  <a:cubicBezTo>
                    <a:pt x="1042" y="0"/>
                    <a:pt x="958" y="87"/>
                    <a:pt x="958" y="192"/>
                  </a:cubicBezTo>
                  <a:cubicBezTo>
                    <a:pt x="958" y="289"/>
                    <a:pt x="1115" y="567"/>
                    <a:pt x="1142" y="613"/>
                  </a:cubicBezTo>
                  <a:cubicBezTo>
                    <a:pt x="1144" y="616"/>
                    <a:pt x="1148" y="616"/>
                    <a:pt x="1149" y="613"/>
                  </a:cubicBezTo>
                  <a:cubicBezTo>
                    <a:pt x="1176" y="567"/>
                    <a:pt x="1331" y="289"/>
                    <a:pt x="1331" y="192"/>
                  </a:cubicBezTo>
                  <a:cubicBezTo>
                    <a:pt x="1331" y="87"/>
                    <a:pt x="1249" y="0"/>
                    <a:pt x="1146" y="0"/>
                  </a:cubicBezTo>
                  <a:close/>
                  <a:moveTo>
                    <a:pt x="1220" y="155"/>
                  </a:moveTo>
                  <a:cubicBezTo>
                    <a:pt x="1186" y="188"/>
                    <a:pt x="1186" y="188"/>
                    <a:pt x="1186" y="188"/>
                  </a:cubicBezTo>
                  <a:cubicBezTo>
                    <a:pt x="1185" y="188"/>
                    <a:pt x="1185" y="190"/>
                    <a:pt x="1185" y="191"/>
                  </a:cubicBezTo>
                  <a:cubicBezTo>
                    <a:pt x="1192" y="238"/>
                    <a:pt x="1192" y="238"/>
                    <a:pt x="1192" y="238"/>
                  </a:cubicBezTo>
                  <a:cubicBezTo>
                    <a:pt x="1193" y="240"/>
                    <a:pt x="1190" y="242"/>
                    <a:pt x="1187" y="241"/>
                  </a:cubicBezTo>
                  <a:cubicBezTo>
                    <a:pt x="1146" y="219"/>
                    <a:pt x="1146" y="219"/>
                    <a:pt x="1146" y="219"/>
                  </a:cubicBezTo>
                  <a:cubicBezTo>
                    <a:pt x="1145" y="218"/>
                    <a:pt x="1144" y="218"/>
                    <a:pt x="1143" y="218"/>
                  </a:cubicBezTo>
                  <a:cubicBezTo>
                    <a:pt x="1101" y="240"/>
                    <a:pt x="1101" y="240"/>
                    <a:pt x="1101" y="240"/>
                  </a:cubicBezTo>
                  <a:cubicBezTo>
                    <a:pt x="1098" y="241"/>
                    <a:pt x="1095" y="239"/>
                    <a:pt x="1096" y="237"/>
                  </a:cubicBezTo>
                  <a:cubicBezTo>
                    <a:pt x="1104" y="190"/>
                    <a:pt x="1104" y="190"/>
                    <a:pt x="1104" y="190"/>
                  </a:cubicBezTo>
                  <a:cubicBezTo>
                    <a:pt x="1104" y="189"/>
                    <a:pt x="1104" y="188"/>
                    <a:pt x="1103" y="187"/>
                  </a:cubicBezTo>
                  <a:cubicBezTo>
                    <a:pt x="1070" y="153"/>
                    <a:pt x="1070" y="153"/>
                    <a:pt x="1070" y="153"/>
                  </a:cubicBezTo>
                  <a:cubicBezTo>
                    <a:pt x="1068" y="151"/>
                    <a:pt x="1069" y="148"/>
                    <a:pt x="1072" y="148"/>
                  </a:cubicBezTo>
                  <a:cubicBezTo>
                    <a:pt x="1118" y="141"/>
                    <a:pt x="1118" y="141"/>
                    <a:pt x="1118" y="141"/>
                  </a:cubicBezTo>
                  <a:cubicBezTo>
                    <a:pt x="1120" y="141"/>
                    <a:pt x="1121" y="141"/>
                    <a:pt x="1121" y="139"/>
                  </a:cubicBezTo>
                  <a:cubicBezTo>
                    <a:pt x="1142" y="97"/>
                    <a:pt x="1142" y="97"/>
                    <a:pt x="1142" y="97"/>
                  </a:cubicBezTo>
                  <a:cubicBezTo>
                    <a:pt x="1144" y="95"/>
                    <a:pt x="1147" y="95"/>
                    <a:pt x="1149" y="97"/>
                  </a:cubicBezTo>
                  <a:cubicBezTo>
                    <a:pt x="1169" y="140"/>
                    <a:pt x="1169" y="140"/>
                    <a:pt x="1169" y="140"/>
                  </a:cubicBezTo>
                  <a:cubicBezTo>
                    <a:pt x="1169" y="141"/>
                    <a:pt x="1170" y="142"/>
                    <a:pt x="1171" y="142"/>
                  </a:cubicBezTo>
                  <a:cubicBezTo>
                    <a:pt x="1218" y="149"/>
                    <a:pt x="1218" y="149"/>
                    <a:pt x="1218" y="149"/>
                  </a:cubicBezTo>
                  <a:cubicBezTo>
                    <a:pt x="1221" y="150"/>
                    <a:pt x="1222" y="153"/>
                    <a:pt x="1220" y="155"/>
                  </a:cubicBez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16">
              <a:extLst>
                <a:ext uri="{FF2B5EF4-FFF2-40B4-BE49-F238E27FC236}">
                  <a16:creationId xmlns:a16="http://schemas.microsoft.com/office/drawing/2014/main" id="{83256A1C-E8BD-475B-8417-1750A0A67580}"/>
                </a:ext>
              </a:extLst>
            </p:cNvPr>
            <p:cNvSpPr>
              <a:spLocks noEditPoints="1"/>
            </p:cNvSpPr>
            <p:nvPr/>
          </p:nvSpPr>
          <p:spPr bwMode="auto">
            <a:xfrm>
              <a:off x="1864" y="712"/>
              <a:ext cx="3956" cy="2665"/>
            </a:xfrm>
            <a:custGeom>
              <a:avLst/>
              <a:gdLst>
                <a:gd name="T0" fmla="*/ 663 w 2112"/>
                <a:gd name="T1" fmla="*/ 1199 h 1421"/>
                <a:gd name="T2" fmla="*/ 469 w 2112"/>
                <a:gd name="T3" fmla="*/ 844 h 1421"/>
                <a:gd name="T4" fmla="*/ 695 w 2112"/>
                <a:gd name="T5" fmla="*/ 0 h 1421"/>
                <a:gd name="T6" fmla="*/ 920 w 2112"/>
                <a:gd name="T7" fmla="*/ 844 h 1421"/>
                <a:gd name="T8" fmla="*/ 727 w 2112"/>
                <a:gd name="T9" fmla="*/ 1199 h 1421"/>
                <a:gd name="T10" fmla="*/ 695 w 2112"/>
                <a:gd name="T11" fmla="*/ 1218 h 1421"/>
                <a:gd name="T12" fmla="*/ 352 w 2112"/>
                <a:gd name="T13" fmla="*/ 395 h 1421"/>
                <a:gd name="T14" fmla="*/ 662 w 2112"/>
                <a:gd name="T15" fmla="*/ 1110 h 1421"/>
                <a:gd name="T16" fmla="*/ 728 w 2112"/>
                <a:gd name="T17" fmla="*/ 1110 h 1421"/>
                <a:gd name="T18" fmla="*/ 1036 w 2112"/>
                <a:gd name="T19" fmla="*/ 395 h 1421"/>
                <a:gd name="T20" fmla="*/ 1344 w 2112"/>
                <a:gd name="T21" fmla="*/ 593 h 1421"/>
                <a:gd name="T22" fmla="*/ 1081 w 2112"/>
                <a:gd name="T23" fmla="*/ 587 h 1421"/>
                <a:gd name="T24" fmla="*/ 1364 w 2112"/>
                <a:gd name="T25" fmla="*/ 631 h 1421"/>
                <a:gd name="T26" fmla="*/ 2110 w 2112"/>
                <a:gd name="T27" fmla="*/ 1377 h 1421"/>
                <a:gd name="T28" fmla="*/ 1876 w 2112"/>
                <a:gd name="T29" fmla="*/ 587 h 1421"/>
                <a:gd name="T30" fmla="*/ 1736 w 2112"/>
                <a:gd name="T31" fmla="*/ 592 h 1421"/>
                <a:gd name="T32" fmla="*/ 1876 w 2112"/>
                <a:gd name="T33" fmla="*/ 631 h 1421"/>
                <a:gd name="T34" fmla="*/ 2064 w 2112"/>
                <a:gd name="T35" fmla="*/ 1377 h 1421"/>
                <a:gd name="T36" fmla="*/ 232 w 2112"/>
                <a:gd name="T37" fmla="*/ 631 h 1421"/>
                <a:gd name="T38" fmla="*/ 324 w 2112"/>
                <a:gd name="T39" fmla="*/ 631 h 1421"/>
                <a:gd name="T40" fmla="*/ 236 w 2112"/>
                <a:gd name="T41" fmla="*/ 587 h 1421"/>
                <a:gd name="T42" fmla="*/ 2 w 2112"/>
                <a:gd name="T43" fmla="*/ 1377 h 1421"/>
                <a:gd name="T44" fmla="*/ 45 w 2112"/>
                <a:gd name="T45" fmla="*/ 1421 h 1421"/>
                <a:gd name="T46" fmla="*/ 2104 w 2112"/>
                <a:gd name="T47" fmla="*/ 1405 h 1421"/>
                <a:gd name="T48" fmla="*/ 1541 w 2112"/>
                <a:gd name="T49" fmla="*/ 826 h 1421"/>
                <a:gd name="T50" fmla="*/ 1487 w 2112"/>
                <a:gd name="T51" fmla="*/ 765 h 1421"/>
                <a:gd name="T52" fmla="*/ 1276 w 2112"/>
                <a:gd name="T53" fmla="*/ 270 h 1421"/>
                <a:gd name="T54" fmla="*/ 1804 w 2112"/>
                <a:gd name="T55" fmla="*/ 270 h 1421"/>
                <a:gd name="T56" fmla="*/ 1594 w 2112"/>
                <a:gd name="T57" fmla="*/ 765 h 1421"/>
                <a:gd name="T58" fmla="*/ 1541 w 2112"/>
                <a:gd name="T59" fmla="*/ 826 h 1421"/>
                <a:gd name="T60" fmla="*/ 1541 w 2112"/>
                <a:gd name="T61" fmla="*/ 44 h 1421"/>
                <a:gd name="T62" fmla="*/ 1423 w 2112"/>
                <a:gd name="T63" fmla="*/ 553 h 1421"/>
                <a:gd name="T64" fmla="*/ 1541 w 2112"/>
                <a:gd name="T65" fmla="*/ 770 h 1421"/>
                <a:gd name="T66" fmla="*/ 1658 w 2112"/>
                <a:gd name="T67" fmla="*/ 553 h 1421"/>
                <a:gd name="T68" fmla="*/ 1541 w 2112"/>
                <a:gd name="T69" fmla="*/ 44 h 1421"/>
                <a:gd name="T70" fmla="*/ 1195 w 2112"/>
                <a:gd name="T71" fmla="*/ 908 h 1421"/>
                <a:gd name="T72" fmla="*/ 1195 w 2112"/>
                <a:gd name="T73" fmla="*/ 826 h 1421"/>
                <a:gd name="T74" fmla="*/ 1449 w 2112"/>
                <a:gd name="T75" fmla="*/ 787 h 1421"/>
                <a:gd name="T76" fmla="*/ 1195 w 2112"/>
                <a:gd name="T77" fmla="*/ 782 h 1421"/>
                <a:gd name="T78" fmla="*/ 1195 w 2112"/>
                <a:gd name="T79" fmla="*/ 952 h 1421"/>
                <a:gd name="T80" fmla="*/ 1659 w 2112"/>
                <a:gd name="T81" fmla="*/ 1063 h 1421"/>
                <a:gd name="T82" fmla="*/ 793 w 2112"/>
                <a:gd name="T83" fmla="*/ 1174 h 1421"/>
                <a:gd name="T84" fmla="*/ 1548 w 2112"/>
                <a:gd name="T85" fmla="*/ 1218 h 1421"/>
                <a:gd name="T86" fmla="*/ 1548 w 2112"/>
                <a:gd name="T87" fmla="*/ 908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2" h="1421">
                  <a:moveTo>
                    <a:pt x="695" y="1218"/>
                  </a:moveTo>
                  <a:cubicBezTo>
                    <a:pt x="681" y="1218"/>
                    <a:pt x="669" y="1211"/>
                    <a:pt x="663" y="1199"/>
                  </a:cubicBezTo>
                  <a:cubicBezTo>
                    <a:pt x="624" y="1132"/>
                    <a:pt x="624" y="1132"/>
                    <a:pt x="624" y="1132"/>
                  </a:cubicBezTo>
                  <a:cubicBezTo>
                    <a:pt x="623" y="1131"/>
                    <a:pt x="545" y="997"/>
                    <a:pt x="469" y="844"/>
                  </a:cubicBezTo>
                  <a:cubicBezTo>
                    <a:pt x="360" y="627"/>
                    <a:pt x="308" y="480"/>
                    <a:pt x="308" y="395"/>
                  </a:cubicBezTo>
                  <a:cubicBezTo>
                    <a:pt x="308" y="177"/>
                    <a:pt x="481" y="0"/>
                    <a:pt x="695" y="0"/>
                  </a:cubicBezTo>
                  <a:cubicBezTo>
                    <a:pt x="907" y="0"/>
                    <a:pt x="1080" y="177"/>
                    <a:pt x="1080" y="395"/>
                  </a:cubicBezTo>
                  <a:cubicBezTo>
                    <a:pt x="1080" y="480"/>
                    <a:pt x="1027" y="627"/>
                    <a:pt x="920" y="844"/>
                  </a:cubicBezTo>
                  <a:cubicBezTo>
                    <a:pt x="844" y="997"/>
                    <a:pt x="767" y="1131"/>
                    <a:pt x="766" y="1132"/>
                  </a:cubicBezTo>
                  <a:cubicBezTo>
                    <a:pt x="727" y="1199"/>
                    <a:pt x="727" y="1199"/>
                    <a:pt x="727" y="1199"/>
                  </a:cubicBezTo>
                  <a:cubicBezTo>
                    <a:pt x="721" y="1211"/>
                    <a:pt x="709" y="1218"/>
                    <a:pt x="695" y="1218"/>
                  </a:cubicBezTo>
                  <a:cubicBezTo>
                    <a:pt x="695" y="1218"/>
                    <a:pt x="695" y="1218"/>
                    <a:pt x="695" y="1218"/>
                  </a:cubicBezTo>
                  <a:close/>
                  <a:moveTo>
                    <a:pt x="695" y="44"/>
                  </a:moveTo>
                  <a:cubicBezTo>
                    <a:pt x="506" y="44"/>
                    <a:pt x="352" y="202"/>
                    <a:pt x="352" y="395"/>
                  </a:cubicBezTo>
                  <a:cubicBezTo>
                    <a:pt x="352" y="473"/>
                    <a:pt x="403" y="614"/>
                    <a:pt x="508" y="825"/>
                  </a:cubicBezTo>
                  <a:cubicBezTo>
                    <a:pt x="584" y="976"/>
                    <a:pt x="661" y="1109"/>
                    <a:pt x="662" y="1110"/>
                  </a:cubicBezTo>
                  <a:cubicBezTo>
                    <a:pt x="695" y="1167"/>
                    <a:pt x="695" y="1167"/>
                    <a:pt x="695" y="1167"/>
                  </a:cubicBezTo>
                  <a:cubicBezTo>
                    <a:pt x="728" y="1110"/>
                    <a:pt x="728" y="1110"/>
                    <a:pt x="728" y="1110"/>
                  </a:cubicBezTo>
                  <a:cubicBezTo>
                    <a:pt x="729" y="1109"/>
                    <a:pt x="805" y="976"/>
                    <a:pt x="880" y="825"/>
                  </a:cubicBezTo>
                  <a:cubicBezTo>
                    <a:pt x="985" y="614"/>
                    <a:pt x="1036" y="473"/>
                    <a:pt x="1036" y="395"/>
                  </a:cubicBezTo>
                  <a:cubicBezTo>
                    <a:pt x="1036" y="202"/>
                    <a:pt x="883" y="44"/>
                    <a:pt x="695" y="44"/>
                  </a:cubicBezTo>
                  <a:close/>
                  <a:moveTo>
                    <a:pt x="1344" y="593"/>
                  </a:moveTo>
                  <a:cubicBezTo>
                    <a:pt x="1343" y="591"/>
                    <a:pt x="1343" y="589"/>
                    <a:pt x="1342" y="587"/>
                  </a:cubicBezTo>
                  <a:cubicBezTo>
                    <a:pt x="1081" y="587"/>
                    <a:pt x="1081" y="587"/>
                    <a:pt x="1081" y="587"/>
                  </a:cubicBezTo>
                  <a:cubicBezTo>
                    <a:pt x="1076" y="601"/>
                    <a:pt x="1070" y="616"/>
                    <a:pt x="1064" y="631"/>
                  </a:cubicBezTo>
                  <a:cubicBezTo>
                    <a:pt x="1364" y="631"/>
                    <a:pt x="1364" y="631"/>
                    <a:pt x="1364" y="631"/>
                  </a:cubicBezTo>
                  <a:cubicBezTo>
                    <a:pt x="1357" y="619"/>
                    <a:pt x="1351" y="606"/>
                    <a:pt x="1344" y="593"/>
                  </a:cubicBezTo>
                  <a:close/>
                  <a:moveTo>
                    <a:pt x="2110" y="1377"/>
                  </a:moveTo>
                  <a:cubicBezTo>
                    <a:pt x="1921" y="615"/>
                    <a:pt x="1921" y="615"/>
                    <a:pt x="1921" y="615"/>
                  </a:cubicBezTo>
                  <a:cubicBezTo>
                    <a:pt x="1916" y="596"/>
                    <a:pt x="1894" y="587"/>
                    <a:pt x="1876" y="587"/>
                  </a:cubicBezTo>
                  <a:cubicBezTo>
                    <a:pt x="1739" y="587"/>
                    <a:pt x="1739" y="587"/>
                    <a:pt x="1739" y="587"/>
                  </a:cubicBezTo>
                  <a:cubicBezTo>
                    <a:pt x="1738" y="589"/>
                    <a:pt x="1737" y="591"/>
                    <a:pt x="1736" y="592"/>
                  </a:cubicBezTo>
                  <a:cubicBezTo>
                    <a:pt x="1730" y="605"/>
                    <a:pt x="1723" y="618"/>
                    <a:pt x="1717" y="631"/>
                  </a:cubicBezTo>
                  <a:cubicBezTo>
                    <a:pt x="1876" y="631"/>
                    <a:pt x="1876" y="631"/>
                    <a:pt x="1876" y="631"/>
                  </a:cubicBezTo>
                  <a:cubicBezTo>
                    <a:pt x="1877" y="631"/>
                    <a:pt x="1879" y="631"/>
                    <a:pt x="1880" y="631"/>
                  </a:cubicBezTo>
                  <a:cubicBezTo>
                    <a:pt x="2064" y="1377"/>
                    <a:pt x="2064" y="1377"/>
                    <a:pt x="2064" y="1377"/>
                  </a:cubicBezTo>
                  <a:cubicBezTo>
                    <a:pt x="48" y="1377"/>
                    <a:pt x="48" y="1377"/>
                    <a:pt x="48" y="1377"/>
                  </a:cubicBezTo>
                  <a:cubicBezTo>
                    <a:pt x="232" y="631"/>
                    <a:pt x="232" y="631"/>
                    <a:pt x="232" y="631"/>
                  </a:cubicBezTo>
                  <a:cubicBezTo>
                    <a:pt x="233" y="631"/>
                    <a:pt x="235" y="631"/>
                    <a:pt x="236" y="631"/>
                  </a:cubicBezTo>
                  <a:cubicBezTo>
                    <a:pt x="324" y="631"/>
                    <a:pt x="324" y="631"/>
                    <a:pt x="324" y="631"/>
                  </a:cubicBezTo>
                  <a:cubicBezTo>
                    <a:pt x="318" y="616"/>
                    <a:pt x="312" y="601"/>
                    <a:pt x="307" y="587"/>
                  </a:cubicBezTo>
                  <a:cubicBezTo>
                    <a:pt x="236" y="587"/>
                    <a:pt x="236" y="587"/>
                    <a:pt x="236" y="587"/>
                  </a:cubicBezTo>
                  <a:cubicBezTo>
                    <a:pt x="218" y="587"/>
                    <a:pt x="196" y="596"/>
                    <a:pt x="191" y="615"/>
                  </a:cubicBezTo>
                  <a:cubicBezTo>
                    <a:pt x="2" y="1377"/>
                    <a:pt x="2" y="1377"/>
                    <a:pt x="2" y="1377"/>
                  </a:cubicBezTo>
                  <a:cubicBezTo>
                    <a:pt x="0" y="1387"/>
                    <a:pt x="2" y="1397"/>
                    <a:pt x="8" y="1405"/>
                  </a:cubicBezTo>
                  <a:cubicBezTo>
                    <a:pt x="16" y="1415"/>
                    <a:pt x="30" y="1421"/>
                    <a:pt x="45" y="1421"/>
                  </a:cubicBezTo>
                  <a:cubicBezTo>
                    <a:pt x="2067" y="1421"/>
                    <a:pt x="2067" y="1421"/>
                    <a:pt x="2067" y="1421"/>
                  </a:cubicBezTo>
                  <a:cubicBezTo>
                    <a:pt x="2082" y="1421"/>
                    <a:pt x="2096" y="1415"/>
                    <a:pt x="2104" y="1405"/>
                  </a:cubicBezTo>
                  <a:cubicBezTo>
                    <a:pt x="2110" y="1397"/>
                    <a:pt x="2112" y="1387"/>
                    <a:pt x="2110" y="1377"/>
                  </a:cubicBezTo>
                  <a:close/>
                  <a:moveTo>
                    <a:pt x="1541" y="826"/>
                  </a:moveTo>
                  <a:cubicBezTo>
                    <a:pt x="1529" y="826"/>
                    <a:pt x="1519" y="819"/>
                    <a:pt x="1513" y="810"/>
                  </a:cubicBezTo>
                  <a:cubicBezTo>
                    <a:pt x="1487" y="765"/>
                    <a:pt x="1487" y="765"/>
                    <a:pt x="1487" y="765"/>
                  </a:cubicBezTo>
                  <a:cubicBezTo>
                    <a:pt x="1487" y="764"/>
                    <a:pt x="1435" y="675"/>
                    <a:pt x="1384" y="573"/>
                  </a:cubicBezTo>
                  <a:cubicBezTo>
                    <a:pt x="1310" y="425"/>
                    <a:pt x="1276" y="329"/>
                    <a:pt x="1276" y="270"/>
                  </a:cubicBezTo>
                  <a:cubicBezTo>
                    <a:pt x="1276" y="122"/>
                    <a:pt x="1395" y="0"/>
                    <a:pt x="1541" y="0"/>
                  </a:cubicBezTo>
                  <a:cubicBezTo>
                    <a:pt x="1686" y="0"/>
                    <a:pt x="1804" y="122"/>
                    <a:pt x="1804" y="270"/>
                  </a:cubicBezTo>
                  <a:cubicBezTo>
                    <a:pt x="1804" y="329"/>
                    <a:pt x="1770" y="425"/>
                    <a:pt x="1697" y="573"/>
                  </a:cubicBezTo>
                  <a:cubicBezTo>
                    <a:pt x="1647" y="675"/>
                    <a:pt x="1595" y="764"/>
                    <a:pt x="1594" y="765"/>
                  </a:cubicBezTo>
                  <a:cubicBezTo>
                    <a:pt x="1569" y="809"/>
                    <a:pt x="1569" y="809"/>
                    <a:pt x="1569" y="809"/>
                  </a:cubicBezTo>
                  <a:cubicBezTo>
                    <a:pt x="1563" y="819"/>
                    <a:pt x="1552" y="826"/>
                    <a:pt x="1541" y="826"/>
                  </a:cubicBezTo>
                  <a:cubicBezTo>
                    <a:pt x="1541" y="826"/>
                    <a:pt x="1541" y="826"/>
                    <a:pt x="1541" y="826"/>
                  </a:cubicBezTo>
                  <a:close/>
                  <a:moveTo>
                    <a:pt x="1541" y="44"/>
                  </a:moveTo>
                  <a:cubicBezTo>
                    <a:pt x="1419" y="44"/>
                    <a:pt x="1320" y="146"/>
                    <a:pt x="1320" y="270"/>
                  </a:cubicBezTo>
                  <a:cubicBezTo>
                    <a:pt x="1320" y="321"/>
                    <a:pt x="1354" y="416"/>
                    <a:pt x="1423" y="553"/>
                  </a:cubicBezTo>
                  <a:cubicBezTo>
                    <a:pt x="1474" y="655"/>
                    <a:pt x="1525" y="742"/>
                    <a:pt x="1525" y="743"/>
                  </a:cubicBezTo>
                  <a:cubicBezTo>
                    <a:pt x="1541" y="770"/>
                    <a:pt x="1541" y="770"/>
                    <a:pt x="1541" y="770"/>
                  </a:cubicBezTo>
                  <a:cubicBezTo>
                    <a:pt x="1556" y="743"/>
                    <a:pt x="1556" y="743"/>
                    <a:pt x="1556" y="743"/>
                  </a:cubicBezTo>
                  <a:cubicBezTo>
                    <a:pt x="1557" y="742"/>
                    <a:pt x="1607" y="655"/>
                    <a:pt x="1658" y="553"/>
                  </a:cubicBezTo>
                  <a:cubicBezTo>
                    <a:pt x="1726" y="416"/>
                    <a:pt x="1760" y="321"/>
                    <a:pt x="1760" y="270"/>
                  </a:cubicBezTo>
                  <a:cubicBezTo>
                    <a:pt x="1760" y="146"/>
                    <a:pt x="1662" y="44"/>
                    <a:pt x="1541" y="44"/>
                  </a:cubicBezTo>
                  <a:close/>
                  <a:moveTo>
                    <a:pt x="1548" y="908"/>
                  </a:moveTo>
                  <a:cubicBezTo>
                    <a:pt x="1195" y="908"/>
                    <a:pt x="1195" y="908"/>
                    <a:pt x="1195" y="908"/>
                  </a:cubicBezTo>
                  <a:cubicBezTo>
                    <a:pt x="1172" y="908"/>
                    <a:pt x="1154" y="889"/>
                    <a:pt x="1154" y="867"/>
                  </a:cubicBezTo>
                  <a:cubicBezTo>
                    <a:pt x="1154" y="844"/>
                    <a:pt x="1172" y="826"/>
                    <a:pt x="1195" y="826"/>
                  </a:cubicBezTo>
                  <a:cubicBezTo>
                    <a:pt x="1471" y="826"/>
                    <a:pt x="1471" y="826"/>
                    <a:pt x="1471" y="826"/>
                  </a:cubicBezTo>
                  <a:cubicBezTo>
                    <a:pt x="1449" y="787"/>
                    <a:pt x="1449" y="787"/>
                    <a:pt x="1449" y="787"/>
                  </a:cubicBezTo>
                  <a:cubicBezTo>
                    <a:pt x="1449" y="787"/>
                    <a:pt x="1448" y="785"/>
                    <a:pt x="1446" y="782"/>
                  </a:cubicBezTo>
                  <a:cubicBezTo>
                    <a:pt x="1195" y="782"/>
                    <a:pt x="1195" y="782"/>
                    <a:pt x="1195" y="782"/>
                  </a:cubicBezTo>
                  <a:cubicBezTo>
                    <a:pt x="1148" y="782"/>
                    <a:pt x="1110" y="820"/>
                    <a:pt x="1110" y="867"/>
                  </a:cubicBezTo>
                  <a:cubicBezTo>
                    <a:pt x="1110" y="914"/>
                    <a:pt x="1148" y="952"/>
                    <a:pt x="1195" y="952"/>
                  </a:cubicBezTo>
                  <a:cubicBezTo>
                    <a:pt x="1548" y="952"/>
                    <a:pt x="1548" y="952"/>
                    <a:pt x="1548" y="952"/>
                  </a:cubicBezTo>
                  <a:cubicBezTo>
                    <a:pt x="1609" y="952"/>
                    <a:pt x="1659" y="1002"/>
                    <a:pt x="1659" y="1063"/>
                  </a:cubicBezTo>
                  <a:cubicBezTo>
                    <a:pt x="1659" y="1124"/>
                    <a:pt x="1609" y="1174"/>
                    <a:pt x="1548" y="1174"/>
                  </a:cubicBezTo>
                  <a:cubicBezTo>
                    <a:pt x="793" y="1174"/>
                    <a:pt x="793" y="1174"/>
                    <a:pt x="793" y="1174"/>
                  </a:cubicBezTo>
                  <a:cubicBezTo>
                    <a:pt x="767" y="1218"/>
                    <a:pt x="767" y="1218"/>
                    <a:pt x="767" y="1218"/>
                  </a:cubicBezTo>
                  <a:cubicBezTo>
                    <a:pt x="1548" y="1218"/>
                    <a:pt x="1548" y="1218"/>
                    <a:pt x="1548" y="1218"/>
                  </a:cubicBezTo>
                  <a:cubicBezTo>
                    <a:pt x="1633" y="1218"/>
                    <a:pt x="1703" y="1148"/>
                    <a:pt x="1703" y="1063"/>
                  </a:cubicBezTo>
                  <a:cubicBezTo>
                    <a:pt x="1703" y="977"/>
                    <a:pt x="1633" y="908"/>
                    <a:pt x="1548" y="908"/>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9" name="bcgIcons_Unification ">
            <a:extLst>
              <a:ext uri="{FF2B5EF4-FFF2-40B4-BE49-F238E27FC236}">
                <a16:creationId xmlns:a16="http://schemas.microsoft.com/office/drawing/2014/main" id="{88E5FBE3-E75F-4346-81AB-C29225E82060}"/>
              </a:ext>
            </a:extLst>
          </p:cNvPr>
          <p:cNvGrpSpPr>
            <a:grpSpLocks noChangeAspect="1"/>
          </p:cNvGrpSpPr>
          <p:nvPr/>
        </p:nvGrpSpPr>
        <p:grpSpPr bwMode="auto">
          <a:xfrm>
            <a:off x="377816" y="4038477"/>
            <a:ext cx="705693" cy="706347"/>
            <a:chOff x="1682" y="0"/>
            <a:chExt cx="4316" cy="4320"/>
          </a:xfrm>
        </p:grpSpPr>
        <p:sp>
          <p:nvSpPr>
            <p:cNvPr id="30" name="AutoShape 8">
              <a:extLst>
                <a:ext uri="{FF2B5EF4-FFF2-40B4-BE49-F238E27FC236}">
                  <a16:creationId xmlns:a16="http://schemas.microsoft.com/office/drawing/2014/main" id="{F4CFC670-D522-47F8-9FA5-3D5C857BE7F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10">
              <a:extLst>
                <a:ext uri="{FF2B5EF4-FFF2-40B4-BE49-F238E27FC236}">
                  <a16:creationId xmlns:a16="http://schemas.microsoft.com/office/drawing/2014/main" id="{4B6A937E-7C13-499E-9F0B-D7A2658610F1}"/>
                </a:ext>
              </a:extLst>
            </p:cNvPr>
            <p:cNvSpPr>
              <a:spLocks noEditPoints="1"/>
            </p:cNvSpPr>
            <p:nvPr/>
          </p:nvSpPr>
          <p:spPr bwMode="auto">
            <a:xfrm>
              <a:off x="2090" y="750"/>
              <a:ext cx="3500" cy="2824"/>
            </a:xfrm>
            <a:custGeom>
              <a:avLst/>
              <a:gdLst>
                <a:gd name="T0" fmla="*/ 1116 w 1868"/>
                <a:gd name="T1" fmla="*/ 44 h 1506"/>
                <a:gd name="T2" fmla="*/ 1164 w 1868"/>
                <a:gd name="T3" fmla="*/ 64 h 1506"/>
                <a:gd name="T4" fmla="*/ 1805 w 1868"/>
                <a:gd name="T5" fmla="*/ 705 h 1506"/>
                <a:gd name="T6" fmla="*/ 1824 w 1868"/>
                <a:gd name="T7" fmla="*/ 753 h 1506"/>
                <a:gd name="T8" fmla="*/ 1805 w 1868"/>
                <a:gd name="T9" fmla="*/ 801 h 1506"/>
                <a:gd name="T10" fmla="*/ 1164 w 1868"/>
                <a:gd name="T11" fmla="*/ 1442 h 1506"/>
                <a:gd name="T12" fmla="*/ 1116 w 1868"/>
                <a:gd name="T13" fmla="*/ 1462 h 1506"/>
                <a:gd name="T14" fmla="*/ 1068 w 1868"/>
                <a:gd name="T15" fmla="*/ 1442 h 1506"/>
                <a:gd name="T16" fmla="*/ 934 w 1868"/>
                <a:gd name="T17" fmla="*/ 1308 h 1506"/>
                <a:gd name="T18" fmla="*/ 800 w 1868"/>
                <a:gd name="T19" fmla="*/ 1442 h 1506"/>
                <a:gd name="T20" fmla="*/ 752 w 1868"/>
                <a:gd name="T21" fmla="*/ 1462 h 1506"/>
                <a:gd name="T22" fmla="*/ 704 w 1868"/>
                <a:gd name="T23" fmla="*/ 1442 h 1506"/>
                <a:gd name="T24" fmla="*/ 63 w 1868"/>
                <a:gd name="T25" fmla="*/ 801 h 1506"/>
                <a:gd name="T26" fmla="*/ 44 w 1868"/>
                <a:gd name="T27" fmla="*/ 753 h 1506"/>
                <a:gd name="T28" fmla="*/ 63 w 1868"/>
                <a:gd name="T29" fmla="*/ 705 h 1506"/>
                <a:gd name="T30" fmla="*/ 704 w 1868"/>
                <a:gd name="T31" fmla="*/ 64 h 1506"/>
                <a:gd name="T32" fmla="*/ 752 w 1868"/>
                <a:gd name="T33" fmla="*/ 44 h 1506"/>
                <a:gd name="T34" fmla="*/ 800 w 1868"/>
                <a:gd name="T35" fmla="*/ 64 h 1506"/>
                <a:gd name="T36" fmla="*/ 934 w 1868"/>
                <a:gd name="T37" fmla="*/ 198 h 1506"/>
                <a:gd name="T38" fmla="*/ 1068 w 1868"/>
                <a:gd name="T39" fmla="*/ 64 h 1506"/>
                <a:gd name="T40" fmla="*/ 1116 w 1868"/>
                <a:gd name="T41" fmla="*/ 44 h 1506"/>
                <a:gd name="T42" fmla="*/ 1116 w 1868"/>
                <a:gd name="T43" fmla="*/ 0 h 1506"/>
                <a:gd name="T44" fmla="*/ 1037 w 1868"/>
                <a:gd name="T45" fmla="*/ 33 h 1506"/>
                <a:gd name="T46" fmla="*/ 934 w 1868"/>
                <a:gd name="T47" fmla="*/ 136 h 1506"/>
                <a:gd name="T48" fmla="*/ 831 w 1868"/>
                <a:gd name="T49" fmla="*/ 33 h 1506"/>
                <a:gd name="T50" fmla="*/ 752 w 1868"/>
                <a:gd name="T51" fmla="*/ 0 h 1506"/>
                <a:gd name="T52" fmla="*/ 673 w 1868"/>
                <a:gd name="T53" fmla="*/ 33 h 1506"/>
                <a:gd name="T54" fmla="*/ 32 w 1868"/>
                <a:gd name="T55" fmla="*/ 674 h 1506"/>
                <a:gd name="T56" fmla="*/ 0 w 1868"/>
                <a:gd name="T57" fmla="*/ 753 h 1506"/>
                <a:gd name="T58" fmla="*/ 32 w 1868"/>
                <a:gd name="T59" fmla="*/ 832 h 1506"/>
                <a:gd name="T60" fmla="*/ 673 w 1868"/>
                <a:gd name="T61" fmla="*/ 1473 h 1506"/>
                <a:gd name="T62" fmla="*/ 752 w 1868"/>
                <a:gd name="T63" fmla="*/ 1506 h 1506"/>
                <a:gd name="T64" fmla="*/ 831 w 1868"/>
                <a:gd name="T65" fmla="*/ 1473 h 1506"/>
                <a:gd name="T66" fmla="*/ 934 w 1868"/>
                <a:gd name="T67" fmla="*/ 1370 h 1506"/>
                <a:gd name="T68" fmla="*/ 1037 w 1868"/>
                <a:gd name="T69" fmla="*/ 1473 h 1506"/>
                <a:gd name="T70" fmla="*/ 1116 w 1868"/>
                <a:gd name="T71" fmla="*/ 1506 h 1506"/>
                <a:gd name="T72" fmla="*/ 1195 w 1868"/>
                <a:gd name="T73" fmla="*/ 1473 h 1506"/>
                <a:gd name="T74" fmla="*/ 1836 w 1868"/>
                <a:gd name="T75" fmla="*/ 832 h 1506"/>
                <a:gd name="T76" fmla="*/ 1868 w 1868"/>
                <a:gd name="T77" fmla="*/ 753 h 1506"/>
                <a:gd name="T78" fmla="*/ 1836 w 1868"/>
                <a:gd name="T79" fmla="*/ 674 h 1506"/>
                <a:gd name="T80" fmla="*/ 1195 w 1868"/>
                <a:gd name="T81" fmla="*/ 33 h 1506"/>
                <a:gd name="T82" fmla="*/ 1116 w 1868"/>
                <a:gd name="T8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8" h="1506">
                  <a:moveTo>
                    <a:pt x="1116" y="44"/>
                  </a:moveTo>
                  <a:cubicBezTo>
                    <a:pt x="1134" y="44"/>
                    <a:pt x="1151" y="51"/>
                    <a:pt x="1164" y="64"/>
                  </a:cubicBezTo>
                  <a:cubicBezTo>
                    <a:pt x="1805" y="705"/>
                    <a:pt x="1805" y="705"/>
                    <a:pt x="1805" y="705"/>
                  </a:cubicBezTo>
                  <a:cubicBezTo>
                    <a:pt x="1817" y="718"/>
                    <a:pt x="1824" y="735"/>
                    <a:pt x="1824" y="753"/>
                  </a:cubicBezTo>
                  <a:cubicBezTo>
                    <a:pt x="1824" y="771"/>
                    <a:pt x="1817" y="788"/>
                    <a:pt x="1805" y="801"/>
                  </a:cubicBezTo>
                  <a:cubicBezTo>
                    <a:pt x="1164" y="1442"/>
                    <a:pt x="1164" y="1442"/>
                    <a:pt x="1164" y="1442"/>
                  </a:cubicBezTo>
                  <a:cubicBezTo>
                    <a:pt x="1151" y="1455"/>
                    <a:pt x="1134" y="1462"/>
                    <a:pt x="1116" y="1462"/>
                  </a:cubicBezTo>
                  <a:cubicBezTo>
                    <a:pt x="1098" y="1462"/>
                    <a:pt x="1081" y="1455"/>
                    <a:pt x="1068" y="1442"/>
                  </a:cubicBezTo>
                  <a:cubicBezTo>
                    <a:pt x="934" y="1308"/>
                    <a:pt x="934" y="1308"/>
                    <a:pt x="934" y="1308"/>
                  </a:cubicBezTo>
                  <a:cubicBezTo>
                    <a:pt x="800" y="1442"/>
                    <a:pt x="800" y="1442"/>
                    <a:pt x="800" y="1442"/>
                  </a:cubicBezTo>
                  <a:cubicBezTo>
                    <a:pt x="787" y="1455"/>
                    <a:pt x="770" y="1462"/>
                    <a:pt x="752" y="1462"/>
                  </a:cubicBezTo>
                  <a:cubicBezTo>
                    <a:pt x="734" y="1462"/>
                    <a:pt x="717" y="1455"/>
                    <a:pt x="704" y="1442"/>
                  </a:cubicBezTo>
                  <a:cubicBezTo>
                    <a:pt x="63" y="801"/>
                    <a:pt x="63" y="801"/>
                    <a:pt x="63" y="801"/>
                  </a:cubicBezTo>
                  <a:cubicBezTo>
                    <a:pt x="51" y="788"/>
                    <a:pt x="44" y="771"/>
                    <a:pt x="44" y="753"/>
                  </a:cubicBezTo>
                  <a:cubicBezTo>
                    <a:pt x="44" y="735"/>
                    <a:pt x="51" y="718"/>
                    <a:pt x="63" y="705"/>
                  </a:cubicBezTo>
                  <a:cubicBezTo>
                    <a:pt x="704" y="64"/>
                    <a:pt x="704" y="64"/>
                    <a:pt x="704" y="64"/>
                  </a:cubicBezTo>
                  <a:cubicBezTo>
                    <a:pt x="717" y="51"/>
                    <a:pt x="734" y="44"/>
                    <a:pt x="752" y="44"/>
                  </a:cubicBezTo>
                  <a:cubicBezTo>
                    <a:pt x="770" y="44"/>
                    <a:pt x="787" y="51"/>
                    <a:pt x="800" y="64"/>
                  </a:cubicBezTo>
                  <a:cubicBezTo>
                    <a:pt x="934" y="198"/>
                    <a:pt x="934" y="198"/>
                    <a:pt x="934" y="198"/>
                  </a:cubicBezTo>
                  <a:cubicBezTo>
                    <a:pt x="1068" y="64"/>
                    <a:pt x="1068" y="64"/>
                    <a:pt x="1068" y="64"/>
                  </a:cubicBezTo>
                  <a:cubicBezTo>
                    <a:pt x="1081" y="51"/>
                    <a:pt x="1098" y="44"/>
                    <a:pt x="1116" y="44"/>
                  </a:cubicBezTo>
                  <a:moveTo>
                    <a:pt x="1116" y="0"/>
                  </a:moveTo>
                  <a:cubicBezTo>
                    <a:pt x="1086" y="0"/>
                    <a:pt x="1058" y="12"/>
                    <a:pt x="1037" y="33"/>
                  </a:cubicBezTo>
                  <a:cubicBezTo>
                    <a:pt x="934" y="136"/>
                    <a:pt x="934" y="136"/>
                    <a:pt x="934" y="136"/>
                  </a:cubicBezTo>
                  <a:cubicBezTo>
                    <a:pt x="831" y="33"/>
                    <a:pt x="831" y="33"/>
                    <a:pt x="831" y="33"/>
                  </a:cubicBezTo>
                  <a:cubicBezTo>
                    <a:pt x="810" y="12"/>
                    <a:pt x="782" y="0"/>
                    <a:pt x="752" y="0"/>
                  </a:cubicBezTo>
                  <a:cubicBezTo>
                    <a:pt x="722" y="0"/>
                    <a:pt x="694" y="12"/>
                    <a:pt x="673" y="33"/>
                  </a:cubicBezTo>
                  <a:cubicBezTo>
                    <a:pt x="32" y="674"/>
                    <a:pt x="32" y="674"/>
                    <a:pt x="32" y="674"/>
                  </a:cubicBezTo>
                  <a:cubicBezTo>
                    <a:pt x="11" y="695"/>
                    <a:pt x="0" y="723"/>
                    <a:pt x="0" y="753"/>
                  </a:cubicBezTo>
                  <a:cubicBezTo>
                    <a:pt x="0" y="783"/>
                    <a:pt x="11" y="811"/>
                    <a:pt x="32" y="832"/>
                  </a:cubicBezTo>
                  <a:cubicBezTo>
                    <a:pt x="673" y="1473"/>
                    <a:pt x="673" y="1473"/>
                    <a:pt x="673" y="1473"/>
                  </a:cubicBezTo>
                  <a:cubicBezTo>
                    <a:pt x="694" y="1494"/>
                    <a:pt x="722" y="1506"/>
                    <a:pt x="752" y="1506"/>
                  </a:cubicBezTo>
                  <a:cubicBezTo>
                    <a:pt x="782" y="1506"/>
                    <a:pt x="810" y="1494"/>
                    <a:pt x="831" y="1473"/>
                  </a:cubicBezTo>
                  <a:cubicBezTo>
                    <a:pt x="934" y="1370"/>
                    <a:pt x="934" y="1370"/>
                    <a:pt x="934" y="1370"/>
                  </a:cubicBezTo>
                  <a:cubicBezTo>
                    <a:pt x="1037" y="1473"/>
                    <a:pt x="1037" y="1473"/>
                    <a:pt x="1037" y="1473"/>
                  </a:cubicBezTo>
                  <a:cubicBezTo>
                    <a:pt x="1058" y="1494"/>
                    <a:pt x="1086" y="1506"/>
                    <a:pt x="1116" y="1506"/>
                  </a:cubicBezTo>
                  <a:cubicBezTo>
                    <a:pt x="1146" y="1506"/>
                    <a:pt x="1174" y="1494"/>
                    <a:pt x="1195" y="1473"/>
                  </a:cubicBezTo>
                  <a:cubicBezTo>
                    <a:pt x="1836" y="832"/>
                    <a:pt x="1836" y="832"/>
                    <a:pt x="1836" y="832"/>
                  </a:cubicBezTo>
                  <a:cubicBezTo>
                    <a:pt x="1857" y="811"/>
                    <a:pt x="1868" y="783"/>
                    <a:pt x="1868" y="753"/>
                  </a:cubicBezTo>
                  <a:cubicBezTo>
                    <a:pt x="1868" y="723"/>
                    <a:pt x="1857" y="695"/>
                    <a:pt x="1836" y="674"/>
                  </a:cubicBezTo>
                  <a:cubicBezTo>
                    <a:pt x="1195" y="33"/>
                    <a:pt x="1195" y="33"/>
                    <a:pt x="1195" y="33"/>
                  </a:cubicBezTo>
                  <a:cubicBezTo>
                    <a:pt x="1174" y="12"/>
                    <a:pt x="1146" y="0"/>
                    <a:pt x="1116" y="0"/>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11">
              <a:extLst>
                <a:ext uri="{FF2B5EF4-FFF2-40B4-BE49-F238E27FC236}">
                  <a16:creationId xmlns:a16="http://schemas.microsoft.com/office/drawing/2014/main" id="{5F97A61A-6273-4EED-8EDE-4BF9543BE9BE}"/>
                </a:ext>
              </a:extLst>
            </p:cNvPr>
            <p:cNvSpPr>
              <a:spLocks noEditPoints="1"/>
            </p:cNvSpPr>
            <p:nvPr/>
          </p:nvSpPr>
          <p:spPr bwMode="auto">
            <a:xfrm>
              <a:off x="2250" y="911"/>
              <a:ext cx="3180" cy="2502"/>
            </a:xfrm>
            <a:custGeom>
              <a:avLst/>
              <a:gdLst>
                <a:gd name="T0" fmla="*/ 849 w 1698"/>
                <a:gd name="T1" fmla="*/ 1159 h 1334"/>
                <a:gd name="T2" fmla="*/ 849 w 1698"/>
                <a:gd name="T3" fmla="*/ 1159 h 1334"/>
                <a:gd name="T4" fmla="*/ 373 w 1698"/>
                <a:gd name="T5" fmla="*/ 684 h 1334"/>
                <a:gd name="T6" fmla="*/ 373 w 1698"/>
                <a:gd name="T7" fmla="*/ 650 h 1334"/>
                <a:gd name="T8" fmla="*/ 849 w 1698"/>
                <a:gd name="T9" fmla="*/ 175 h 1334"/>
                <a:gd name="T10" fmla="*/ 1325 w 1698"/>
                <a:gd name="T11" fmla="*/ 650 h 1334"/>
                <a:gd name="T12" fmla="*/ 1325 w 1698"/>
                <a:gd name="T13" fmla="*/ 684 h 1334"/>
                <a:gd name="T14" fmla="*/ 849 w 1698"/>
                <a:gd name="T15" fmla="*/ 1159 h 1334"/>
                <a:gd name="T16" fmla="*/ 1689 w 1698"/>
                <a:gd name="T17" fmla="*/ 650 h 1334"/>
                <a:gd name="T18" fmla="*/ 1048 w 1698"/>
                <a:gd name="T19" fmla="*/ 9 h 1334"/>
                <a:gd name="T20" fmla="*/ 1014 w 1698"/>
                <a:gd name="T21" fmla="*/ 9 h 1334"/>
                <a:gd name="T22" fmla="*/ 880 w 1698"/>
                <a:gd name="T23" fmla="*/ 143 h 1334"/>
                <a:gd name="T24" fmla="*/ 1356 w 1698"/>
                <a:gd name="T25" fmla="*/ 619 h 1334"/>
                <a:gd name="T26" fmla="*/ 1376 w 1698"/>
                <a:gd name="T27" fmla="*/ 667 h 1334"/>
                <a:gd name="T28" fmla="*/ 1356 w 1698"/>
                <a:gd name="T29" fmla="*/ 715 h 1334"/>
                <a:gd name="T30" fmla="*/ 880 w 1698"/>
                <a:gd name="T31" fmla="*/ 1191 h 1334"/>
                <a:gd name="T32" fmla="*/ 1014 w 1698"/>
                <a:gd name="T33" fmla="*/ 1325 h 1334"/>
                <a:gd name="T34" fmla="*/ 1048 w 1698"/>
                <a:gd name="T35" fmla="*/ 1325 h 1334"/>
                <a:gd name="T36" fmla="*/ 1689 w 1698"/>
                <a:gd name="T37" fmla="*/ 684 h 1334"/>
                <a:gd name="T38" fmla="*/ 1689 w 1698"/>
                <a:gd name="T39" fmla="*/ 650 h 1334"/>
                <a:gd name="T40" fmla="*/ 342 w 1698"/>
                <a:gd name="T41" fmla="*/ 715 h 1334"/>
                <a:gd name="T42" fmla="*/ 322 w 1698"/>
                <a:gd name="T43" fmla="*/ 667 h 1334"/>
                <a:gd name="T44" fmla="*/ 342 w 1698"/>
                <a:gd name="T45" fmla="*/ 619 h 1334"/>
                <a:gd name="T46" fmla="*/ 818 w 1698"/>
                <a:gd name="T47" fmla="*/ 143 h 1334"/>
                <a:gd name="T48" fmla="*/ 684 w 1698"/>
                <a:gd name="T49" fmla="*/ 9 h 1334"/>
                <a:gd name="T50" fmla="*/ 650 w 1698"/>
                <a:gd name="T51" fmla="*/ 9 h 1334"/>
                <a:gd name="T52" fmla="*/ 9 w 1698"/>
                <a:gd name="T53" fmla="*/ 650 h 1334"/>
                <a:gd name="T54" fmla="*/ 9 w 1698"/>
                <a:gd name="T55" fmla="*/ 684 h 1334"/>
                <a:gd name="T56" fmla="*/ 650 w 1698"/>
                <a:gd name="T57" fmla="*/ 1325 h 1334"/>
                <a:gd name="T58" fmla="*/ 684 w 1698"/>
                <a:gd name="T59" fmla="*/ 1325 h 1334"/>
                <a:gd name="T60" fmla="*/ 818 w 1698"/>
                <a:gd name="T61" fmla="*/ 1191 h 1334"/>
                <a:gd name="T62" fmla="*/ 342 w 1698"/>
                <a:gd name="T63" fmla="*/ 715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8" h="1334">
                  <a:moveTo>
                    <a:pt x="849" y="1159"/>
                  </a:moveTo>
                  <a:cubicBezTo>
                    <a:pt x="849" y="1159"/>
                    <a:pt x="849" y="1159"/>
                    <a:pt x="849" y="1159"/>
                  </a:cubicBezTo>
                  <a:cubicBezTo>
                    <a:pt x="373" y="684"/>
                    <a:pt x="373" y="684"/>
                    <a:pt x="373" y="684"/>
                  </a:cubicBezTo>
                  <a:cubicBezTo>
                    <a:pt x="364" y="674"/>
                    <a:pt x="364" y="660"/>
                    <a:pt x="373" y="650"/>
                  </a:cubicBezTo>
                  <a:cubicBezTo>
                    <a:pt x="849" y="175"/>
                    <a:pt x="849" y="175"/>
                    <a:pt x="849" y="175"/>
                  </a:cubicBezTo>
                  <a:cubicBezTo>
                    <a:pt x="1325" y="650"/>
                    <a:pt x="1325" y="650"/>
                    <a:pt x="1325" y="650"/>
                  </a:cubicBezTo>
                  <a:cubicBezTo>
                    <a:pt x="1334" y="660"/>
                    <a:pt x="1334" y="674"/>
                    <a:pt x="1325" y="684"/>
                  </a:cubicBezTo>
                  <a:cubicBezTo>
                    <a:pt x="849" y="1159"/>
                    <a:pt x="849" y="1159"/>
                    <a:pt x="849" y="1159"/>
                  </a:cubicBezTo>
                  <a:close/>
                  <a:moveTo>
                    <a:pt x="1689" y="650"/>
                  </a:moveTo>
                  <a:cubicBezTo>
                    <a:pt x="1048" y="9"/>
                    <a:pt x="1048" y="9"/>
                    <a:pt x="1048" y="9"/>
                  </a:cubicBezTo>
                  <a:cubicBezTo>
                    <a:pt x="1038" y="0"/>
                    <a:pt x="1023" y="0"/>
                    <a:pt x="1014" y="9"/>
                  </a:cubicBezTo>
                  <a:cubicBezTo>
                    <a:pt x="880" y="143"/>
                    <a:pt x="880" y="143"/>
                    <a:pt x="880" y="143"/>
                  </a:cubicBezTo>
                  <a:cubicBezTo>
                    <a:pt x="1356" y="619"/>
                    <a:pt x="1356" y="619"/>
                    <a:pt x="1356" y="619"/>
                  </a:cubicBezTo>
                  <a:cubicBezTo>
                    <a:pt x="1369" y="632"/>
                    <a:pt x="1376" y="649"/>
                    <a:pt x="1376" y="667"/>
                  </a:cubicBezTo>
                  <a:cubicBezTo>
                    <a:pt x="1376" y="685"/>
                    <a:pt x="1369" y="702"/>
                    <a:pt x="1356" y="715"/>
                  </a:cubicBezTo>
                  <a:cubicBezTo>
                    <a:pt x="880" y="1191"/>
                    <a:pt x="880" y="1191"/>
                    <a:pt x="880" y="1191"/>
                  </a:cubicBezTo>
                  <a:cubicBezTo>
                    <a:pt x="1014" y="1325"/>
                    <a:pt x="1014" y="1325"/>
                    <a:pt x="1014" y="1325"/>
                  </a:cubicBezTo>
                  <a:cubicBezTo>
                    <a:pt x="1023" y="1334"/>
                    <a:pt x="1038" y="1334"/>
                    <a:pt x="1048" y="1325"/>
                  </a:cubicBezTo>
                  <a:cubicBezTo>
                    <a:pt x="1689" y="684"/>
                    <a:pt x="1689" y="684"/>
                    <a:pt x="1689" y="684"/>
                  </a:cubicBezTo>
                  <a:cubicBezTo>
                    <a:pt x="1698" y="674"/>
                    <a:pt x="1698" y="660"/>
                    <a:pt x="1689" y="650"/>
                  </a:cubicBezTo>
                  <a:close/>
                  <a:moveTo>
                    <a:pt x="342" y="715"/>
                  </a:moveTo>
                  <a:cubicBezTo>
                    <a:pt x="329" y="702"/>
                    <a:pt x="322" y="685"/>
                    <a:pt x="322" y="667"/>
                  </a:cubicBezTo>
                  <a:cubicBezTo>
                    <a:pt x="322" y="649"/>
                    <a:pt x="329" y="632"/>
                    <a:pt x="342" y="619"/>
                  </a:cubicBezTo>
                  <a:cubicBezTo>
                    <a:pt x="818" y="143"/>
                    <a:pt x="818" y="143"/>
                    <a:pt x="818" y="143"/>
                  </a:cubicBezTo>
                  <a:cubicBezTo>
                    <a:pt x="684" y="9"/>
                    <a:pt x="684" y="9"/>
                    <a:pt x="684" y="9"/>
                  </a:cubicBezTo>
                  <a:cubicBezTo>
                    <a:pt x="675" y="0"/>
                    <a:pt x="660" y="0"/>
                    <a:pt x="650" y="9"/>
                  </a:cubicBezTo>
                  <a:cubicBezTo>
                    <a:pt x="9" y="650"/>
                    <a:pt x="9" y="650"/>
                    <a:pt x="9" y="650"/>
                  </a:cubicBezTo>
                  <a:cubicBezTo>
                    <a:pt x="0" y="660"/>
                    <a:pt x="0" y="674"/>
                    <a:pt x="9" y="684"/>
                  </a:cubicBezTo>
                  <a:cubicBezTo>
                    <a:pt x="650" y="1325"/>
                    <a:pt x="650" y="1325"/>
                    <a:pt x="650" y="1325"/>
                  </a:cubicBezTo>
                  <a:cubicBezTo>
                    <a:pt x="660" y="1334"/>
                    <a:pt x="675" y="1334"/>
                    <a:pt x="684" y="1325"/>
                  </a:cubicBezTo>
                  <a:cubicBezTo>
                    <a:pt x="818" y="1191"/>
                    <a:pt x="818" y="1191"/>
                    <a:pt x="818" y="1191"/>
                  </a:cubicBezTo>
                  <a:lnTo>
                    <a:pt x="342" y="715"/>
                  </a:ln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3" name="bcgIcons_Innovation ">
            <a:extLst>
              <a:ext uri="{FF2B5EF4-FFF2-40B4-BE49-F238E27FC236}">
                <a16:creationId xmlns:a16="http://schemas.microsoft.com/office/drawing/2014/main" id="{4E862888-632F-4BFE-99C9-C51974FDDA85}"/>
              </a:ext>
            </a:extLst>
          </p:cNvPr>
          <p:cNvGrpSpPr>
            <a:grpSpLocks noChangeAspect="1"/>
          </p:cNvGrpSpPr>
          <p:nvPr/>
        </p:nvGrpSpPr>
        <p:grpSpPr>
          <a:xfrm>
            <a:off x="377148" y="2901519"/>
            <a:ext cx="707029" cy="706347"/>
            <a:chOff x="5272088" y="2606675"/>
            <a:chExt cx="1646237" cy="1644650"/>
          </a:xfrm>
        </p:grpSpPr>
        <p:sp>
          <p:nvSpPr>
            <p:cNvPr id="34" name="AutoShape 26">
              <a:extLst>
                <a:ext uri="{FF2B5EF4-FFF2-40B4-BE49-F238E27FC236}">
                  <a16:creationId xmlns:a16="http://schemas.microsoft.com/office/drawing/2014/main" id="{A2FB745C-BBBA-4AD5-93D2-1847D2587E78}"/>
                </a:ext>
              </a:extLst>
            </p:cNvPr>
            <p:cNvSpPr>
              <a:spLocks noChangeAspect="1" noChangeArrowheads="1" noTextEdit="1"/>
            </p:cNvSpPr>
            <p:nvPr/>
          </p:nvSpPr>
          <p:spPr bwMode="auto">
            <a:xfrm>
              <a:off x="5272088" y="2606675"/>
              <a:ext cx="1646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35" name="Group 34">
              <a:extLst>
                <a:ext uri="{FF2B5EF4-FFF2-40B4-BE49-F238E27FC236}">
                  <a16:creationId xmlns:a16="http://schemas.microsoft.com/office/drawing/2014/main" id="{5709570D-3000-4A97-A43E-73AAB9135B23}"/>
                </a:ext>
              </a:extLst>
            </p:cNvPr>
            <p:cNvGrpSpPr/>
            <p:nvPr/>
          </p:nvGrpSpPr>
          <p:grpSpPr>
            <a:xfrm>
              <a:off x="5719763" y="2797175"/>
              <a:ext cx="768348" cy="1255713"/>
              <a:chOff x="5719763" y="2797175"/>
              <a:chExt cx="768348" cy="1255713"/>
            </a:xfrm>
          </p:grpSpPr>
          <p:sp>
            <p:nvSpPr>
              <p:cNvPr id="36" name="Freeform 10">
                <a:extLst>
                  <a:ext uri="{FF2B5EF4-FFF2-40B4-BE49-F238E27FC236}">
                    <a16:creationId xmlns:a16="http://schemas.microsoft.com/office/drawing/2014/main" id="{1F40D604-7D2A-4603-BB41-65B9D0196870}"/>
                  </a:ext>
                </a:extLst>
              </p:cNvPr>
              <p:cNvSpPr>
                <a:spLocks/>
              </p:cNvSpPr>
              <p:nvPr/>
            </p:nvSpPr>
            <p:spPr bwMode="auto">
              <a:xfrm>
                <a:off x="5719763" y="2797175"/>
                <a:ext cx="744537" cy="869951"/>
              </a:xfrm>
              <a:custGeom>
                <a:avLst/>
                <a:gdLst>
                  <a:gd name="connsiteX0" fmla="*/ 527050 w 744537"/>
                  <a:gd name="connsiteY0" fmla="*/ 838200 h 869951"/>
                  <a:gd name="connsiteX1" fmla="*/ 551039 w 744537"/>
                  <a:gd name="connsiteY1" fmla="*/ 842433 h 869951"/>
                  <a:gd name="connsiteX2" fmla="*/ 558800 w 744537"/>
                  <a:gd name="connsiteY2" fmla="*/ 841728 h 869951"/>
                  <a:gd name="connsiteX3" fmla="*/ 558800 w 744537"/>
                  <a:gd name="connsiteY3" fmla="*/ 869950 h 869951"/>
                  <a:gd name="connsiteX4" fmla="*/ 527050 w 744537"/>
                  <a:gd name="connsiteY4" fmla="*/ 869950 h 869951"/>
                  <a:gd name="connsiteX5" fmla="*/ 527050 w 744537"/>
                  <a:gd name="connsiteY5" fmla="*/ 838200 h 869951"/>
                  <a:gd name="connsiteX6" fmla="*/ 379931 w 744537"/>
                  <a:gd name="connsiteY6" fmla="*/ 654050 h 869951"/>
                  <a:gd name="connsiteX7" fmla="*/ 503237 w 744537"/>
                  <a:gd name="connsiteY7" fmla="*/ 725568 h 869951"/>
                  <a:gd name="connsiteX8" fmla="*/ 486844 w 744537"/>
                  <a:gd name="connsiteY8" fmla="*/ 752475 h 869951"/>
                  <a:gd name="connsiteX9" fmla="*/ 363537 w 744537"/>
                  <a:gd name="connsiteY9" fmla="*/ 680250 h 869951"/>
                  <a:gd name="connsiteX10" fmla="*/ 379931 w 744537"/>
                  <a:gd name="connsiteY10" fmla="*/ 654050 h 869951"/>
                  <a:gd name="connsiteX11" fmla="*/ 103785 w 744537"/>
                  <a:gd name="connsiteY11" fmla="*/ 582613 h 869951"/>
                  <a:gd name="connsiteX12" fmla="*/ 115102 w 744537"/>
                  <a:gd name="connsiteY12" fmla="*/ 596873 h 869951"/>
                  <a:gd name="connsiteX13" fmla="*/ 219075 w 744537"/>
                  <a:gd name="connsiteY13" fmla="*/ 807920 h 869951"/>
                  <a:gd name="connsiteX14" fmla="*/ 219075 w 744537"/>
                  <a:gd name="connsiteY14" fmla="*/ 869951 h 869951"/>
                  <a:gd name="connsiteX15" fmla="*/ 187954 w 744537"/>
                  <a:gd name="connsiteY15" fmla="*/ 869951 h 869951"/>
                  <a:gd name="connsiteX16" fmla="*/ 187954 w 744537"/>
                  <a:gd name="connsiteY16" fmla="*/ 807920 h 869951"/>
                  <a:gd name="connsiteX17" fmla="*/ 93175 w 744537"/>
                  <a:gd name="connsiteY17" fmla="*/ 618263 h 869951"/>
                  <a:gd name="connsiteX18" fmla="*/ 92468 w 744537"/>
                  <a:gd name="connsiteY18" fmla="*/ 617550 h 869951"/>
                  <a:gd name="connsiteX19" fmla="*/ 76200 w 744537"/>
                  <a:gd name="connsiteY19" fmla="*/ 597586 h 869951"/>
                  <a:gd name="connsiteX20" fmla="*/ 103785 w 744537"/>
                  <a:gd name="connsiteY20" fmla="*/ 582613 h 869951"/>
                  <a:gd name="connsiteX21" fmla="*/ 699573 w 744537"/>
                  <a:gd name="connsiteY21" fmla="*/ 469900 h 869951"/>
                  <a:gd name="connsiteX22" fmla="*/ 730249 w 744537"/>
                  <a:gd name="connsiteY22" fmla="*/ 477065 h 869951"/>
                  <a:gd name="connsiteX23" fmla="*/ 656055 w 744537"/>
                  <a:gd name="connsiteY23" fmla="*/ 614630 h 869951"/>
                  <a:gd name="connsiteX24" fmla="*/ 654628 w 744537"/>
                  <a:gd name="connsiteY24" fmla="*/ 616063 h 869951"/>
                  <a:gd name="connsiteX25" fmla="*/ 584000 w 744537"/>
                  <a:gd name="connsiteY25" fmla="*/ 712788 h 869951"/>
                  <a:gd name="connsiteX26" fmla="*/ 554037 w 744537"/>
                  <a:gd name="connsiteY26" fmla="*/ 704907 h 869951"/>
                  <a:gd name="connsiteX27" fmla="*/ 632512 w 744537"/>
                  <a:gd name="connsiteY27" fmla="*/ 593852 h 869951"/>
                  <a:gd name="connsiteX28" fmla="*/ 699573 w 744537"/>
                  <a:gd name="connsiteY28" fmla="*/ 469900 h 869951"/>
                  <a:gd name="connsiteX29" fmla="*/ 415091 w 744537"/>
                  <a:gd name="connsiteY29" fmla="*/ 407988 h 869951"/>
                  <a:gd name="connsiteX30" fmla="*/ 442912 w 744537"/>
                  <a:gd name="connsiteY30" fmla="*/ 422928 h 869951"/>
                  <a:gd name="connsiteX31" fmla="*/ 358022 w 744537"/>
                  <a:gd name="connsiteY31" fmla="*/ 579438 h 869951"/>
                  <a:gd name="connsiteX32" fmla="*/ 330200 w 744537"/>
                  <a:gd name="connsiteY32" fmla="*/ 564499 h 869951"/>
                  <a:gd name="connsiteX33" fmla="*/ 415091 w 744537"/>
                  <a:gd name="connsiteY33" fmla="*/ 407988 h 869951"/>
                  <a:gd name="connsiteX34" fmla="*/ 393500 w 744537"/>
                  <a:gd name="connsiteY34" fmla="*/ 368300 h 869951"/>
                  <a:gd name="connsiteX35" fmla="*/ 406400 w 744537"/>
                  <a:gd name="connsiteY35" fmla="*/ 396860 h 869951"/>
                  <a:gd name="connsiteX36" fmla="*/ 123309 w 744537"/>
                  <a:gd name="connsiteY36" fmla="*/ 517525 h 869951"/>
                  <a:gd name="connsiteX37" fmla="*/ 111125 w 744537"/>
                  <a:gd name="connsiteY37" fmla="*/ 488965 h 869951"/>
                  <a:gd name="connsiteX38" fmla="*/ 393500 w 744537"/>
                  <a:gd name="connsiteY38" fmla="*/ 368300 h 869951"/>
                  <a:gd name="connsiteX39" fmla="*/ 527987 w 744537"/>
                  <a:gd name="connsiteY39" fmla="*/ 355600 h 869951"/>
                  <a:gd name="connsiteX40" fmla="*/ 668337 w 744537"/>
                  <a:gd name="connsiteY40" fmla="*/ 381623 h 869951"/>
                  <a:gd name="connsiteX41" fmla="*/ 662638 w 744537"/>
                  <a:gd name="connsiteY41" fmla="*/ 409053 h 869951"/>
                  <a:gd name="connsiteX42" fmla="*/ 662638 w 744537"/>
                  <a:gd name="connsiteY42" fmla="*/ 411163 h 869951"/>
                  <a:gd name="connsiteX43" fmla="*/ 522287 w 744537"/>
                  <a:gd name="connsiteY43" fmla="*/ 385140 h 869951"/>
                  <a:gd name="connsiteX44" fmla="*/ 527987 w 744537"/>
                  <a:gd name="connsiteY44" fmla="*/ 358413 h 869951"/>
                  <a:gd name="connsiteX45" fmla="*/ 527987 w 744537"/>
                  <a:gd name="connsiteY45" fmla="*/ 355600 h 869951"/>
                  <a:gd name="connsiteX46" fmla="*/ 149469 w 744537"/>
                  <a:gd name="connsiteY46" fmla="*/ 268288 h 869951"/>
                  <a:gd name="connsiteX47" fmla="*/ 179387 w 744537"/>
                  <a:gd name="connsiteY47" fmla="*/ 280386 h 869951"/>
                  <a:gd name="connsiteX48" fmla="*/ 97468 w 744537"/>
                  <a:gd name="connsiteY48" fmla="*/ 474663 h 869951"/>
                  <a:gd name="connsiteX49" fmla="*/ 68262 w 744537"/>
                  <a:gd name="connsiteY49" fmla="*/ 462565 h 869951"/>
                  <a:gd name="connsiteX50" fmla="*/ 149469 w 744537"/>
                  <a:gd name="connsiteY50" fmla="*/ 268288 h 869951"/>
                  <a:gd name="connsiteX51" fmla="*/ 492666 w 744537"/>
                  <a:gd name="connsiteY51" fmla="*/ 111125 h 869951"/>
                  <a:gd name="connsiteX52" fmla="*/ 521747 w 744537"/>
                  <a:gd name="connsiteY52" fmla="*/ 117543 h 869951"/>
                  <a:gd name="connsiteX53" fmla="*/ 523875 w 744537"/>
                  <a:gd name="connsiteY53" fmla="*/ 117543 h 869951"/>
                  <a:gd name="connsiteX54" fmla="*/ 488410 w 744537"/>
                  <a:gd name="connsiteY54" fmla="*/ 293688 h 869951"/>
                  <a:gd name="connsiteX55" fmla="*/ 459328 w 744537"/>
                  <a:gd name="connsiteY55" fmla="*/ 287983 h 869951"/>
                  <a:gd name="connsiteX56" fmla="*/ 457200 w 744537"/>
                  <a:gd name="connsiteY56" fmla="*/ 287983 h 869951"/>
                  <a:gd name="connsiteX57" fmla="*/ 492666 w 744537"/>
                  <a:gd name="connsiteY57" fmla="*/ 111125 h 869951"/>
                  <a:gd name="connsiteX58" fmla="*/ 588027 w 744537"/>
                  <a:gd name="connsiteY58" fmla="*/ 66675 h 869951"/>
                  <a:gd name="connsiteX59" fmla="*/ 744537 w 744537"/>
                  <a:gd name="connsiteY59" fmla="*/ 342184 h 869951"/>
                  <a:gd name="connsiteX60" fmla="*/ 731020 w 744537"/>
                  <a:gd name="connsiteY60" fmla="*/ 340753 h 869951"/>
                  <a:gd name="connsiteX61" fmla="*/ 713947 w 744537"/>
                  <a:gd name="connsiteY61" fmla="*/ 342900 h 869951"/>
                  <a:gd name="connsiteX62" fmla="*/ 573087 w 744537"/>
                  <a:gd name="connsiteY62" fmla="*/ 94584 h 869951"/>
                  <a:gd name="connsiteX63" fmla="*/ 588027 w 744537"/>
                  <a:gd name="connsiteY63" fmla="*/ 66675 h 869951"/>
                  <a:gd name="connsiteX64" fmla="*/ 454758 w 744537"/>
                  <a:gd name="connsiteY64" fmla="*/ 65088 h 869951"/>
                  <a:gd name="connsiteX65" fmla="*/ 468312 w 744537"/>
                  <a:gd name="connsiteY65" fmla="*/ 94516 h 869951"/>
                  <a:gd name="connsiteX66" fmla="*/ 256441 w 744537"/>
                  <a:gd name="connsiteY66" fmla="*/ 200026 h 869951"/>
                  <a:gd name="connsiteX67" fmla="*/ 242887 w 744537"/>
                  <a:gd name="connsiteY67" fmla="*/ 171316 h 869951"/>
                  <a:gd name="connsiteX68" fmla="*/ 454758 w 744537"/>
                  <a:gd name="connsiteY68" fmla="*/ 65088 h 869951"/>
                  <a:gd name="connsiteX69" fmla="*/ 373682 w 744537"/>
                  <a:gd name="connsiteY69" fmla="*/ 0 h 869951"/>
                  <a:gd name="connsiteX70" fmla="*/ 465137 w 744537"/>
                  <a:gd name="connsiteY70" fmla="*/ 10707 h 869951"/>
                  <a:gd name="connsiteX71" fmla="*/ 453705 w 744537"/>
                  <a:gd name="connsiteY71" fmla="*/ 40685 h 869951"/>
                  <a:gd name="connsiteX72" fmla="*/ 373682 w 744537"/>
                  <a:gd name="connsiteY72" fmla="*/ 31406 h 869951"/>
                  <a:gd name="connsiteX73" fmla="*/ 31438 w 744537"/>
                  <a:gd name="connsiteY73" fmla="*/ 371879 h 869951"/>
                  <a:gd name="connsiteX74" fmla="*/ 43584 w 744537"/>
                  <a:gd name="connsiteY74" fmla="*/ 462529 h 869951"/>
                  <a:gd name="connsiteX75" fmla="*/ 15004 w 744537"/>
                  <a:gd name="connsiteY75" fmla="*/ 474663 h 869951"/>
                  <a:gd name="connsiteX76" fmla="*/ 0 w 744537"/>
                  <a:gd name="connsiteY76" fmla="*/ 371879 h 869951"/>
                  <a:gd name="connsiteX77" fmla="*/ 373682 w 744537"/>
                  <a:gd name="connsiteY77" fmla="*/ 0 h 86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44537" h="869951">
                    <a:moveTo>
                      <a:pt x="527050" y="838200"/>
                    </a:moveTo>
                    <a:cubicBezTo>
                      <a:pt x="534106" y="841022"/>
                      <a:pt x="542572" y="842433"/>
                      <a:pt x="551039" y="842433"/>
                    </a:cubicBezTo>
                    <a:cubicBezTo>
                      <a:pt x="553861" y="842433"/>
                      <a:pt x="555978" y="842433"/>
                      <a:pt x="558800" y="841728"/>
                    </a:cubicBezTo>
                    <a:cubicBezTo>
                      <a:pt x="558800" y="841728"/>
                      <a:pt x="558800" y="841728"/>
                      <a:pt x="558800" y="869950"/>
                    </a:cubicBezTo>
                    <a:cubicBezTo>
                      <a:pt x="558800" y="869950"/>
                      <a:pt x="558800" y="869950"/>
                      <a:pt x="527050" y="869950"/>
                    </a:cubicBezTo>
                    <a:cubicBezTo>
                      <a:pt x="527050" y="861483"/>
                      <a:pt x="527050" y="850900"/>
                      <a:pt x="527050" y="838200"/>
                    </a:cubicBezTo>
                    <a:close/>
                    <a:moveTo>
                      <a:pt x="379931" y="654050"/>
                    </a:moveTo>
                    <a:cubicBezTo>
                      <a:pt x="379931" y="654050"/>
                      <a:pt x="379931" y="654050"/>
                      <a:pt x="503237" y="725568"/>
                    </a:cubicBezTo>
                    <a:cubicBezTo>
                      <a:pt x="495397" y="733357"/>
                      <a:pt x="489695" y="741854"/>
                      <a:pt x="486844" y="752475"/>
                    </a:cubicBezTo>
                    <a:cubicBezTo>
                      <a:pt x="486844" y="752475"/>
                      <a:pt x="486844" y="752475"/>
                      <a:pt x="363537" y="680250"/>
                    </a:cubicBezTo>
                    <a:cubicBezTo>
                      <a:pt x="370665" y="672461"/>
                      <a:pt x="376367" y="663255"/>
                      <a:pt x="379931" y="654050"/>
                    </a:cubicBezTo>
                    <a:close/>
                    <a:moveTo>
                      <a:pt x="103785" y="582613"/>
                    </a:moveTo>
                    <a:cubicBezTo>
                      <a:pt x="107321" y="586891"/>
                      <a:pt x="110858" y="591882"/>
                      <a:pt x="115102" y="596873"/>
                    </a:cubicBezTo>
                    <a:cubicBezTo>
                      <a:pt x="125004" y="605429"/>
                      <a:pt x="219075" y="698119"/>
                      <a:pt x="219075" y="807920"/>
                    </a:cubicBezTo>
                    <a:cubicBezTo>
                      <a:pt x="219075" y="807920"/>
                      <a:pt x="219075" y="807920"/>
                      <a:pt x="219075" y="869951"/>
                    </a:cubicBezTo>
                    <a:cubicBezTo>
                      <a:pt x="219075" y="869951"/>
                      <a:pt x="219075" y="869951"/>
                      <a:pt x="187954" y="869951"/>
                    </a:cubicBezTo>
                    <a:cubicBezTo>
                      <a:pt x="187954" y="869951"/>
                      <a:pt x="187954" y="869951"/>
                      <a:pt x="187954" y="807920"/>
                    </a:cubicBezTo>
                    <a:cubicBezTo>
                      <a:pt x="187954" y="708814"/>
                      <a:pt x="94590" y="618976"/>
                      <a:pt x="93175" y="618263"/>
                    </a:cubicBezTo>
                    <a:cubicBezTo>
                      <a:pt x="93175" y="618263"/>
                      <a:pt x="93175" y="618263"/>
                      <a:pt x="92468" y="617550"/>
                    </a:cubicBezTo>
                    <a:cubicBezTo>
                      <a:pt x="86809" y="611133"/>
                      <a:pt x="81151" y="604716"/>
                      <a:pt x="76200" y="597586"/>
                    </a:cubicBezTo>
                    <a:cubicBezTo>
                      <a:pt x="86809" y="594734"/>
                      <a:pt x="96004" y="589743"/>
                      <a:pt x="103785" y="582613"/>
                    </a:cubicBezTo>
                    <a:close/>
                    <a:moveTo>
                      <a:pt x="699573" y="469900"/>
                    </a:moveTo>
                    <a:cubicBezTo>
                      <a:pt x="708847" y="474199"/>
                      <a:pt x="718835" y="477065"/>
                      <a:pt x="730249" y="477065"/>
                    </a:cubicBezTo>
                    <a:cubicBezTo>
                      <a:pt x="715268" y="527935"/>
                      <a:pt x="690298" y="575223"/>
                      <a:pt x="656055" y="614630"/>
                    </a:cubicBezTo>
                    <a:cubicBezTo>
                      <a:pt x="656055" y="614630"/>
                      <a:pt x="656055" y="614630"/>
                      <a:pt x="654628" y="616063"/>
                    </a:cubicBezTo>
                    <a:cubicBezTo>
                      <a:pt x="653914" y="616779"/>
                      <a:pt x="612537" y="656902"/>
                      <a:pt x="584000" y="712788"/>
                    </a:cubicBezTo>
                    <a:cubicBezTo>
                      <a:pt x="574726" y="707773"/>
                      <a:pt x="564738" y="704907"/>
                      <a:pt x="554037" y="704907"/>
                    </a:cubicBezTo>
                    <a:cubicBezTo>
                      <a:pt x="581860" y="644006"/>
                      <a:pt x="626092" y="600300"/>
                      <a:pt x="632512" y="593852"/>
                    </a:cubicBezTo>
                    <a:cubicBezTo>
                      <a:pt x="663902" y="558028"/>
                      <a:pt x="686018" y="515039"/>
                      <a:pt x="699573" y="469900"/>
                    </a:cubicBezTo>
                    <a:close/>
                    <a:moveTo>
                      <a:pt x="415091" y="407988"/>
                    </a:moveTo>
                    <a:cubicBezTo>
                      <a:pt x="422938" y="414391"/>
                      <a:pt x="432212" y="420082"/>
                      <a:pt x="442912" y="422928"/>
                    </a:cubicBezTo>
                    <a:cubicBezTo>
                      <a:pt x="442912" y="422928"/>
                      <a:pt x="442912" y="422928"/>
                      <a:pt x="358022" y="579438"/>
                    </a:cubicBezTo>
                    <a:cubicBezTo>
                      <a:pt x="350175" y="573035"/>
                      <a:pt x="340901" y="567344"/>
                      <a:pt x="330200" y="564499"/>
                    </a:cubicBezTo>
                    <a:cubicBezTo>
                      <a:pt x="330200" y="564499"/>
                      <a:pt x="330200" y="564499"/>
                      <a:pt x="415091" y="407988"/>
                    </a:cubicBezTo>
                    <a:close/>
                    <a:moveTo>
                      <a:pt x="393500" y="368300"/>
                    </a:moveTo>
                    <a:cubicBezTo>
                      <a:pt x="396367" y="379010"/>
                      <a:pt x="400667" y="388292"/>
                      <a:pt x="406400" y="396860"/>
                    </a:cubicBezTo>
                    <a:cubicBezTo>
                      <a:pt x="406400" y="396860"/>
                      <a:pt x="406400" y="396860"/>
                      <a:pt x="123309" y="517525"/>
                    </a:cubicBezTo>
                    <a:cubicBezTo>
                      <a:pt x="121876" y="506815"/>
                      <a:pt x="116859" y="496819"/>
                      <a:pt x="111125" y="488965"/>
                    </a:cubicBezTo>
                    <a:cubicBezTo>
                      <a:pt x="111125" y="488965"/>
                      <a:pt x="111125" y="488965"/>
                      <a:pt x="393500" y="368300"/>
                    </a:cubicBezTo>
                    <a:close/>
                    <a:moveTo>
                      <a:pt x="527987" y="355600"/>
                    </a:moveTo>
                    <a:cubicBezTo>
                      <a:pt x="527987" y="355600"/>
                      <a:pt x="527987" y="355600"/>
                      <a:pt x="668337" y="381623"/>
                    </a:cubicBezTo>
                    <a:cubicBezTo>
                      <a:pt x="664775" y="390063"/>
                      <a:pt x="662638" y="399207"/>
                      <a:pt x="662638" y="409053"/>
                    </a:cubicBezTo>
                    <a:cubicBezTo>
                      <a:pt x="662638" y="409756"/>
                      <a:pt x="662638" y="410460"/>
                      <a:pt x="662638" y="411163"/>
                    </a:cubicBezTo>
                    <a:cubicBezTo>
                      <a:pt x="662638" y="411163"/>
                      <a:pt x="662638" y="411163"/>
                      <a:pt x="522287" y="385140"/>
                    </a:cubicBezTo>
                    <a:cubicBezTo>
                      <a:pt x="525849" y="376700"/>
                      <a:pt x="527987" y="367556"/>
                      <a:pt x="527987" y="358413"/>
                    </a:cubicBezTo>
                    <a:cubicBezTo>
                      <a:pt x="527987" y="357710"/>
                      <a:pt x="527987" y="356303"/>
                      <a:pt x="527987" y="355600"/>
                    </a:cubicBezTo>
                    <a:close/>
                    <a:moveTo>
                      <a:pt x="149469" y="268288"/>
                    </a:moveTo>
                    <a:cubicBezTo>
                      <a:pt x="158017" y="274693"/>
                      <a:pt x="168702" y="278962"/>
                      <a:pt x="179387" y="280386"/>
                    </a:cubicBezTo>
                    <a:cubicBezTo>
                      <a:pt x="179387" y="280386"/>
                      <a:pt x="179387" y="280386"/>
                      <a:pt x="97468" y="474663"/>
                    </a:cubicBezTo>
                    <a:cubicBezTo>
                      <a:pt x="88920" y="468970"/>
                      <a:pt x="78947" y="464700"/>
                      <a:pt x="68262" y="462565"/>
                    </a:cubicBezTo>
                    <a:cubicBezTo>
                      <a:pt x="68262" y="462565"/>
                      <a:pt x="68262" y="462565"/>
                      <a:pt x="149469" y="268288"/>
                    </a:cubicBezTo>
                    <a:close/>
                    <a:moveTo>
                      <a:pt x="492666" y="111125"/>
                    </a:moveTo>
                    <a:cubicBezTo>
                      <a:pt x="501887" y="115404"/>
                      <a:pt x="511817" y="117543"/>
                      <a:pt x="521747" y="117543"/>
                    </a:cubicBezTo>
                    <a:cubicBezTo>
                      <a:pt x="522457" y="117543"/>
                      <a:pt x="523166" y="117543"/>
                      <a:pt x="523875" y="117543"/>
                    </a:cubicBezTo>
                    <a:cubicBezTo>
                      <a:pt x="523875" y="117543"/>
                      <a:pt x="523875" y="117543"/>
                      <a:pt x="488410" y="293688"/>
                    </a:cubicBezTo>
                    <a:cubicBezTo>
                      <a:pt x="479898" y="290835"/>
                      <a:pt x="470677" y="287983"/>
                      <a:pt x="459328" y="287983"/>
                    </a:cubicBezTo>
                    <a:cubicBezTo>
                      <a:pt x="458619" y="287983"/>
                      <a:pt x="457910" y="287983"/>
                      <a:pt x="457200" y="287983"/>
                    </a:cubicBezTo>
                    <a:cubicBezTo>
                      <a:pt x="457200" y="287983"/>
                      <a:pt x="457200" y="287983"/>
                      <a:pt x="492666" y="111125"/>
                    </a:cubicBezTo>
                    <a:close/>
                    <a:moveTo>
                      <a:pt x="588027" y="66675"/>
                    </a:moveTo>
                    <a:cubicBezTo>
                      <a:pt x="675530" y="128933"/>
                      <a:pt x="735289" y="228402"/>
                      <a:pt x="744537" y="342184"/>
                    </a:cubicBezTo>
                    <a:cubicBezTo>
                      <a:pt x="739557" y="341469"/>
                      <a:pt x="735289" y="340753"/>
                      <a:pt x="731020" y="340753"/>
                    </a:cubicBezTo>
                    <a:cubicBezTo>
                      <a:pt x="724618" y="340753"/>
                      <a:pt x="718215" y="341469"/>
                      <a:pt x="713947" y="342900"/>
                    </a:cubicBezTo>
                    <a:cubicBezTo>
                      <a:pt x="704698" y="240568"/>
                      <a:pt x="650631" y="151117"/>
                      <a:pt x="573087" y="94584"/>
                    </a:cubicBezTo>
                    <a:cubicBezTo>
                      <a:pt x="579490" y="85996"/>
                      <a:pt x="585181" y="75978"/>
                      <a:pt x="588027" y="66675"/>
                    </a:cubicBezTo>
                    <a:close/>
                    <a:moveTo>
                      <a:pt x="454758" y="65088"/>
                    </a:moveTo>
                    <a:cubicBezTo>
                      <a:pt x="456898" y="75854"/>
                      <a:pt x="461892" y="86621"/>
                      <a:pt x="468312" y="94516"/>
                    </a:cubicBezTo>
                    <a:cubicBezTo>
                      <a:pt x="468312" y="94516"/>
                      <a:pt x="468312" y="94516"/>
                      <a:pt x="256441" y="200026"/>
                    </a:cubicBezTo>
                    <a:cubicBezTo>
                      <a:pt x="254301" y="189260"/>
                      <a:pt x="249308" y="179211"/>
                      <a:pt x="242887" y="171316"/>
                    </a:cubicBezTo>
                    <a:cubicBezTo>
                      <a:pt x="242887" y="171316"/>
                      <a:pt x="242887" y="171316"/>
                      <a:pt x="454758" y="65088"/>
                    </a:cubicBezTo>
                    <a:close/>
                    <a:moveTo>
                      <a:pt x="373682" y="0"/>
                    </a:moveTo>
                    <a:cubicBezTo>
                      <a:pt x="405834" y="0"/>
                      <a:pt x="435843" y="3569"/>
                      <a:pt x="465137" y="10707"/>
                    </a:cubicBezTo>
                    <a:cubicBezTo>
                      <a:pt x="458707" y="19272"/>
                      <a:pt x="455134" y="29265"/>
                      <a:pt x="453705" y="40685"/>
                    </a:cubicBezTo>
                    <a:cubicBezTo>
                      <a:pt x="427983" y="34261"/>
                      <a:pt x="401547" y="31406"/>
                      <a:pt x="373682" y="31406"/>
                    </a:cubicBezTo>
                    <a:cubicBezTo>
                      <a:pt x="185769" y="31406"/>
                      <a:pt x="31438" y="184155"/>
                      <a:pt x="31438" y="371879"/>
                    </a:cubicBezTo>
                    <a:cubicBezTo>
                      <a:pt x="31438" y="402571"/>
                      <a:pt x="35725" y="433264"/>
                      <a:pt x="43584" y="462529"/>
                    </a:cubicBezTo>
                    <a:cubicBezTo>
                      <a:pt x="32867" y="463956"/>
                      <a:pt x="23578" y="468953"/>
                      <a:pt x="15004" y="474663"/>
                    </a:cubicBezTo>
                    <a:cubicBezTo>
                      <a:pt x="5001" y="441829"/>
                      <a:pt x="0" y="406854"/>
                      <a:pt x="0" y="371879"/>
                    </a:cubicBezTo>
                    <a:cubicBezTo>
                      <a:pt x="0" y="167024"/>
                      <a:pt x="167907" y="0"/>
                      <a:pt x="373682" y="0"/>
                    </a:cubicBez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sp>
            <p:nvSpPr>
              <p:cNvPr id="37" name="Freeform 11">
                <a:extLst>
                  <a:ext uri="{FF2B5EF4-FFF2-40B4-BE49-F238E27FC236}">
                    <a16:creationId xmlns:a16="http://schemas.microsoft.com/office/drawing/2014/main" id="{7D4CB2AD-8027-4F32-B409-571AF7949D65}"/>
                  </a:ext>
                </a:extLst>
              </p:cNvPr>
              <p:cNvSpPr>
                <a:spLocks/>
              </p:cNvSpPr>
              <p:nvPr/>
            </p:nvSpPr>
            <p:spPr bwMode="auto">
              <a:xfrm>
                <a:off x="5741987" y="2811463"/>
                <a:ext cx="746124" cy="1241425"/>
              </a:xfrm>
              <a:custGeom>
                <a:avLst/>
                <a:gdLst>
                  <a:gd name="connsiteX0" fmla="*/ 222250 w 746124"/>
                  <a:gd name="connsiteY0" fmla="*/ 1169987 h 1241425"/>
                  <a:gd name="connsiteX1" fmla="*/ 222250 w 746124"/>
                  <a:gd name="connsiteY1" fmla="*/ 1187911 h 1241425"/>
                  <a:gd name="connsiteX2" fmla="*/ 351434 w 746124"/>
                  <a:gd name="connsiteY2" fmla="*/ 1208702 h 1241425"/>
                  <a:gd name="connsiteX3" fmla="*/ 354289 w 746124"/>
                  <a:gd name="connsiteY3" fmla="*/ 1208702 h 1241425"/>
                  <a:gd name="connsiteX4" fmla="*/ 484187 w 746124"/>
                  <a:gd name="connsiteY4" fmla="*/ 1187911 h 1241425"/>
                  <a:gd name="connsiteX5" fmla="*/ 484187 w 746124"/>
                  <a:gd name="connsiteY5" fmla="*/ 1169987 h 1241425"/>
                  <a:gd name="connsiteX6" fmla="*/ 222250 w 746124"/>
                  <a:gd name="connsiteY6" fmla="*/ 1169987 h 1241425"/>
                  <a:gd name="connsiteX7" fmla="*/ 153987 w 746124"/>
                  <a:gd name="connsiteY7" fmla="*/ 1089025 h 1241425"/>
                  <a:gd name="connsiteX8" fmla="*/ 153987 w 746124"/>
                  <a:gd name="connsiteY8" fmla="*/ 1138238 h 1241425"/>
                  <a:gd name="connsiteX9" fmla="*/ 552449 w 746124"/>
                  <a:gd name="connsiteY9" fmla="*/ 1138238 h 1241425"/>
                  <a:gd name="connsiteX10" fmla="*/ 552449 w 746124"/>
                  <a:gd name="connsiteY10" fmla="*/ 1089025 h 1241425"/>
                  <a:gd name="connsiteX11" fmla="*/ 153987 w 746124"/>
                  <a:gd name="connsiteY11" fmla="*/ 1089025 h 1241425"/>
                  <a:gd name="connsiteX12" fmla="*/ 153987 w 746124"/>
                  <a:gd name="connsiteY12" fmla="*/ 1011237 h 1241425"/>
                  <a:gd name="connsiteX13" fmla="*/ 153987 w 746124"/>
                  <a:gd name="connsiteY13" fmla="*/ 1057275 h 1241425"/>
                  <a:gd name="connsiteX14" fmla="*/ 552449 w 746124"/>
                  <a:gd name="connsiteY14" fmla="*/ 1057275 h 1241425"/>
                  <a:gd name="connsiteX15" fmla="*/ 552449 w 746124"/>
                  <a:gd name="connsiteY15" fmla="*/ 1011237 h 1241425"/>
                  <a:gd name="connsiteX16" fmla="*/ 153987 w 746124"/>
                  <a:gd name="connsiteY16" fmla="*/ 1011237 h 1241425"/>
                  <a:gd name="connsiteX17" fmla="*/ 153987 w 746124"/>
                  <a:gd name="connsiteY17" fmla="*/ 919162 h 1241425"/>
                  <a:gd name="connsiteX18" fmla="*/ 153987 w 746124"/>
                  <a:gd name="connsiteY18" fmla="*/ 979487 h 1241425"/>
                  <a:gd name="connsiteX19" fmla="*/ 552449 w 746124"/>
                  <a:gd name="connsiteY19" fmla="*/ 979487 h 1241425"/>
                  <a:gd name="connsiteX20" fmla="*/ 552449 w 746124"/>
                  <a:gd name="connsiteY20" fmla="*/ 919162 h 1241425"/>
                  <a:gd name="connsiteX21" fmla="*/ 153987 w 746124"/>
                  <a:gd name="connsiteY21" fmla="*/ 919162 h 1241425"/>
                  <a:gd name="connsiteX22" fmla="*/ 154469 w 746124"/>
                  <a:gd name="connsiteY22" fmla="*/ 887412 h 1241425"/>
                  <a:gd name="connsiteX23" fmla="*/ 168010 w 746124"/>
                  <a:gd name="connsiteY23" fmla="*/ 887412 h 1241425"/>
                  <a:gd name="connsiteX24" fmla="*/ 199367 w 746124"/>
                  <a:gd name="connsiteY24" fmla="*/ 887412 h 1241425"/>
                  <a:gd name="connsiteX25" fmla="*/ 505808 w 746124"/>
                  <a:gd name="connsiteY25" fmla="*/ 887412 h 1241425"/>
                  <a:gd name="connsiteX26" fmla="*/ 537165 w 746124"/>
                  <a:gd name="connsiteY26" fmla="*/ 887412 h 1241425"/>
                  <a:gd name="connsiteX27" fmla="*/ 553556 w 746124"/>
                  <a:gd name="connsiteY27" fmla="*/ 887412 h 1241425"/>
                  <a:gd name="connsiteX28" fmla="*/ 584200 w 746124"/>
                  <a:gd name="connsiteY28" fmla="*/ 917450 h 1241425"/>
                  <a:gd name="connsiteX29" fmla="*/ 584200 w 746124"/>
                  <a:gd name="connsiteY29" fmla="*/ 980385 h 1241425"/>
                  <a:gd name="connsiteX30" fmla="*/ 580637 w 746124"/>
                  <a:gd name="connsiteY30" fmla="*/ 995404 h 1241425"/>
                  <a:gd name="connsiteX31" fmla="*/ 584200 w 746124"/>
                  <a:gd name="connsiteY31" fmla="*/ 1010423 h 1241425"/>
                  <a:gd name="connsiteX32" fmla="*/ 584200 w 746124"/>
                  <a:gd name="connsiteY32" fmla="*/ 1059055 h 1241425"/>
                  <a:gd name="connsiteX33" fmla="*/ 580637 w 746124"/>
                  <a:gd name="connsiteY33" fmla="*/ 1074074 h 1241425"/>
                  <a:gd name="connsiteX34" fmla="*/ 584200 w 746124"/>
                  <a:gd name="connsiteY34" fmla="*/ 1089092 h 1241425"/>
                  <a:gd name="connsiteX35" fmla="*/ 584200 w 746124"/>
                  <a:gd name="connsiteY35" fmla="*/ 1139870 h 1241425"/>
                  <a:gd name="connsiteX36" fmla="*/ 553556 w 746124"/>
                  <a:gd name="connsiteY36" fmla="*/ 1170623 h 1241425"/>
                  <a:gd name="connsiteX37" fmla="*/ 515073 w 746124"/>
                  <a:gd name="connsiteY37" fmla="*/ 1170623 h 1241425"/>
                  <a:gd name="connsiteX38" fmla="*/ 515073 w 746124"/>
                  <a:gd name="connsiteY38" fmla="*/ 1198514 h 1241425"/>
                  <a:gd name="connsiteX39" fmla="*/ 505808 w 746124"/>
                  <a:gd name="connsiteY39" fmla="*/ 1212818 h 1241425"/>
                  <a:gd name="connsiteX40" fmla="*/ 370404 w 746124"/>
                  <a:gd name="connsiteY40" fmla="*/ 1241425 h 1241425"/>
                  <a:gd name="connsiteX41" fmla="*/ 352587 w 746124"/>
                  <a:gd name="connsiteY41" fmla="*/ 1240710 h 1241425"/>
                  <a:gd name="connsiteX42" fmla="*/ 334771 w 746124"/>
                  <a:gd name="connsiteY42" fmla="*/ 1241425 h 1241425"/>
                  <a:gd name="connsiteX43" fmla="*/ 200079 w 746124"/>
                  <a:gd name="connsiteY43" fmla="*/ 1212818 h 1241425"/>
                  <a:gd name="connsiteX44" fmla="*/ 190815 w 746124"/>
                  <a:gd name="connsiteY44" fmla="*/ 1198514 h 1241425"/>
                  <a:gd name="connsiteX45" fmla="*/ 190815 w 746124"/>
                  <a:gd name="connsiteY45" fmla="*/ 1170623 h 1241425"/>
                  <a:gd name="connsiteX46" fmla="*/ 154469 w 746124"/>
                  <a:gd name="connsiteY46" fmla="*/ 1170623 h 1241425"/>
                  <a:gd name="connsiteX47" fmla="*/ 123825 w 746124"/>
                  <a:gd name="connsiteY47" fmla="*/ 1139870 h 1241425"/>
                  <a:gd name="connsiteX48" fmla="*/ 123825 w 746124"/>
                  <a:gd name="connsiteY48" fmla="*/ 1089092 h 1241425"/>
                  <a:gd name="connsiteX49" fmla="*/ 128101 w 746124"/>
                  <a:gd name="connsiteY49" fmla="*/ 1074074 h 1241425"/>
                  <a:gd name="connsiteX50" fmla="*/ 123825 w 746124"/>
                  <a:gd name="connsiteY50" fmla="*/ 1059055 h 1241425"/>
                  <a:gd name="connsiteX51" fmla="*/ 123825 w 746124"/>
                  <a:gd name="connsiteY51" fmla="*/ 1010423 h 1241425"/>
                  <a:gd name="connsiteX52" fmla="*/ 128101 w 746124"/>
                  <a:gd name="connsiteY52" fmla="*/ 995404 h 1241425"/>
                  <a:gd name="connsiteX53" fmla="*/ 123825 w 746124"/>
                  <a:gd name="connsiteY53" fmla="*/ 980385 h 1241425"/>
                  <a:gd name="connsiteX54" fmla="*/ 123825 w 746124"/>
                  <a:gd name="connsiteY54" fmla="*/ 917450 h 1241425"/>
                  <a:gd name="connsiteX55" fmla="*/ 154469 w 746124"/>
                  <a:gd name="connsiteY55" fmla="*/ 887412 h 1241425"/>
                  <a:gd name="connsiteX56" fmla="*/ 530225 w 746124"/>
                  <a:gd name="connsiteY56" fmla="*/ 722312 h 1241425"/>
                  <a:gd name="connsiteX57" fmla="*/ 568325 w 746124"/>
                  <a:gd name="connsiteY57" fmla="*/ 759619 h 1241425"/>
                  <a:gd name="connsiteX58" fmla="*/ 530225 w 746124"/>
                  <a:gd name="connsiteY58" fmla="*/ 796926 h 1241425"/>
                  <a:gd name="connsiteX59" fmla="*/ 492125 w 746124"/>
                  <a:gd name="connsiteY59" fmla="*/ 759619 h 1241425"/>
                  <a:gd name="connsiteX60" fmla="*/ 530225 w 746124"/>
                  <a:gd name="connsiteY60" fmla="*/ 722312 h 1241425"/>
                  <a:gd name="connsiteX61" fmla="*/ 289718 w 746124"/>
                  <a:gd name="connsiteY61" fmla="*/ 579437 h 1241425"/>
                  <a:gd name="connsiteX62" fmla="*/ 327024 w 746124"/>
                  <a:gd name="connsiteY62" fmla="*/ 616744 h 1241425"/>
                  <a:gd name="connsiteX63" fmla="*/ 289718 w 746124"/>
                  <a:gd name="connsiteY63" fmla="*/ 654051 h 1241425"/>
                  <a:gd name="connsiteX64" fmla="*/ 252412 w 746124"/>
                  <a:gd name="connsiteY64" fmla="*/ 616744 h 1241425"/>
                  <a:gd name="connsiteX65" fmla="*/ 289718 w 746124"/>
                  <a:gd name="connsiteY65" fmla="*/ 579437 h 1241425"/>
                  <a:gd name="connsiteX66" fmla="*/ 36513 w 746124"/>
                  <a:gd name="connsiteY66" fmla="*/ 477837 h 1241425"/>
                  <a:gd name="connsiteX67" fmla="*/ 73026 w 746124"/>
                  <a:gd name="connsiteY67" fmla="*/ 515144 h 1241425"/>
                  <a:gd name="connsiteX68" fmla="*/ 36513 w 746124"/>
                  <a:gd name="connsiteY68" fmla="*/ 552451 h 1241425"/>
                  <a:gd name="connsiteX69" fmla="*/ 0 w 746124"/>
                  <a:gd name="connsiteY69" fmla="*/ 515144 h 1241425"/>
                  <a:gd name="connsiteX70" fmla="*/ 36513 w 746124"/>
                  <a:gd name="connsiteY70" fmla="*/ 477837 h 1241425"/>
                  <a:gd name="connsiteX71" fmla="*/ 708818 w 746124"/>
                  <a:gd name="connsiteY71" fmla="*/ 357187 h 1241425"/>
                  <a:gd name="connsiteX72" fmla="*/ 746124 w 746124"/>
                  <a:gd name="connsiteY72" fmla="*/ 394494 h 1241425"/>
                  <a:gd name="connsiteX73" fmla="*/ 708818 w 746124"/>
                  <a:gd name="connsiteY73" fmla="*/ 431801 h 1241425"/>
                  <a:gd name="connsiteX74" fmla="*/ 671512 w 746124"/>
                  <a:gd name="connsiteY74" fmla="*/ 394494 h 1241425"/>
                  <a:gd name="connsiteX75" fmla="*/ 708818 w 746124"/>
                  <a:gd name="connsiteY75" fmla="*/ 357187 h 1241425"/>
                  <a:gd name="connsiteX76" fmla="*/ 437001 w 746124"/>
                  <a:gd name="connsiteY76" fmla="*/ 306387 h 1241425"/>
                  <a:gd name="connsiteX77" fmla="*/ 474662 w 746124"/>
                  <a:gd name="connsiteY77" fmla="*/ 342899 h 1241425"/>
                  <a:gd name="connsiteX78" fmla="*/ 437001 w 746124"/>
                  <a:gd name="connsiteY78" fmla="*/ 379412 h 1241425"/>
                  <a:gd name="connsiteX79" fmla="*/ 400050 w 746124"/>
                  <a:gd name="connsiteY79" fmla="*/ 342899 h 1241425"/>
                  <a:gd name="connsiteX80" fmla="*/ 437001 w 746124"/>
                  <a:gd name="connsiteY80" fmla="*/ 306387 h 1241425"/>
                  <a:gd name="connsiteX81" fmla="*/ 168275 w 746124"/>
                  <a:gd name="connsiteY81" fmla="*/ 161925 h 1241425"/>
                  <a:gd name="connsiteX82" fmla="*/ 204787 w 746124"/>
                  <a:gd name="connsiteY82" fmla="*/ 198083 h 1241425"/>
                  <a:gd name="connsiteX83" fmla="*/ 168275 w 746124"/>
                  <a:gd name="connsiteY83" fmla="*/ 234950 h 1241425"/>
                  <a:gd name="connsiteX84" fmla="*/ 131762 w 746124"/>
                  <a:gd name="connsiteY84" fmla="*/ 198083 h 1241425"/>
                  <a:gd name="connsiteX85" fmla="*/ 168275 w 746124"/>
                  <a:gd name="connsiteY85" fmla="*/ 161925 h 1241425"/>
                  <a:gd name="connsiteX86" fmla="*/ 500063 w 746124"/>
                  <a:gd name="connsiteY86" fmla="*/ 0 h 1241425"/>
                  <a:gd name="connsiteX87" fmla="*/ 536576 w 746124"/>
                  <a:gd name="connsiteY87" fmla="*/ 36513 h 1241425"/>
                  <a:gd name="connsiteX88" fmla="*/ 500063 w 746124"/>
                  <a:gd name="connsiteY88" fmla="*/ 73026 h 1241425"/>
                  <a:gd name="connsiteX89" fmla="*/ 463550 w 746124"/>
                  <a:gd name="connsiteY89" fmla="*/ 36513 h 1241425"/>
                  <a:gd name="connsiteX90" fmla="*/ 500063 w 746124"/>
                  <a:gd name="connsiteY90" fmla="*/ 0 h 124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46124" h="1241425">
                    <a:moveTo>
                      <a:pt x="222250" y="1169987"/>
                    </a:moveTo>
                    <a:cubicBezTo>
                      <a:pt x="222250" y="1169987"/>
                      <a:pt x="222250" y="1169987"/>
                      <a:pt x="222250" y="1187911"/>
                    </a:cubicBezTo>
                    <a:cubicBezTo>
                      <a:pt x="289340" y="1214437"/>
                      <a:pt x="350721" y="1208702"/>
                      <a:pt x="351434" y="1208702"/>
                    </a:cubicBezTo>
                    <a:cubicBezTo>
                      <a:pt x="352148" y="1208702"/>
                      <a:pt x="353576" y="1208702"/>
                      <a:pt x="354289" y="1208702"/>
                    </a:cubicBezTo>
                    <a:cubicBezTo>
                      <a:pt x="355003" y="1208702"/>
                      <a:pt x="416383" y="1214437"/>
                      <a:pt x="484187" y="1187911"/>
                    </a:cubicBezTo>
                    <a:cubicBezTo>
                      <a:pt x="484187" y="1187911"/>
                      <a:pt x="484187" y="1187911"/>
                      <a:pt x="484187" y="1169987"/>
                    </a:cubicBezTo>
                    <a:cubicBezTo>
                      <a:pt x="484187" y="1169987"/>
                      <a:pt x="484187" y="1169987"/>
                      <a:pt x="222250" y="1169987"/>
                    </a:cubicBezTo>
                    <a:close/>
                    <a:moveTo>
                      <a:pt x="153987" y="1089025"/>
                    </a:moveTo>
                    <a:cubicBezTo>
                      <a:pt x="153987" y="1089025"/>
                      <a:pt x="153987" y="1089025"/>
                      <a:pt x="153987" y="1138238"/>
                    </a:cubicBezTo>
                    <a:cubicBezTo>
                      <a:pt x="153987" y="1138238"/>
                      <a:pt x="153987" y="1138238"/>
                      <a:pt x="552449" y="1138238"/>
                    </a:cubicBezTo>
                    <a:cubicBezTo>
                      <a:pt x="552449" y="1138238"/>
                      <a:pt x="552449" y="1138238"/>
                      <a:pt x="552449" y="1089025"/>
                    </a:cubicBezTo>
                    <a:cubicBezTo>
                      <a:pt x="552449" y="1089025"/>
                      <a:pt x="552449" y="1089025"/>
                      <a:pt x="153987" y="1089025"/>
                    </a:cubicBezTo>
                    <a:close/>
                    <a:moveTo>
                      <a:pt x="153987" y="1011237"/>
                    </a:moveTo>
                    <a:cubicBezTo>
                      <a:pt x="153987" y="1011237"/>
                      <a:pt x="153987" y="1011237"/>
                      <a:pt x="153987" y="1057275"/>
                    </a:cubicBezTo>
                    <a:cubicBezTo>
                      <a:pt x="153987" y="1057275"/>
                      <a:pt x="153987" y="1057275"/>
                      <a:pt x="552449" y="1057275"/>
                    </a:cubicBezTo>
                    <a:cubicBezTo>
                      <a:pt x="552449" y="1057275"/>
                      <a:pt x="552449" y="1057275"/>
                      <a:pt x="552449" y="1011237"/>
                    </a:cubicBezTo>
                    <a:cubicBezTo>
                      <a:pt x="552449" y="1011237"/>
                      <a:pt x="552449" y="1011237"/>
                      <a:pt x="153987" y="1011237"/>
                    </a:cubicBezTo>
                    <a:close/>
                    <a:moveTo>
                      <a:pt x="153987" y="919162"/>
                    </a:moveTo>
                    <a:cubicBezTo>
                      <a:pt x="153987" y="919162"/>
                      <a:pt x="153987" y="919162"/>
                      <a:pt x="153987" y="979487"/>
                    </a:cubicBezTo>
                    <a:cubicBezTo>
                      <a:pt x="153987" y="979487"/>
                      <a:pt x="153987" y="979487"/>
                      <a:pt x="552449" y="979487"/>
                    </a:cubicBezTo>
                    <a:cubicBezTo>
                      <a:pt x="552449" y="979487"/>
                      <a:pt x="552449" y="979487"/>
                      <a:pt x="552449" y="919162"/>
                    </a:cubicBezTo>
                    <a:cubicBezTo>
                      <a:pt x="552449" y="919162"/>
                      <a:pt x="552449" y="919162"/>
                      <a:pt x="153987" y="919162"/>
                    </a:cubicBezTo>
                    <a:close/>
                    <a:moveTo>
                      <a:pt x="154469" y="887412"/>
                    </a:moveTo>
                    <a:cubicBezTo>
                      <a:pt x="154469" y="887412"/>
                      <a:pt x="154469" y="887412"/>
                      <a:pt x="168010" y="887412"/>
                    </a:cubicBezTo>
                    <a:cubicBezTo>
                      <a:pt x="174424" y="887412"/>
                      <a:pt x="184401" y="887412"/>
                      <a:pt x="199367" y="887412"/>
                    </a:cubicBezTo>
                    <a:cubicBezTo>
                      <a:pt x="243551" y="887412"/>
                      <a:pt x="331208" y="887412"/>
                      <a:pt x="505808" y="887412"/>
                    </a:cubicBezTo>
                    <a:cubicBezTo>
                      <a:pt x="515785" y="887412"/>
                      <a:pt x="525763" y="887412"/>
                      <a:pt x="537165" y="887412"/>
                    </a:cubicBezTo>
                    <a:cubicBezTo>
                      <a:pt x="542154" y="887412"/>
                      <a:pt x="547855" y="887412"/>
                      <a:pt x="553556" y="887412"/>
                    </a:cubicBezTo>
                    <a:cubicBezTo>
                      <a:pt x="570660" y="887412"/>
                      <a:pt x="584200" y="900285"/>
                      <a:pt x="584200" y="917450"/>
                    </a:cubicBezTo>
                    <a:cubicBezTo>
                      <a:pt x="584200" y="917450"/>
                      <a:pt x="584200" y="917450"/>
                      <a:pt x="584200" y="980385"/>
                    </a:cubicBezTo>
                    <a:cubicBezTo>
                      <a:pt x="584200" y="986107"/>
                      <a:pt x="582775" y="991113"/>
                      <a:pt x="580637" y="995404"/>
                    </a:cubicBezTo>
                    <a:cubicBezTo>
                      <a:pt x="582775" y="999695"/>
                      <a:pt x="584200" y="1004701"/>
                      <a:pt x="584200" y="1010423"/>
                    </a:cubicBezTo>
                    <a:cubicBezTo>
                      <a:pt x="584200" y="1010423"/>
                      <a:pt x="584200" y="1010423"/>
                      <a:pt x="584200" y="1059055"/>
                    </a:cubicBezTo>
                    <a:cubicBezTo>
                      <a:pt x="584200" y="1064061"/>
                      <a:pt x="582775" y="1069067"/>
                      <a:pt x="580637" y="1074074"/>
                    </a:cubicBezTo>
                    <a:cubicBezTo>
                      <a:pt x="582775" y="1078365"/>
                      <a:pt x="584200" y="1083371"/>
                      <a:pt x="584200" y="1089092"/>
                    </a:cubicBezTo>
                    <a:cubicBezTo>
                      <a:pt x="584200" y="1089092"/>
                      <a:pt x="584200" y="1089092"/>
                      <a:pt x="584200" y="1139870"/>
                    </a:cubicBezTo>
                    <a:cubicBezTo>
                      <a:pt x="584200" y="1157034"/>
                      <a:pt x="570660" y="1170623"/>
                      <a:pt x="553556" y="1170623"/>
                    </a:cubicBezTo>
                    <a:cubicBezTo>
                      <a:pt x="553556" y="1170623"/>
                      <a:pt x="553556" y="1170623"/>
                      <a:pt x="515073" y="1170623"/>
                    </a:cubicBezTo>
                    <a:cubicBezTo>
                      <a:pt x="515073" y="1170623"/>
                      <a:pt x="515073" y="1170623"/>
                      <a:pt x="515073" y="1198514"/>
                    </a:cubicBezTo>
                    <a:cubicBezTo>
                      <a:pt x="515073" y="1204951"/>
                      <a:pt x="511509" y="1210672"/>
                      <a:pt x="505808" y="1212818"/>
                    </a:cubicBezTo>
                    <a:cubicBezTo>
                      <a:pt x="450221" y="1237849"/>
                      <a:pt x="397485" y="1241425"/>
                      <a:pt x="370404" y="1241425"/>
                    </a:cubicBezTo>
                    <a:cubicBezTo>
                      <a:pt x="361852" y="1241425"/>
                      <a:pt x="355438" y="1241425"/>
                      <a:pt x="352587" y="1240710"/>
                    </a:cubicBezTo>
                    <a:cubicBezTo>
                      <a:pt x="349737" y="1240710"/>
                      <a:pt x="343323" y="1241425"/>
                      <a:pt x="334771" y="1241425"/>
                    </a:cubicBezTo>
                    <a:cubicBezTo>
                      <a:pt x="307690" y="1241425"/>
                      <a:pt x="254954" y="1237849"/>
                      <a:pt x="200079" y="1212818"/>
                    </a:cubicBezTo>
                    <a:cubicBezTo>
                      <a:pt x="194378" y="1210672"/>
                      <a:pt x="190815" y="1204951"/>
                      <a:pt x="190815" y="1198514"/>
                    </a:cubicBezTo>
                    <a:cubicBezTo>
                      <a:pt x="190815" y="1198514"/>
                      <a:pt x="190815" y="1198514"/>
                      <a:pt x="190815" y="1170623"/>
                    </a:cubicBezTo>
                    <a:cubicBezTo>
                      <a:pt x="190815" y="1170623"/>
                      <a:pt x="190815" y="1170623"/>
                      <a:pt x="154469" y="1170623"/>
                    </a:cubicBezTo>
                    <a:cubicBezTo>
                      <a:pt x="137366" y="1170623"/>
                      <a:pt x="123825" y="1157034"/>
                      <a:pt x="123825" y="1139870"/>
                    </a:cubicBezTo>
                    <a:cubicBezTo>
                      <a:pt x="123825" y="1139870"/>
                      <a:pt x="123825" y="1139870"/>
                      <a:pt x="123825" y="1089092"/>
                    </a:cubicBezTo>
                    <a:cubicBezTo>
                      <a:pt x="123825" y="1083371"/>
                      <a:pt x="125251" y="1078365"/>
                      <a:pt x="128101" y="1074074"/>
                    </a:cubicBezTo>
                    <a:cubicBezTo>
                      <a:pt x="125251" y="1069067"/>
                      <a:pt x="123825" y="1064061"/>
                      <a:pt x="123825" y="1059055"/>
                    </a:cubicBezTo>
                    <a:cubicBezTo>
                      <a:pt x="123825" y="1059055"/>
                      <a:pt x="123825" y="1059055"/>
                      <a:pt x="123825" y="1010423"/>
                    </a:cubicBezTo>
                    <a:cubicBezTo>
                      <a:pt x="123825" y="1004701"/>
                      <a:pt x="125251" y="999695"/>
                      <a:pt x="128101" y="995404"/>
                    </a:cubicBezTo>
                    <a:cubicBezTo>
                      <a:pt x="125251" y="991113"/>
                      <a:pt x="123825" y="986107"/>
                      <a:pt x="123825" y="980385"/>
                    </a:cubicBezTo>
                    <a:cubicBezTo>
                      <a:pt x="123825" y="980385"/>
                      <a:pt x="123825" y="980385"/>
                      <a:pt x="123825" y="917450"/>
                    </a:cubicBezTo>
                    <a:cubicBezTo>
                      <a:pt x="123825" y="900285"/>
                      <a:pt x="137366" y="887412"/>
                      <a:pt x="154469" y="887412"/>
                    </a:cubicBezTo>
                    <a:close/>
                    <a:moveTo>
                      <a:pt x="530225" y="722312"/>
                    </a:moveTo>
                    <a:cubicBezTo>
                      <a:pt x="551267" y="722312"/>
                      <a:pt x="568325" y="739015"/>
                      <a:pt x="568325" y="759619"/>
                    </a:cubicBezTo>
                    <a:cubicBezTo>
                      <a:pt x="568325" y="780223"/>
                      <a:pt x="551267" y="796926"/>
                      <a:pt x="530225" y="796926"/>
                    </a:cubicBezTo>
                    <a:cubicBezTo>
                      <a:pt x="509183" y="796926"/>
                      <a:pt x="492125" y="780223"/>
                      <a:pt x="492125" y="759619"/>
                    </a:cubicBezTo>
                    <a:cubicBezTo>
                      <a:pt x="492125" y="739015"/>
                      <a:pt x="509183" y="722312"/>
                      <a:pt x="530225" y="722312"/>
                    </a:cubicBezTo>
                    <a:close/>
                    <a:moveTo>
                      <a:pt x="289718" y="579437"/>
                    </a:moveTo>
                    <a:cubicBezTo>
                      <a:pt x="310322" y="579437"/>
                      <a:pt x="327024" y="596140"/>
                      <a:pt x="327024" y="616744"/>
                    </a:cubicBezTo>
                    <a:cubicBezTo>
                      <a:pt x="327024" y="637348"/>
                      <a:pt x="310322" y="654051"/>
                      <a:pt x="289718" y="654051"/>
                    </a:cubicBezTo>
                    <a:cubicBezTo>
                      <a:pt x="269114" y="654051"/>
                      <a:pt x="252412" y="637348"/>
                      <a:pt x="252412" y="616744"/>
                    </a:cubicBezTo>
                    <a:cubicBezTo>
                      <a:pt x="252412" y="596140"/>
                      <a:pt x="269114" y="579437"/>
                      <a:pt x="289718" y="579437"/>
                    </a:cubicBezTo>
                    <a:close/>
                    <a:moveTo>
                      <a:pt x="36513" y="477837"/>
                    </a:moveTo>
                    <a:cubicBezTo>
                      <a:pt x="56679" y="477837"/>
                      <a:pt x="73026" y="494540"/>
                      <a:pt x="73026" y="515144"/>
                    </a:cubicBezTo>
                    <a:cubicBezTo>
                      <a:pt x="73026" y="535748"/>
                      <a:pt x="56679" y="552451"/>
                      <a:pt x="36513" y="552451"/>
                    </a:cubicBezTo>
                    <a:cubicBezTo>
                      <a:pt x="16347" y="552451"/>
                      <a:pt x="0" y="535748"/>
                      <a:pt x="0" y="515144"/>
                    </a:cubicBezTo>
                    <a:cubicBezTo>
                      <a:pt x="0" y="494540"/>
                      <a:pt x="16347" y="477837"/>
                      <a:pt x="36513" y="477837"/>
                    </a:cubicBezTo>
                    <a:close/>
                    <a:moveTo>
                      <a:pt x="708818" y="357187"/>
                    </a:moveTo>
                    <a:cubicBezTo>
                      <a:pt x="729422" y="357187"/>
                      <a:pt x="746124" y="373890"/>
                      <a:pt x="746124" y="394494"/>
                    </a:cubicBezTo>
                    <a:cubicBezTo>
                      <a:pt x="746124" y="415098"/>
                      <a:pt x="729422" y="431801"/>
                      <a:pt x="708818" y="431801"/>
                    </a:cubicBezTo>
                    <a:cubicBezTo>
                      <a:pt x="688214" y="431801"/>
                      <a:pt x="671512" y="415098"/>
                      <a:pt x="671512" y="394494"/>
                    </a:cubicBezTo>
                    <a:cubicBezTo>
                      <a:pt x="671512" y="373890"/>
                      <a:pt x="688214" y="357187"/>
                      <a:pt x="708818" y="357187"/>
                    </a:cubicBezTo>
                    <a:close/>
                    <a:moveTo>
                      <a:pt x="437001" y="306387"/>
                    </a:moveTo>
                    <a:cubicBezTo>
                      <a:pt x="458319" y="306387"/>
                      <a:pt x="474662" y="322537"/>
                      <a:pt x="474662" y="342899"/>
                    </a:cubicBezTo>
                    <a:cubicBezTo>
                      <a:pt x="474662" y="362560"/>
                      <a:pt x="458319" y="379412"/>
                      <a:pt x="437001" y="379412"/>
                    </a:cubicBezTo>
                    <a:cubicBezTo>
                      <a:pt x="417104" y="379412"/>
                      <a:pt x="400050" y="362560"/>
                      <a:pt x="400050" y="342899"/>
                    </a:cubicBezTo>
                    <a:cubicBezTo>
                      <a:pt x="400050" y="322537"/>
                      <a:pt x="417104" y="306387"/>
                      <a:pt x="437001" y="306387"/>
                    </a:cubicBezTo>
                    <a:close/>
                    <a:moveTo>
                      <a:pt x="168275" y="161925"/>
                    </a:moveTo>
                    <a:cubicBezTo>
                      <a:pt x="187935" y="161925"/>
                      <a:pt x="204787" y="178940"/>
                      <a:pt x="204787" y="198083"/>
                    </a:cubicBezTo>
                    <a:cubicBezTo>
                      <a:pt x="204787" y="218643"/>
                      <a:pt x="187935" y="234950"/>
                      <a:pt x="168275" y="234950"/>
                    </a:cubicBezTo>
                    <a:cubicBezTo>
                      <a:pt x="147912" y="234950"/>
                      <a:pt x="131762" y="218643"/>
                      <a:pt x="131762" y="198083"/>
                    </a:cubicBezTo>
                    <a:cubicBezTo>
                      <a:pt x="131762" y="178940"/>
                      <a:pt x="147912" y="161925"/>
                      <a:pt x="168275" y="161925"/>
                    </a:cubicBezTo>
                    <a:close/>
                    <a:moveTo>
                      <a:pt x="500063" y="0"/>
                    </a:moveTo>
                    <a:cubicBezTo>
                      <a:pt x="520229" y="0"/>
                      <a:pt x="536576" y="16347"/>
                      <a:pt x="536576" y="36513"/>
                    </a:cubicBezTo>
                    <a:cubicBezTo>
                      <a:pt x="536576" y="56679"/>
                      <a:pt x="520229" y="73026"/>
                      <a:pt x="500063" y="73026"/>
                    </a:cubicBezTo>
                    <a:cubicBezTo>
                      <a:pt x="479897" y="73026"/>
                      <a:pt x="463550" y="56679"/>
                      <a:pt x="463550" y="36513"/>
                    </a:cubicBezTo>
                    <a:cubicBezTo>
                      <a:pt x="463550" y="16347"/>
                      <a:pt x="479897" y="0"/>
                      <a:pt x="500063" y="0"/>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grpSp>
      </p:grpSp>
      <p:sp>
        <p:nvSpPr>
          <p:cNvPr id="3" name="TextBox 2">
            <a:extLst>
              <a:ext uri="{FF2B5EF4-FFF2-40B4-BE49-F238E27FC236}">
                <a16:creationId xmlns:a16="http://schemas.microsoft.com/office/drawing/2014/main" id="{FF552908-F612-FD0A-1CF4-25FCD7D098D3}"/>
              </a:ext>
            </a:extLst>
          </p:cNvPr>
          <p:cNvSpPr txBox="1"/>
          <p:nvPr/>
        </p:nvSpPr>
        <p:spPr>
          <a:xfrm>
            <a:off x="-396240" y="4867454"/>
            <a:ext cx="3998756" cy="3505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bg1">
                    <a:lumMod val="50000"/>
                  </a:schemeClr>
                </a:solidFill>
              </a:rPr>
              <a:t>MPA: Regional Economic Development Council Leadership</a:t>
            </a:r>
          </a:p>
        </p:txBody>
      </p:sp>
    </p:spTree>
    <p:extLst>
      <p:ext uri="{BB962C8B-B14F-4D97-AF65-F5344CB8AC3E}">
        <p14:creationId xmlns:p14="http://schemas.microsoft.com/office/powerpoint/2010/main" val="2378844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56BF8E-980B-40E0-949F-69DA0C5D151A}"/>
              </a:ext>
            </a:extLst>
          </p:cNvPr>
          <p:cNvSpPr txBox="1">
            <a:spLocks/>
          </p:cNvSpPr>
          <p:nvPr/>
        </p:nvSpPr>
        <p:spPr>
          <a:xfrm>
            <a:off x="304800" y="666750"/>
            <a:ext cx="8229600" cy="685800"/>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000" dirty="0"/>
              <a:t>Master Plan on Aging – Age Friendly NY 2.0</a:t>
            </a:r>
          </a:p>
        </p:txBody>
      </p:sp>
      <p:sp>
        <p:nvSpPr>
          <p:cNvPr id="2" name="TextBox 1">
            <a:extLst>
              <a:ext uri="{FF2B5EF4-FFF2-40B4-BE49-F238E27FC236}">
                <a16:creationId xmlns:a16="http://schemas.microsoft.com/office/drawing/2014/main" id="{C8EDE58A-9F06-4826-927C-EEAC2E50ABC2}"/>
              </a:ext>
            </a:extLst>
          </p:cNvPr>
          <p:cNvSpPr txBox="1"/>
          <p:nvPr/>
        </p:nvSpPr>
        <p:spPr>
          <a:xfrm>
            <a:off x="381000" y="1410537"/>
            <a:ext cx="8077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Opportunity for expanded public/private partnerships</a:t>
            </a:r>
          </a:p>
          <a:p>
            <a:pPr marL="285750" indent="-285750">
              <a:buFont typeface="Arial" panose="020B0604020202020204" pitchFamily="34" charset="0"/>
              <a:buChar char="•"/>
            </a:pPr>
            <a:r>
              <a:rPr lang="en-US" dirty="0"/>
              <a:t>Opportunity to coordinate and connect the dots</a:t>
            </a:r>
          </a:p>
          <a:p>
            <a:pPr marL="285750" indent="-285750">
              <a:buFont typeface="Arial" panose="020B0604020202020204" pitchFamily="34" charset="0"/>
              <a:buChar char="•"/>
            </a:pPr>
            <a:r>
              <a:rPr lang="en-US" dirty="0"/>
              <a:t>Opportunity to address birth to death</a:t>
            </a:r>
          </a:p>
          <a:p>
            <a:pPr marL="285750" indent="-285750">
              <a:buFont typeface="Arial" panose="020B0604020202020204" pitchFamily="34" charset="0"/>
              <a:buChar char="•"/>
            </a:pPr>
            <a:r>
              <a:rPr lang="en-US" dirty="0"/>
              <a:t>Opportunity to recognize and understand the importance of the built environment in successfully aging</a:t>
            </a:r>
          </a:p>
          <a:p>
            <a:pPr marL="285750" indent="-285750">
              <a:buFont typeface="Arial" panose="020B0604020202020204" pitchFamily="34" charset="0"/>
              <a:buChar char="•"/>
            </a:pPr>
            <a:r>
              <a:rPr lang="en-US" dirty="0"/>
              <a:t>Opportunity to address disparities and access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Executive Order</a:t>
            </a:r>
          </a:p>
          <a:p>
            <a:pPr marL="285750" indent="-285750">
              <a:buFont typeface="Arial" panose="020B0604020202020204" pitchFamily="34" charset="0"/>
              <a:buChar char="•"/>
            </a:pPr>
            <a:r>
              <a:rPr lang="en-US" dirty="0"/>
              <a:t>State Multi-agency coordinating entity</a:t>
            </a:r>
          </a:p>
          <a:p>
            <a:pPr marL="285750" indent="-285750">
              <a:buFont typeface="Arial" panose="020B0604020202020204" pitchFamily="34" charset="0"/>
              <a:buChar char="•"/>
            </a:pPr>
            <a:r>
              <a:rPr lang="en-US" dirty="0"/>
              <a:t>Cross sector stakeholder group</a:t>
            </a:r>
          </a:p>
          <a:p>
            <a:pPr marL="285750" indent="-285750">
              <a:buFont typeface="Arial" panose="020B0604020202020204" pitchFamily="34" charset="0"/>
              <a:buChar char="•"/>
            </a:pPr>
            <a:r>
              <a:rPr lang="en-US" dirty="0"/>
              <a:t>Public forums</a:t>
            </a:r>
          </a:p>
          <a:p>
            <a:pPr marL="285750" indent="-285750">
              <a:buFont typeface="Arial" panose="020B0604020202020204" pitchFamily="34" charset="0"/>
              <a:buChar char="•"/>
            </a:pPr>
            <a:r>
              <a:rPr lang="en-US" dirty="0"/>
              <a:t>State surveys/data collection/priorities</a:t>
            </a:r>
          </a:p>
        </p:txBody>
      </p:sp>
    </p:spTree>
    <p:extLst>
      <p:ext uri="{BB962C8B-B14F-4D97-AF65-F5344CB8AC3E}">
        <p14:creationId xmlns:p14="http://schemas.microsoft.com/office/powerpoint/2010/main" val="61288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276E-AC3E-462F-882B-49A9FFEC647E}"/>
              </a:ext>
            </a:extLst>
          </p:cNvPr>
          <p:cNvSpPr>
            <a:spLocks noGrp="1"/>
          </p:cNvSpPr>
          <p:nvPr>
            <p:ph type="title"/>
          </p:nvPr>
        </p:nvSpPr>
        <p:spPr/>
        <p:txBody>
          <a:bodyPr/>
          <a:lstStyle/>
          <a:p>
            <a:r>
              <a:rPr lang="en-US" dirty="0"/>
              <a:t>Value!!</a:t>
            </a:r>
          </a:p>
        </p:txBody>
      </p:sp>
      <p:sp>
        <p:nvSpPr>
          <p:cNvPr id="3" name="Content Placeholder 2">
            <a:extLst>
              <a:ext uri="{FF2B5EF4-FFF2-40B4-BE49-F238E27FC236}">
                <a16:creationId xmlns:a16="http://schemas.microsoft.com/office/drawing/2014/main" id="{6E29AFF2-3F54-47A4-B3C2-11188DADDD6F}"/>
              </a:ext>
            </a:extLst>
          </p:cNvPr>
          <p:cNvSpPr>
            <a:spLocks noGrp="1"/>
          </p:cNvSpPr>
          <p:nvPr>
            <p:ph idx="1"/>
          </p:nvPr>
        </p:nvSpPr>
        <p:spPr/>
        <p:txBody>
          <a:bodyPr>
            <a:normAutofit fontScale="92500" lnSpcReduction="10000"/>
          </a:bodyPr>
          <a:lstStyle/>
          <a:p>
            <a:r>
              <a:rPr lang="en-US" dirty="0"/>
              <a:t>Value the Population We Serve </a:t>
            </a:r>
          </a:p>
          <a:p>
            <a:endParaRPr lang="en-US" dirty="0"/>
          </a:p>
          <a:p>
            <a:r>
              <a:rPr lang="en-US" dirty="0"/>
              <a:t>Value to efficacy and ROI on Network Services</a:t>
            </a:r>
          </a:p>
          <a:p>
            <a:endParaRPr lang="en-US" dirty="0"/>
          </a:p>
          <a:p>
            <a:r>
              <a:rPr lang="en-US" dirty="0"/>
              <a:t>Value of Partnerships to Serve People Holistically – Not Episodically/Not Siloed</a:t>
            </a:r>
          </a:p>
        </p:txBody>
      </p:sp>
    </p:spTree>
    <p:extLst>
      <p:ext uri="{BB962C8B-B14F-4D97-AF65-F5344CB8AC3E}">
        <p14:creationId xmlns:p14="http://schemas.microsoft.com/office/powerpoint/2010/main" val="96383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1" y="900113"/>
            <a:ext cx="5022476" cy="342900"/>
          </a:xfrm>
        </p:spPr>
        <p:txBody>
          <a:bodyPr>
            <a:normAutofit fontScale="90000"/>
          </a:bodyPr>
          <a:lstStyle/>
          <a:p>
            <a:br>
              <a:rPr lang="en-US" sz="1800" dirty="0"/>
            </a:br>
            <a:br>
              <a:rPr lang="en-US" sz="2025" b="1" dirty="0"/>
            </a:br>
            <a:endParaRPr lang="en-US" dirty="0"/>
          </a:p>
        </p:txBody>
      </p:sp>
      <p:sp>
        <p:nvSpPr>
          <p:cNvPr id="3" name="Content Placeholder 2"/>
          <p:cNvSpPr>
            <a:spLocks noGrp="1"/>
          </p:cNvSpPr>
          <p:nvPr>
            <p:ph idx="1"/>
          </p:nvPr>
        </p:nvSpPr>
        <p:spPr>
          <a:xfrm>
            <a:off x="457200" y="1657350"/>
            <a:ext cx="3886200" cy="2876020"/>
          </a:xfrm>
          <a:prstGeom prst="rect">
            <a:avLst/>
          </a:prstGeom>
        </p:spPr>
        <p:txBody>
          <a:bodyPr>
            <a:noAutofit/>
          </a:bodyPr>
          <a:lstStyle/>
          <a:p>
            <a:pPr marL="295268" indent="-285743"/>
            <a:r>
              <a:rPr lang="en-US" sz="1400" dirty="0"/>
              <a:t>Home delivered meals (HDM)</a:t>
            </a:r>
          </a:p>
          <a:p>
            <a:pPr marL="295268" indent="-285743"/>
            <a:r>
              <a:rPr lang="en-US" sz="1400" dirty="0"/>
              <a:t>Congregate meals</a:t>
            </a:r>
          </a:p>
          <a:p>
            <a:pPr marL="295268" indent="-285743"/>
            <a:r>
              <a:rPr lang="en-US" sz="1400" dirty="0"/>
              <a:t>Nutrition counseling &amp; education</a:t>
            </a:r>
          </a:p>
          <a:p>
            <a:pPr marL="295268" indent="-285743"/>
            <a:r>
              <a:rPr lang="en-US" sz="1400" dirty="0"/>
              <a:t>Senior center programming</a:t>
            </a:r>
          </a:p>
          <a:p>
            <a:pPr marL="295268" indent="-285743"/>
            <a:r>
              <a:rPr lang="en-US" sz="1400" dirty="0"/>
              <a:t>Health promotion and wellness</a:t>
            </a:r>
          </a:p>
          <a:p>
            <a:pPr marL="295268" indent="-285743"/>
            <a:r>
              <a:rPr lang="en-US" sz="1400" dirty="0"/>
              <a:t>Evidence Based Interventions – CDSMEs, fall prevention, etc.</a:t>
            </a:r>
          </a:p>
          <a:p>
            <a:pPr marL="295268" indent="-285743"/>
            <a:r>
              <a:rPr lang="en-US" sz="1400" dirty="0"/>
              <a:t>Volunteer opportunities</a:t>
            </a:r>
          </a:p>
          <a:p>
            <a:pPr marL="295268" indent="-285743"/>
            <a:r>
              <a:rPr lang="en-US" sz="1400" dirty="0"/>
              <a:t>Respite and caregiver supports</a:t>
            </a:r>
          </a:p>
          <a:p>
            <a:pPr marL="295268" indent="-285743"/>
            <a:r>
              <a:rPr lang="en-US" sz="1400" dirty="0"/>
              <a:t>Legal Services</a:t>
            </a:r>
          </a:p>
          <a:p>
            <a:pPr marL="295268" indent="-285743"/>
            <a:r>
              <a:rPr lang="en-US" sz="1400" dirty="0"/>
              <a:t>Home modifications, repairs </a:t>
            </a:r>
          </a:p>
          <a:p>
            <a:pPr marL="295268" indent="-285743"/>
            <a:r>
              <a:rPr lang="en-US" sz="1400" dirty="0"/>
              <a:t>Elder abuse prevention and mitigation</a:t>
            </a:r>
          </a:p>
          <a:p>
            <a:endParaRPr lang="en-US" sz="1200" dirty="0"/>
          </a:p>
          <a:p>
            <a:endParaRPr lang="en-US" sz="1200" dirty="0"/>
          </a:p>
        </p:txBody>
      </p:sp>
      <p:sp>
        <p:nvSpPr>
          <p:cNvPr id="6" name="Content Placeholder 2"/>
          <p:cNvSpPr>
            <a:spLocks noGrp="1"/>
          </p:cNvSpPr>
          <p:nvPr>
            <p:ph idx="4294967295"/>
          </p:nvPr>
        </p:nvSpPr>
        <p:spPr>
          <a:xfrm>
            <a:off x="4343400" y="1657350"/>
            <a:ext cx="4419600" cy="2876020"/>
          </a:xfrm>
          <a:prstGeom prst="rect">
            <a:avLst/>
          </a:prstGeom>
        </p:spPr>
        <p:txBody>
          <a:bodyPr>
            <a:noAutofit/>
          </a:bodyPr>
          <a:lstStyle/>
          <a:p>
            <a:pPr marL="295268" indent="-285743"/>
            <a:r>
              <a:rPr lang="en-US" sz="1400" dirty="0"/>
              <a:t>NY Connects (ADRC) - LTSS I&amp;A/R,  options counseling, benefits and application assistance</a:t>
            </a:r>
          </a:p>
          <a:p>
            <a:pPr marL="295268" indent="-285743"/>
            <a:r>
              <a:rPr lang="en-US" sz="1400" dirty="0"/>
              <a:t>Health Insurance Information , Counseling and Assistance (HIICAP) </a:t>
            </a:r>
          </a:p>
          <a:p>
            <a:pPr marL="295268" indent="-285743"/>
            <a:r>
              <a:rPr lang="en-US" sz="1400" dirty="0"/>
              <a:t>Personal Care Level I and II (non-Medicaid)</a:t>
            </a:r>
          </a:p>
          <a:p>
            <a:pPr marL="295268" indent="-285743"/>
            <a:r>
              <a:rPr lang="en-US" sz="1400" dirty="0"/>
              <a:t>Case management</a:t>
            </a:r>
          </a:p>
          <a:p>
            <a:pPr marL="295268" indent="-285743"/>
            <a:r>
              <a:rPr lang="en-US" sz="1400" dirty="0"/>
              <a:t>Ancillary services such as PERS and assistive devices</a:t>
            </a:r>
          </a:p>
          <a:p>
            <a:pPr marL="295268" indent="-285743"/>
            <a:r>
              <a:rPr lang="en-US" sz="1400" dirty="0"/>
              <a:t>Minor home repair/modifications</a:t>
            </a:r>
          </a:p>
          <a:p>
            <a:pPr marL="295268" indent="-285743"/>
            <a:r>
              <a:rPr lang="en-US" sz="1400" dirty="0"/>
              <a:t>Social adult day services </a:t>
            </a:r>
          </a:p>
          <a:p>
            <a:pPr marL="295268" indent="-285743"/>
            <a:r>
              <a:rPr lang="en-US" sz="1400" dirty="0"/>
              <a:t>Transportation to needed medical appointments, community services and activities </a:t>
            </a:r>
          </a:p>
          <a:p>
            <a:pPr marL="295268" indent="-285743"/>
            <a:r>
              <a:rPr lang="en-US" sz="1400" dirty="0"/>
              <a:t>Long Term Care Ombudsman</a:t>
            </a:r>
          </a:p>
          <a:p>
            <a:pPr marL="295268" indent="-285743"/>
            <a:r>
              <a:rPr lang="en-US" sz="1400" dirty="0"/>
              <a:t>Combat Social Isolation</a:t>
            </a:r>
          </a:p>
          <a:p>
            <a:pPr marL="514313" lvl="2" indent="0">
              <a:buNone/>
            </a:pPr>
            <a:endParaRPr lang="en-US" sz="1200" dirty="0"/>
          </a:p>
        </p:txBody>
      </p:sp>
      <p:sp>
        <p:nvSpPr>
          <p:cNvPr id="4" name="Rectangle 3"/>
          <p:cNvSpPr/>
          <p:nvPr/>
        </p:nvSpPr>
        <p:spPr>
          <a:xfrm>
            <a:off x="228600" y="361952"/>
            <a:ext cx="8763000" cy="1077218"/>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Core Home and Community Based Services Provided by the Network of Aging Professionals</a:t>
            </a:r>
          </a:p>
          <a:p>
            <a:pPr algn="ctr">
              <a:spcBef>
                <a:spcPts val="1200"/>
              </a:spcBef>
            </a:pPr>
            <a:r>
              <a:rPr lang="en-US" b="1" dirty="0">
                <a:latin typeface="Arial" panose="020B0604020202020204" pitchFamily="34" charset="0"/>
                <a:cs typeface="Arial" panose="020B0604020202020204" pitchFamily="34" charset="0"/>
              </a:rPr>
              <a:t>Coordinated with Local Network of Partners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37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0A449-A181-431A-8EA0-BBE3F95BB93B}"/>
              </a:ext>
            </a:extLst>
          </p:cNvPr>
          <p:cNvSpPr>
            <a:spLocks noGrp="1"/>
          </p:cNvSpPr>
          <p:nvPr>
            <p:ph idx="1"/>
          </p:nvPr>
        </p:nvSpPr>
        <p:spPr>
          <a:xfrm>
            <a:off x="457200" y="1200151"/>
            <a:ext cx="8058150" cy="3432573"/>
          </a:xfrm>
        </p:spPr>
        <p:txBody>
          <a:bodyPr>
            <a:normAutofit fontScale="55000" lnSpcReduction="20000"/>
          </a:bodyPr>
          <a:lstStyle/>
          <a:p>
            <a:r>
              <a:rPr lang="en-US" dirty="0"/>
              <a:t>Focus on our customers - high risk, high cost individuals = those with chronic conditions and functional needs</a:t>
            </a:r>
            <a:endParaRPr lang="en-US" sz="1500" dirty="0"/>
          </a:p>
          <a:p>
            <a:pPr lvl="1">
              <a:buFont typeface="Courier New" panose="02070309020205020404" pitchFamily="49" charset="0"/>
              <a:buChar char="o"/>
            </a:pPr>
            <a:r>
              <a:rPr lang="en-US" dirty="0"/>
              <a:t>Of top 5% of Medicare spenders – 61% have chronic conditions and functional limitations (account for 53% of total spending - $almost 400 billion</a:t>
            </a:r>
            <a:endParaRPr lang="en-US" sz="1200" dirty="0"/>
          </a:p>
          <a:p>
            <a:pPr lvl="1">
              <a:buFont typeface="Courier New" panose="02070309020205020404" pitchFamily="49" charset="0"/>
              <a:buChar char="o"/>
            </a:pPr>
            <a:r>
              <a:rPr lang="en-US" dirty="0"/>
              <a:t>Of top 20% of Medicare spenders – 46% have chronic conditions and functional limitations and 41% have 3 or more chronic conditions only</a:t>
            </a:r>
            <a:endParaRPr lang="en-US" sz="1200" dirty="0"/>
          </a:p>
          <a:p>
            <a:pPr lvl="1">
              <a:buFont typeface="Courier New" panose="02070309020205020404" pitchFamily="49" charset="0"/>
              <a:buChar char="o"/>
            </a:pPr>
            <a:r>
              <a:rPr lang="en-US" dirty="0"/>
              <a:t>More likely to use ED and hospital inpatient</a:t>
            </a:r>
          </a:p>
          <a:p>
            <a:pPr marL="457189" lvl="1" indent="0">
              <a:buNone/>
            </a:pPr>
            <a:endParaRPr lang="en-US" dirty="0"/>
          </a:p>
          <a:p>
            <a:pPr marL="342892" lvl="1" indent="0">
              <a:buNone/>
            </a:pPr>
            <a:endParaRPr lang="en-US" sz="1350" dirty="0"/>
          </a:p>
          <a:p>
            <a:pPr lvl="0"/>
            <a:r>
              <a:rPr lang="en-US" dirty="0"/>
              <a:t>CMS Identified top needs identified for this population:</a:t>
            </a:r>
            <a:endParaRPr lang="en-US" sz="1500" dirty="0"/>
          </a:p>
          <a:p>
            <a:pPr lvl="1">
              <a:buFont typeface="Courier New" panose="02070309020205020404" pitchFamily="49" charset="0"/>
              <a:buChar char="o"/>
            </a:pPr>
            <a:r>
              <a:rPr lang="en-US" dirty="0"/>
              <a:t>HDM 		19%</a:t>
            </a:r>
            <a:endParaRPr lang="en-US" sz="1350" dirty="0"/>
          </a:p>
          <a:p>
            <a:pPr lvl="1">
              <a:buFont typeface="Courier New" panose="02070309020205020404" pitchFamily="49" charset="0"/>
              <a:buChar char="o"/>
            </a:pPr>
            <a:r>
              <a:rPr lang="en-US" dirty="0"/>
              <a:t>PC I and II 		14%</a:t>
            </a:r>
            <a:endParaRPr lang="en-US" sz="1350" dirty="0"/>
          </a:p>
          <a:p>
            <a:pPr lvl="1">
              <a:buFont typeface="Courier New" panose="02070309020205020404" pitchFamily="49" charset="0"/>
              <a:buChar char="o"/>
            </a:pPr>
            <a:r>
              <a:rPr lang="en-US" dirty="0"/>
              <a:t>Transportation 	15%</a:t>
            </a:r>
            <a:endParaRPr lang="en-US" sz="1350" dirty="0"/>
          </a:p>
          <a:p>
            <a:pPr lvl="1">
              <a:buFont typeface="Courier New" panose="02070309020205020404" pitchFamily="49" charset="0"/>
              <a:buChar char="o"/>
            </a:pPr>
            <a:r>
              <a:rPr lang="en-US" dirty="0"/>
              <a:t>CDSMP 		14%</a:t>
            </a:r>
            <a:endParaRPr lang="en-US" sz="1350" dirty="0"/>
          </a:p>
          <a:p>
            <a:pPr marL="0" indent="0">
              <a:buNone/>
            </a:pPr>
            <a:endParaRPr lang="en-US" dirty="0"/>
          </a:p>
        </p:txBody>
      </p:sp>
      <p:sp>
        <p:nvSpPr>
          <p:cNvPr id="5" name="Rectangle 4">
            <a:extLst>
              <a:ext uri="{FF2B5EF4-FFF2-40B4-BE49-F238E27FC236}">
                <a16:creationId xmlns:a16="http://schemas.microsoft.com/office/drawing/2014/main" id="{AFC50526-9443-4DC9-895E-AD9BF69DE1F7}"/>
              </a:ext>
            </a:extLst>
          </p:cNvPr>
          <p:cNvSpPr/>
          <p:nvPr/>
        </p:nvSpPr>
        <p:spPr>
          <a:xfrm>
            <a:off x="457200" y="438151"/>
            <a:ext cx="8229600"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NYSOFA Customers</a:t>
            </a:r>
            <a:endParaRPr lang="en-US" sz="2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026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419603" y="965786"/>
          <a:ext cx="4343399" cy="3891970"/>
        </p:xfrm>
        <a:graphic>
          <a:graphicData uri="http://schemas.openxmlformats.org/drawingml/2006/table">
            <a:tbl>
              <a:tblPr firstRow="1" firstCol="1" bandRow="1">
                <a:tableStyleId>{5C22544A-7EE6-4342-B048-85BDC9FD1C3A}</a:tableStyleId>
              </a:tblPr>
              <a:tblGrid>
                <a:gridCol w="2387233">
                  <a:extLst>
                    <a:ext uri="{9D8B030D-6E8A-4147-A177-3AD203B41FA5}">
                      <a16:colId xmlns:a16="http://schemas.microsoft.com/office/drawing/2014/main" val="20000"/>
                    </a:ext>
                  </a:extLst>
                </a:gridCol>
                <a:gridCol w="939983">
                  <a:extLst>
                    <a:ext uri="{9D8B030D-6E8A-4147-A177-3AD203B41FA5}">
                      <a16:colId xmlns:a16="http://schemas.microsoft.com/office/drawing/2014/main" val="20001"/>
                    </a:ext>
                  </a:extLst>
                </a:gridCol>
                <a:gridCol w="1016183">
                  <a:extLst>
                    <a:ext uri="{9D8B030D-6E8A-4147-A177-3AD203B41FA5}">
                      <a16:colId xmlns:a16="http://schemas.microsoft.com/office/drawing/2014/main" val="20002"/>
                    </a:ext>
                  </a:extLst>
                </a:gridCol>
              </a:tblGrid>
              <a:tr h="1001502">
                <a:tc gridSpan="3">
                  <a:txBody>
                    <a:bodyPr/>
                    <a:lstStyle/>
                    <a:p>
                      <a:pPr marL="0" marR="0" algn="ctr">
                        <a:lnSpc>
                          <a:spcPct val="107000"/>
                        </a:lnSpc>
                        <a:spcBef>
                          <a:spcPts val="0"/>
                        </a:spcBef>
                        <a:spcAft>
                          <a:spcPts val="800"/>
                        </a:spcAft>
                      </a:pPr>
                      <a:r>
                        <a:rPr lang="en-US" sz="900" dirty="0">
                          <a:effectLst/>
                          <a:latin typeface="Arial" panose="020B0604020202020204" pitchFamily="34" charset="0"/>
                          <a:cs typeface="Arial" panose="020B0604020202020204" pitchFamily="34" charset="0"/>
                        </a:rPr>
                        <a:t>New York State</a:t>
                      </a:r>
                    </a:p>
                    <a:p>
                      <a:pPr marL="0" marR="0" algn="ctr">
                        <a:lnSpc>
                          <a:spcPct val="107000"/>
                        </a:lnSpc>
                        <a:spcBef>
                          <a:spcPts val="0"/>
                        </a:spcBef>
                        <a:spcAft>
                          <a:spcPts val="800"/>
                        </a:spcAft>
                      </a:pPr>
                      <a:r>
                        <a:rPr lang="en-US" sz="900" dirty="0">
                          <a:effectLst/>
                          <a:latin typeface="Arial" panose="020B0604020202020204" pitchFamily="34" charset="0"/>
                          <a:cs typeface="Arial" panose="020B0604020202020204" pitchFamily="34" charset="0"/>
                        </a:rPr>
                        <a:t>62 Counties</a:t>
                      </a:r>
                    </a:p>
                    <a:p>
                      <a:pPr marL="0" marR="0" algn="ctr">
                        <a:lnSpc>
                          <a:spcPct val="107000"/>
                        </a:lnSpc>
                        <a:spcBef>
                          <a:spcPts val="0"/>
                        </a:spcBef>
                        <a:spcAft>
                          <a:spcPts val="800"/>
                        </a:spcAft>
                      </a:pPr>
                      <a:r>
                        <a:rPr lang="en-US" sz="900" dirty="0">
                          <a:effectLst/>
                          <a:latin typeface="Arial" panose="020B0604020202020204" pitchFamily="34" charset="0"/>
                          <a:cs typeface="Arial" panose="020B0604020202020204" pitchFamily="34" charset="0"/>
                        </a:rPr>
                        <a:t>Change in Population Aged 60 and Over</a:t>
                      </a:r>
                    </a:p>
                    <a:p>
                      <a:pPr marL="0" marR="0" algn="ctr">
                        <a:lnSpc>
                          <a:spcPct val="107000"/>
                        </a:lnSpc>
                        <a:spcBef>
                          <a:spcPts val="0"/>
                        </a:spcBef>
                        <a:spcAft>
                          <a:spcPts val="800"/>
                        </a:spcAft>
                      </a:pPr>
                      <a:r>
                        <a:rPr lang="en-US" sz="900" dirty="0">
                          <a:effectLst/>
                          <a:latin typeface="Arial" panose="020B0604020202020204" pitchFamily="34" charset="0"/>
                          <a:cs typeface="Arial" panose="020B0604020202020204" pitchFamily="34" charset="0"/>
                        </a:rPr>
                        <a:t>2020 to 2030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523">
                <a:tc rowSpan="2">
                  <a:txBody>
                    <a:bodyPr/>
                    <a:lstStyle/>
                    <a:p>
                      <a:pPr marL="0" marR="0" algn="ctr">
                        <a:lnSpc>
                          <a:spcPct val="107000"/>
                        </a:lnSpc>
                        <a:spcBef>
                          <a:spcPts val="0"/>
                        </a:spcBef>
                        <a:spcAft>
                          <a:spcPts val="800"/>
                        </a:spcAft>
                      </a:pPr>
                      <a:r>
                        <a:rPr lang="en-US" sz="900" dirty="0">
                          <a:effectLst/>
                          <a:latin typeface="Arial" panose="020B0604020202020204" pitchFamily="34" charset="0"/>
                          <a:cs typeface="Arial" panose="020B0604020202020204" pitchFamily="34" charset="0"/>
                        </a:rPr>
                        <a:t>Proportion of County Population Aged 60 and Over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gridSpan="2">
                  <a:txBody>
                    <a:bodyPr/>
                    <a:lstStyle/>
                    <a:p>
                      <a:pPr marL="0" marR="0" algn="ctr">
                        <a:lnSpc>
                          <a:spcPct val="100000"/>
                        </a:lnSpc>
                        <a:spcBef>
                          <a:spcPts val="0"/>
                        </a:spcBef>
                        <a:spcAft>
                          <a:spcPts val="0"/>
                        </a:spcAft>
                      </a:pPr>
                      <a:r>
                        <a:rPr lang="en-US" sz="900" b="1" dirty="0">
                          <a:effectLst/>
                          <a:latin typeface="Arial" panose="020B0604020202020204" pitchFamily="34" charset="0"/>
                          <a:cs typeface="Arial" panose="020B0604020202020204" pitchFamily="34" charset="0"/>
                        </a:rPr>
                        <a:t>Number of Counties with Specified Percent of </a:t>
                      </a:r>
                    </a:p>
                    <a:p>
                      <a:pPr marL="0" marR="0" algn="ctr">
                        <a:lnSpc>
                          <a:spcPct val="100000"/>
                        </a:lnSpc>
                        <a:spcBef>
                          <a:spcPts val="0"/>
                        </a:spcBef>
                        <a:spcAft>
                          <a:spcPts val="0"/>
                        </a:spcAft>
                      </a:pPr>
                      <a:r>
                        <a:rPr lang="en-US" sz="900" b="1" dirty="0">
                          <a:effectLst/>
                          <a:latin typeface="Arial" panose="020B0604020202020204" pitchFamily="34" charset="0"/>
                          <a:cs typeface="Arial" panose="020B0604020202020204" pitchFamily="34" charset="0"/>
                        </a:rPr>
                        <a:t>Older Adults</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hMerge="1">
                  <a:txBody>
                    <a:bodyPr/>
                    <a:lstStyle/>
                    <a:p>
                      <a:endParaRPr lang="en-US"/>
                    </a:p>
                  </a:txBody>
                  <a:tcPr/>
                </a:tc>
                <a:extLst>
                  <a:ext uri="{0D108BD9-81ED-4DB2-BD59-A6C34878D82A}">
                    <a16:rowId xmlns:a16="http://schemas.microsoft.com/office/drawing/2014/main" val="10001"/>
                  </a:ext>
                </a:extLst>
              </a:tr>
              <a:tr h="257465">
                <a:tc vMerge="1">
                  <a:txBody>
                    <a:bodyPr/>
                    <a:lstStyle/>
                    <a:p>
                      <a:endParaRPr lang="en-US"/>
                    </a:p>
                  </a:txBody>
                  <a:tcP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2020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2030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extLst>
                  <a:ext uri="{0D108BD9-81ED-4DB2-BD59-A6C34878D82A}">
                    <a16:rowId xmlns:a16="http://schemas.microsoft.com/office/drawing/2014/main" val="10002"/>
                  </a:ext>
                </a:extLst>
              </a:tr>
              <a:tr h="311819">
                <a:tc>
                  <a:txBody>
                    <a:bodyPr/>
                    <a:lstStyle/>
                    <a:p>
                      <a:pPr marL="0" marR="0" algn="ctr">
                        <a:lnSpc>
                          <a:spcPct val="107000"/>
                        </a:lnSpc>
                        <a:spcBef>
                          <a:spcPts val="0"/>
                        </a:spcBef>
                        <a:spcAft>
                          <a:spcPts val="800"/>
                        </a:spcAft>
                      </a:pPr>
                      <a:r>
                        <a:rPr lang="en-US" sz="900">
                          <a:effectLst/>
                          <a:latin typeface="Arial" panose="020B0604020202020204" pitchFamily="34" charset="0"/>
                          <a:cs typeface="Arial" panose="020B0604020202020204" pitchFamily="34" charset="0"/>
                        </a:rPr>
                        <a:t>Less than 20%</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3</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2</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extLst>
                  <a:ext uri="{0D108BD9-81ED-4DB2-BD59-A6C34878D82A}">
                    <a16:rowId xmlns:a16="http://schemas.microsoft.com/office/drawing/2014/main" val="10003"/>
                  </a:ext>
                </a:extLst>
              </a:tr>
              <a:tr h="250025">
                <a:tc>
                  <a:txBody>
                    <a:bodyPr/>
                    <a:lstStyle/>
                    <a:p>
                      <a:pPr marL="0" marR="0" algn="ctr">
                        <a:lnSpc>
                          <a:spcPct val="107000"/>
                        </a:lnSpc>
                        <a:spcBef>
                          <a:spcPts val="0"/>
                        </a:spcBef>
                        <a:spcAft>
                          <a:spcPts val="800"/>
                        </a:spcAft>
                      </a:pPr>
                      <a:r>
                        <a:rPr lang="en-US" sz="900" dirty="0">
                          <a:effectLst/>
                          <a:latin typeface="Arial" panose="020B0604020202020204" pitchFamily="34" charset="0"/>
                          <a:cs typeface="Arial" panose="020B0604020202020204" pitchFamily="34" charset="0"/>
                        </a:rPr>
                        <a:t>20% to 24%</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18</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8</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extLst>
                  <a:ext uri="{0D108BD9-81ED-4DB2-BD59-A6C34878D82A}">
                    <a16:rowId xmlns:a16="http://schemas.microsoft.com/office/drawing/2014/main" val="10004"/>
                  </a:ext>
                </a:extLst>
              </a:tr>
              <a:tr h="296370">
                <a:tc>
                  <a:txBody>
                    <a:bodyPr/>
                    <a:lstStyle/>
                    <a:p>
                      <a:pPr marL="0" marR="0" algn="ctr">
                        <a:lnSpc>
                          <a:spcPct val="107000"/>
                        </a:lnSpc>
                        <a:spcBef>
                          <a:spcPts val="0"/>
                        </a:spcBef>
                        <a:spcAft>
                          <a:spcPts val="800"/>
                        </a:spcAft>
                      </a:pPr>
                      <a:r>
                        <a:rPr lang="en-US" sz="900">
                          <a:effectLst/>
                          <a:latin typeface="Arial" panose="020B0604020202020204" pitchFamily="34" charset="0"/>
                          <a:cs typeface="Arial" panose="020B0604020202020204" pitchFamily="34" charset="0"/>
                        </a:rPr>
                        <a:t>25% to 29%</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32</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17</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extLst>
                  <a:ext uri="{0D108BD9-81ED-4DB2-BD59-A6C34878D82A}">
                    <a16:rowId xmlns:a16="http://schemas.microsoft.com/office/drawing/2014/main" val="10005"/>
                  </a:ext>
                </a:extLst>
              </a:tr>
              <a:tr h="440550">
                <a:tc>
                  <a:txBody>
                    <a:bodyPr/>
                    <a:lstStyle/>
                    <a:p>
                      <a:pPr marL="0" marR="0" algn="ctr">
                        <a:lnSpc>
                          <a:spcPct val="107000"/>
                        </a:lnSpc>
                        <a:spcBef>
                          <a:spcPts val="0"/>
                        </a:spcBef>
                        <a:spcAft>
                          <a:spcPts val="800"/>
                        </a:spcAft>
                      </a:pPr>
                      <a:r>
                        <a:rPr lang="en-US" sz="900">
                          <a:effectLst/>
                          <a:latin typeface="Arial" panose="020B0604020202020204" pitchFamily="34" charset="0"/>
                          <a:cs typeface="Arial" panose="020B0604020202020204" pitchFamily="34" charset="0"/>
                        </a:rPr>
                        <a:t>30% and over</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9</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a:txBody>
                    <a:bodyPr/>
                    <a:lstStyle/>
                    <a:p>
                      <a:pPr marL="0" marR="0" algn="ctr">
                        <a:lnSpc>
                          <a:spcPct val="107000"/>
                        </a:lnSpc>
                        <a:spcBef>
                          <a:spcPts val="0"/>
                        </a:spcBef>
                        <a:spcAft>
                          <a:spcPts val="800"/>
                        </a:spcAft>
                      </a:pPr>
                      <a:r>
                        <a:rPr lang="en-US" sz="900" b="1" dirty="0">
                          <a:effectLst/>
                          <a:latin typeface="Arial" panose="020B0604020202020204" pitchFamily="34" charset="0"/>
                          <a:cs typeface="Arial" panose="020B0604020202020204" pitchFamily="34" charset="0"/>
                        </a:rPr>
                        <a:t>33</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extLst>
                  <a:ext uri="{0D108BD9-81ED-4DB2-BD59-A6C34878D82A}">
                    <a16:rowId xmlns:a16="http://schemas.microsoft.com/office/drawing/2014/main" val="10006"/>
                  </a:ext>
                </a:extLst>
              </a:tr>
              <a:tr h="687716">
                <a:tc gridSpan="3">
                  <a:txBody>
                    <a:bodyPr/>
                    <a:lstStyle/>
                    <a:p>
                      <a:pPr marL="0" marR="0" algn="r">
                        <a:lnSpc>
                          <a:spcPct val="107000"/>
                        </a:lnSpc>
                        <a:spcBef>
                          <a:spcPts val="0"/>
                        </a:spcBef>
                        <a:spcAft>
                          <a:spcPts val="800"/>
                        </a:spcAft>
                      </a:pPr>
                      <a:r>
                        <a:rPr lang="en-US" sz="900" dirty="0">
                          <a:effectLst/>
                          <a:latin typeface="Arial" panose="020B0604020202020204" pitchFamily="34" charset="0"/>
                          <a:cs typeface="Arial" panose="020B0604020202020204" pitchFamily="34" charset="0"/>
                        </a:rPr>
                        <a:t>Source: Woods &amp; Poole Economics, Inc., 2019 State Profile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023" marR="5502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Title 2"/>
          <p:cNvSpPr txBox="1">
            <a:spLocks/>
          </p:cNvSpPr>
          <p:nvPr/>
        </p:nvSpPr>
        <p:spPr>
          <a:xfrm>
            <a:off x="457200" y="381755"/>
            <a:ext cx="8229600" cy="4148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605150"/>
            <a:r>
              <a:rPr lang="en-US" sz="3200" b="1" dirty="0">
                <a:solidFill>
                  <a:srgbClr val="000000"/>
                </a:solidFill>
              </a:rPr>
              <a:t>New York State Trends Demographics</a:t>
            </a:r>
          </a:p>
        </p:txBody>
      </p:sp>
      <p:sp>
        <p:nvSpPr>
          <p:cNvPr id="12" name="Up Arrow 11"/>
          <p:cNvSpPr>
            <a:spLocks noChangeArrowheads="1"/>
          </p:cNvSpPr>
          <p:nvPr/>
        </p:nvSpPr>
        <p:spPr bwMode="auto">
          <a:xfrm>
            <a:off x="3733801" y="4324350"/>
            <a:ext cx="152400" cy="228600"/>
          </a:xfrm>
          <a:prstGeom prst="upArrow">
            <a:avLst>
              <a:gd name="adj1" fmla="val 50000"/>
              <a:gd name="adj2" fmla="val 34854"/>
            </a:avLst>
          </a:prstGeom>
          <a:solidFill>
            <a:srgbClr val="8064A2"/>
          </a:solidFill>
          <a:ln w="38100">
            <a:solidFill>
              <a:srgbClr val="8064A2"/>
            </a:solidFill>
            <a:miter lim="800000"/>
            <a:headEnd/>
            <a:tailEnd/>
          </a:ln>
          <a:effectLst>
            <a:outerShdw dist="28398" dir="3806097" algn="ctr" rotWithShape="0">
              <a:srgbClr val="3F3151">
                <a:alpha val="50000"/>
              </a:srgbClr>
            </a:outerShdw>
          </a:effectLst>
        </p:spPr>
        <p:txBody>
          <a:bodyPr rot="0" vert="eaVert" wrap="square" lIns="91440" tIns="45720" rIns="91440" bIns="45720" anchor="t" anchorCtr="0" upright="1">
            <a:noAutofit/>
          </a:bodyPr>
          <a:lstStyle/>
          <a:p>
            <a:pPr defTabSz="302575"/>
            <a:endParaRPr lang="en-US">
              <a:solidFill>
                <a:srgbClr val="000000"/>
              </a:solidFill>
              <a:latin typeface="Arial" panose="020B0604020202020204"/>
            </a:endParaRPr>
          </a:p>
        </p:txBody>
      </p:sp>
      <p:graphicFrame>
        <p:nvGraphicFramePr>
          <p:cNvPr id="13" name="Table 12"/>
          <p:cNvGraphicFramePr>
            <a:graphicFrameLocks noGrp="1"/>
          </p:cNvGraphicFramePr>
          <p:nvPr/>
        </p:nvGraphicFramePr>
        <p:xfrm>
          <a:off x="457201" y="965788"/>
          <a:ext cx="3810000" cy="3891970"/>
        </p:xfrm>
        <a:graphic>
          <a:graphicData uri="http://schemas.openxmlformats.org/drawingml/2006/table">
            <a:tbl>
              <a:tblPr firstRow="1" firstCol="1" bandRow="1">
                <a:tableStyleId>{5C22544A-7EE6-4342-B048-85BDC9FD1C3A}</a:tableStyleId>
              </a:tblPr>
              <a:tblGrid>
                <a:gridCol w="3367360">
                  <a:extLst>
                    <a:ext uri="{9D8B030D-6E8A-4147-A177-3AD203B41FA5}">
                      <a16:colId xmlns:a16="http://schemas.microsoft.com/office/drawing/2014/main" val="20000"/>
                    </a:ext>
                  </a:extLst>
                </a:gridCol>
                <a:gridCol w="442640">
                  <a:extLst>
                    <a:ext uri="{9D8B030D-6E8A-4147-A177-3AD203B41FA5}">
                      <a16:colId xmlns:a16="http://schemas.microsoft.com/office/drawing/2014/main" val="20001"/>
                    </a:ext>
                  </a:extLst>
                </a:gridCol>
              </a:tblGrid>
              <a:tr h="327260">
                <a:tc gridSpan="2">
                  <a:txBody>
                    <a:bodyPr/>
                    <a:lstStyle/>
                    <a:p>
                      <a:pPr marL="0" marR="0" algn="ctr">
                        <a:lnSpc>
                          <a:spcPct val="107000"/>
                        </a:lnSpc>
                        <a:spcBef>
                          <a:spcPts val="0"/>
                        </a:spcBef>
                        <a:spcAft>
                          <a:spcPts val="800"/>
                        </a:spcAft>
                      </a:pPr>
                      <a:r>
                        <a:rPr lang="en-US" sz="1100" dirty="0">
                          <a:effectLst/>
                          <a:latin typeface="Arial" panose="020B0604020202020204" pitchFamily="34" charset="0"/>
                          <a:cs typeface="Arial" panose="020B0604020202020204" pitchFamily="34" charset="0"/>
                        </a:rPr>
                        <a:t>FAMILY STRUCTURE in the United States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692093">
                <a:tc>
                  <a:txBody>
                    <a:bodyPr/>
                    <a:lstStyle/>
                    <a:p>
                      <a:pPr marL="0" marR="0" algn="ctr">
                        <a:lnSpc>
                          <a:spcPct val="107000"/>
                        </a:lnSpc>
                        <a:spcBef>
                          <a:spcPts val="0"/>
                        </a:spcBef>
                        <a:spcAft>
                          <a:spcPts val="800"/>
                        </a:spcAft>
                      </a:pPr>
                      <a:r>
                        <a:rPr lang="en-US" sz="1100" dirty="0">
                          <a:effectLst/>
                          <a:latin typeface="Arial" panose="020B0604020202020204" pitchFamily="34" charset="0"/>
                          <a:cs typeface="Arial" panose="020B0604020202020204" pitchFamily="34" charset="0"/>
                        </a:rPr>
                        <a:t>Married couple families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07852">
                <a:tc>
                  <a:txBody>
                    <a:bodyPr/>
                    <a:lstStyle/>
                    <a:p>
                      <a:pPr marL="0" marR="0" algn="ctr">
                        <a:lnSpc>
                          <a:spcPct val="107000"/>
                        </a:lnSpc>
                        <a:spcBef>
                          <a:spcPts val="600"/>
                        </a:spcBef>
                        <a:spcAft>
                          <a:spcPts val="600"/>
                        </a:spcAft>
                      </a:pPr>
                      <a:r>
                        <a:rPr lang="en-US" sz="1100" dirty="0">
                          <a:effectLst/>
                          <a:latin typeface="Arial" panose="020B0604020202020204" pitchFamily="34" charset="0"/>
                          <a:cs typeface="Arial" panose="020B0604020202020204" pitchFamily="34" charset="0"/>
                        </a:rPr>
                        <a:t>Married couple families with children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07852">
                <a:tc>
                  <a:txBody>
                    <a:bodyPr/>
                    <a:lstStyle/>
                    <a:p>
                      <a:pPr marL="0" marR="0" algn="ctr">
                        <a:lnSpc>
                          <a:spcPct val="107000"/>
                        </a:lnSpc>
                        <a:spcBef>
                          <a:spcPts val="600"/>
                        </a:spcBef>
                        <a:spcAft>
                          <a:spcPts val="600"/>
                        </a:spcAft>
                      </a:pPr>
                      <a:r>
                        <a:rPr lang="en-US" sz="1100" dirty="0">
                          <a:effectLst/>
                          <a:latin typeface="Arial" panose="020B0604020202020204" pitchFamily="34" charset="0"/>
                          <a:cs typeface="Arial" panose="020B0604020202020204" pitchFamily="34" charset="0"/>
                        </a:rPr>
                        <a:t>Single parent households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07852">
                <a:tc>
                  <a:txBody>
                    <a:bodyPr/>
                    <a:lstStyle/>
                    <a:p>
                      <a:pPr marL="0" marR="0" algn="ctr">
                        <a:lnSpc>
                          <a:spcPct val="107000"/>
                        </a:lnSpc>
                        <a:spcBef>
                          <a:spcPts val="600"/>
                        </a:spcBef>
                        <a:spcAft>
                          <a:spcPts val="600"/>
                        </a:spcAft>
                      </a:pPr>
                      <a:r>
                        <a:rPr lang="en-US" sz="1100" dirty="0">
                          <a:effectLst/>
                          <a:latin typeface="Arial" panose="020B0604020202020204" pitchFamily="34" charset="0"/>
                          <a:cs typeface="Arial" panose="020B0604020202020204" pitchFamily="34" charset="0"/>
                        </a:rPr>
                        <a:t>Single person households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49061">
                <a:tc>
                  <a:txBody>
                    <a:bodyPr/>
                    <a:lstStyle/>
                    <a:p>
                      <a:pPr marL="0" marR="0" algn="ctr">
                        <a:lnSpc>
                          <a:spcPct val="107000"/>
                        </a:lnSpc>
                        <a:spcBef>
                          <a:spcPts val="600"/>
                        </a:spcBef>
                        <a:spcAft>
                          <a:spcPts val="600"/>
                        </a:spcAft>
                      </a:pPr>
                      <a:r>
                        <a:rPr lang="en-US" sz="1100" dirty="0">
                          <a:effectLst/>
                          <a:latin typeface="Arial" panose="020B0604020202020204" pitchFamily="34" charset="0"/>
                          <a:cs typeface="Arial" panose="020B0604020202020204" pitchFamily="34" charset="0"/>
                        </a:rPr>
                        <a:t>Non-traditional households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14" name="Up Arrow 13"/>
          <p:cNvSpPr/>
          <p:nvPr/>
        </p:nvSpPr>
        <p:spPr>
          <a:xfrm>
            <a:off x="3867678" y="4216147"/>
            <a:ext cx="3048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2575"/>
            <a:endParaRPr lang="en-US">
              <a:solidFill>
                <a:srgbClr val="FFFFFF"/>
              </a:solidFill>
              <a:latin typeface="Arial" panose="020B0604020202020204"/>
            </a:endParaRPr>
          </a:p>
        </p:txBody>
      </p:sp>
      <p:sp>
        <p:nvSpPr>
          <p:cNvPr id="15" name="Up Arrow 14"/>
          <p:cNvSpPr/>
          <p:nvPr/>
        </p:nvSpPr>
        <p:spPr>
          <a:xfrm>
            <a:off x="3892706" y="3489007"/>
            <a:ext cx="3048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2575"/>
            <a:endParaRPr lang="en-US">
              <a:solidFill>
                <a:srgbClr val="FFFFFF"/>
              </a:solidFill>
              <a:latin typeface="Arial" panose="020B0604020202020204"/>
            </a:endParaRPr>
          </a:p>
        </p:txBody>
      </p:sp>
      <p:sp>
        <p:nvSpPr>
          <p:cNvPr id="16" name="Up Arrow 15"/>
          <p:cNvSpPr/>
          <p:nvPr/>
        </p:nvSpPr>
        <p:spPr>
          <a:xfrm>
            <a:off x="3883892" y="2802191"/>
            <a:ext cx="3048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2575"/>
            <a:endParaRPr lang="en-US">
              <a:solidFill>
                <a:srgbClr val="FFFFFF"/>
              </a:solidFill>
              <a:latin typeface="Arial" panose="020B0604020202020204"/>
            </a:endParaRPr>
          </a:p>
        </p:txBody>
      </p:sp>
      <p:sp>
        <p:nvSpPr>
          <p:cNvPr id="17" name="Down Arrow 16"/>
          <p:cNvSpPr/>
          <p:nvPr/>
        </p:nvSpPr>
        <p:spPr>
          <a:xfrm>
            <a:off x="3879274" y="1419175"/>
            <a:ext cx="309418" cy="49636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2575"/>
            <a:endParaRPr lang="en-US">
              <a:solidFill>
                <a:srgbClr val="FFFFFF"/>
              </a:solidFill>
              <a:latin typeface="Arial" panose="020B0604020202020204"/>
            </a:endParaRPr>
          </a:p>
        </p:txBody>
      </p:sp>
      <p:sp>
        <p:nvSpPr>
          <p:cNvPr id="18" name="Down Arrow 17"/>
          <p:cNvSpPr/>
          <p:nvPr/>
        </p:nvSpPr>
        <p:spPr>
          <a:xfrm>
            <a:off x="3886201" y="2074943"/>
            <a:ext cx="309418" cy="49636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2575"/>
            <a:endParaRPr lang="en-US">
              <a:solidFill>
                <a:srgbClr val="FFFFFF"/>
              </a:solidFill>
              <a:latin typeface="Arial" panose="020B0604020202020204"/>
            </a:endParaRPr>
          </a:p>
        </p:txBody>
      </p:sp>
    </p:spTree>
    <p:extLst>
      <p:ext uri="{BB962C8B-B14F-4D97-AF65-F5344CB8AC3E}">
        <p14:creationId xmlns:p14="http://schemas.microsoft.com/office/powerpoint/2010/main" val="247966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1"/>
            <a:ext cx="8229600" cy="485435"/>
          </a:xfrm>
        </p:spPr>
        <p:txBody>
          <a:bodyPr>
            <a:noAutofit/>
          </a:bodyPr>
          <a:lstStyle/>
          <a:p>
            <a:pPr algn="ctr"/>
            <a:r>
              <a:rPr lang="en-US" sz="3000" dirty="0"/>
              <a:t>Nursing Home Risk Indicators</a:t>
            </a:r>
          </a:p>
        </p:txBody>
      </p:sp>
      <p:sp>
        <p:nvSpPr>
          <p:cNvPr id="3" name="Content Placeholder 2"/>
          <p:cNvSpPr>
            <a:spLocks noGrp="1"/>
          </p:cNvSpPr>
          <p:nvPr>
            <p:ph idx="1"/>
          </p:nvPr>
        </p:nvSpPr>
        <p:spPr>
          <a:xfrm>
            <a:off x="457200" y="1189141"/>
            <a:ext cx="8229600" cy="3516212"/>
          </a:xfrm>
        </p:spPr>
        <p:txBody>
          <a:bodyPr>
            <a:noAutofit/>
          </a:bodyPr>
          <a:lstStyle/>
          <a:p>
            <a:pPr marL="0" indent="0">
              <a:spcBef>
                <a:spcPts val="0"/>
              </a:spcBef>
              <a:spcAft>
                <a:spcPts val="1200"/>
              </a:spcAft>
              <a:buNone/>
            </a:pPr>
            <a:r>
              <a:rPr lang="en-US" sz="1601" dirty="0"/>
              <a:t>Long established national risk factors for nursing home placement:</a:t>
            </a:r>
          </a:p>
          <a:p>
            <a:pPr indent="-285756">
              <a:spcBef>
                <a:spcPts val="0"/>
              </a:spcBef>
              <a:spcAft>
                <a:spcPts val="1000"/>
              </a:spcAft>
            </a:pPr>
            <a:r>
              <a:rPr lang="en-US" sz="1400" b="1" i="1" dirty="0"/>
              <a:t>Demographic characteristics:</a:t>
            </a:r>
            <a:r>
              <a:rPr lang="en-US" sz="1400" b="1" dirty="0"/>
              <a:t> </a:t>
            </a:r>
            <a:r>
              <a:rPr lang="en-US" sz="1400" dirty="0"/>
              <a:t>Older individuals and those who are non-Hispanic white. </a:t>
            </a:r>
          </a:p>
          <a:p>
            <a:pPr indent="-285756">
              <a:spcBef>
                <a:spcPts val="0"/>
              </a:spcBef>
              <a:spcAft>
                <a:spcPts val="1000"/>
              </a:spcAft>
            </a:pPr>
            <a:r>
              <a:rPr lang="en-US" sz="1400" b="1" i="1" dirty="0"/>
              <a:t>Socioeconomic status:</a:t>
            </a:r>
            <a:r>
              <a:rPr lang="en-US" sz="1400" b="1" dirty="0"/>
              <a:t> </a:t>
            </a:r>
            <a:r>
              <a:rPr lang="en-US" sz="1400" dirty="0"/>
              <a:t>Individuals with low incomes</a:t>
            </a:r>
          </a:p>
          <a:p>
            <a:pPr indent="-285756">
              <a:spcBef>
                <a:spcPts val="0"/>
              </a:spcBef>
              <a:spcAft>
                <a:spcPts val="1000"/>
              </a:spcAft>
            </a:pPr>
            <a:r>
              <a:rPr lang="en-US" sz="1400" b="1" i="1" dirty="0"/>
              <a:t>Health status and physical functioning:</a:t>
            </a:r>
            <a:r>
              <a:rPr lang="en-US" sz="1400" b="1" dirty="0"/>
              <a:t> </a:t>
            </a:r>
            <a:r>
              <a:rPr lang="en-US" sz="1400" dirty="0"/>
              <a:t>Those with certain health conditions (such as cognitive impairment, cancer, high blood pressure, diabetes, and a history of strokes and falls) and those who have difficulty performing activities of daily living (ADLs)</a:t>
            </a:r>
          </a:p>
          <a:p>
            <a:pPr indent="-285756">
              <a:spcBef>
                <a:spcPts val="0"/>
              </a:spcBef>
              <a:spcAft>
                <a:spcPts val="1000"/>
              </a:spcAft>
            </a:pPr>
            <a:r>
              <a:rPr lang="en-US" sz="1400" b="1" i="1" dirty="0"/>
              <a:t>Prior health care utilization:</a:t>
            </a:r>
            <a:r>
              <a:rPr lang="en-US" sz="1400" b="1" dirty="0"/>
              <a:t> </a:t>
            </a:r>
            <a:r>
              <a:rPr lang="en-US" sz="1400" dirty="0"/>
              <a:t>Individuals who have spent time in the hospital or in a nursing home. In 2009, about 7 percent of state residents 65 or older had one nursing home stay and 23 percent of state residents 85 or older had one nursing home stay. (Source: Nursing Home Compendium 2010 from CMS)</a:t>
            </a:r>
          </a:p>
          <a:p>
            <a:pPr indent="-285756">
              <a:spcBef>
                <a:spcPts val="0"/>
              </a:spcBef>
              <a:spcAft>
                <a:spcPts val="1000"/>
              </a:spcAft>
            </a:pPr>
            <a:r>
              <a:rPr lang="en-US" sz="1400" dirty="0"/>
              <a:t> </a:t>
            </a:r>
            <a:r>
              <a:rPr lang="en-US" sz="1400" b="1" i="1" dirty="0"/>
              <a:t>Living arrangements and family structure:</a:t>
            </a:r>
            <a:r>
              <a:rPr lang="en-US" sz="1400" b="1" dirty="0"/>
              <a:t> </a:t>
            </a:r>
            <a:r>
              <a:rPr lang="en-US" sz="1400" dirty="0"/>
              <a:t>Those who live alone (including widowed and divorced individuals), do not own their home, and have fewer children than their peers not in nursing homes. </a:t>
            </a:r>
          </a:p>
          <a:p>
            <a:pPr indent="-285756">
              <a:spcBef>
                <a:spcPts val="0"/>
              </a:spcBef>
              <a:spcAft>
                <a:spcPts val="1000"/>
              </a:spcAft>
            </a:pPr>
            <a:r>
              <a:rPr lang="en-US" sz="1400" b="1" i="1" dirty="0"/>
              <a:t>Availability of support:</a:t>
            </a:r>
            <a:r>
              <a:rPr lang="en-US" sz="1400" b="1" dirty="0"/>
              <a:t> </a:t>
            </a:r>
            <a:r>
              <a:rPr lang="en-US" sz="1400" dirty="0"/>
              <a:t>Individuals who lack caregiver support</a:t>
            </a:r>
          </a:p>
        </p:txBody>
      </p:sp>
    </p:spTree>
    <p:extLst>
      <p:ext uri="{BB962C8B-B14F-4D97-AF65-F5344CB8AC3E}">
        <p14:creationId xmlns:p14="http://schemas.microsoft.com/office/powerpoint/2010/main" val="208482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360355"/>
              </p:ext>
            </p:extLst>
          </p:nvPr>
        </p:nvGraphicFramePr>
        <p:xfrm>
          <a:off x="76201" y="514351"/>
          <a:ext cx="7924800" cy="4461277"/>
        </p:xfrm>
        <a:graphic>
          <a:graphicData uri="http://schemas.openxmlformats.org/drawingml/2006/table">
            <a:tbl>
              <a:tblPr firstRow="1" firstCol="1" bandRow="1">
                <a:tableStyleId>{5C22544A-7EE6-4342-B048-85BDC9FD1C3A}</a:tableStyleId>
              </a:tblPr>
              <a:tblGrid>
                <a:gridCol w="1276027">
                  <a:extLst>
                    <a:ext uri="{9D8B030D-6E8A-4147-A177-3AD203B41FA5}">
                      <a16:colId xmlns:a16="http://schemas.microsoft.com/office/drawing/2014/main" val="20000"/>
                    </a:ext>
                  </a:extLst>
                </a:gridCol>
                <a:gridCol w="1007390">
                  <a:extLst>
                    <a:ext uri="{9D8B030D-6E8A-4147-A177-3AD203B41FA5}">
                      <a16:colId xmlns:a16="http://schemas.microsoft.com/office/drawing/2014/main" val="20001"/>
                    </a:ext>
                  </a:extLst>
                </a:gridCol>
                <a:gridCol w="1007390">
                  <a:extLst>
                    <a:ext uri="{9D8B030D-6E8A-4147-A177-3AD203B41FA5}">
                      <a16:colId xmlns:a16="http://schemas.microsoft.com/office/drawing/2014/main" val="20002"/>
                    </a:ext>
                  </a:extLst>
                </a:gridCol>
                <a:gridCol w="1343186">
                  <a:extLst>
                    <a:ext uri="{9D8B030D-6E8A-4147-A177-3AD203B41FA5}">
                      <a16:colId xmlns:a16="http://schemas.microsoft.com/office/drawing/2014/main" val="20003"/>
                    </a:ext>
                  </a:extLst>
                </a:gridCol>
                <a:gridCol w="1141708">
                  <a:extLst>
                    <a:ext uri="{9D8B030D-6E8A-4147-A177-3AD203B41FA5}">
                      <a16:colId xmlns:a16="http://schemas.microsoft.com/office/drawing/2014/main" val="20004"/>
                    </a:ext>
                  </a:extLst>
                </a:gridCol>
                <a:gridCol w="1074549">
                  <a:extLst>
                    <a:ext uri="{9D8B030D-6E8A-4147-A177-3AD203B41FA5}">
                      <a16:colId xmlns:a16="http://schemas.microsoft.com/office/drawing/2014/main" val="20005"/>
                    </a:ext>
                  </a:extLst>
                </a:gridCol>
                <a:gridCol w="1074550">
                  <a:extLst>
                    <a:ext uri="{9D8B030D-6E8A-4147-A177-3AD203B41FA5}">
                      <a16:colId xmlns:a16="http://schemas.microsoft.com/office/drawing/2014/main" val="20006"/>
                    </a:ext>
                  </a:extLst>
                </a:gridCol>
              </a:tblGrid>
              <a:tr h="355320">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II</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Home Delivered Meals</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Adult Day Services</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Case Management</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Cluster 1 Clients</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Average Age</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Age 75+</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79%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73%</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75%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Age 85+</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43%</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43%</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Female</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67%</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Live Alone</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65%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Low Income</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40%</a:t>
                      </a:r>
                      <a:endParaRPr lang="en-US" sz="10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31%</a:t>
                      </a:r>
                      <a:endParaRPr lang="en-US" sz="10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42%</a:t>
                      </a:r>
                      <a:endParaRPr lang="en-US" sz="10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41%</a:t>
                      </a:r>
                      <a:endParaRPr lang="en-US" sz="10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Rural</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 </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 </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 </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7"/>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Minority</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27%</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23%</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8"/>
                  </a:ext>
                </a:extLst>
              </a:tr>
              <a:tr h="355320">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ADL Count average</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3.49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1.60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1.90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3.25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2.06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1.99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9"/>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ADL 3+</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64%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10"/>
                  </a:ext>
                </a:extLst>
              </a:tr>
              <a:tr h="355320">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IADL Count average</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5.94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4.92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5.05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6.96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5.10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5.09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11"/>
                  </a:ext>
                </a:extLst>
              </a:tr>
              <a:tr h="270278">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IADL 3+</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93%</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r h="422259">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High Nutrition Risk</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13"/>
                  </a:ext>
                </a:extLst>
              </a:tr>
              <a:tr h="270278">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Average BMI</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27.18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27.79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26.51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25.61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26.64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26.60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79891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7711504"/>
              </p:ext>
            </p:extLst>
          </p:nvPr>
        </p:nvGraphicFramePr>
        <p:xfrm>
          <a:off x="99893" y="499462"/>
          <a:ext cx="7443908" cy="2313696"/>
        </p:xfrm>
        <a:graphic>
          <a:graphicData uri="http://schemas.openxmlformats.org/drawingml/2006/table">
            <a:tbl>
              <a:tblPr firstRow="1" firstCol="1" bandRow="1">
                <a:tableStyleId>{5C22544A-7EE6-4342-B048-85BDC9FD1C3A}</a:tableStyleId>
              </a:tblPr>
              <a:tblGrid>
                <a:gridCol w="1371455">
                  <a:extLst>
                    <a:ext uri="{9D8B030D-6E8A-4147-A177-3AD203B41FA5}">
                      <a16:colId xmlns:a16="http://schemas.microsoft.com/office/drawing/2014/main" val="20000"/>
                    </a:ext>
                  </a:extLst>
                </a:gridCol>
                <a:gridCol w="1204977">
                  <a:extLst>
                    <a:ext uri="{9D8B030D-6E8A-4147-A177-3AD203B41FA5}">
                      <a16:colId xmlns:a16="http://schemas.microsoft.com/office/drawing/2014/main" val="20001"/>
                    </a:ext>
                  </a:extLst>
                </a:gridCol>
                <a:gridCol w="1144726">
                  <a:extLst>
                    <a:ext uri="{9D8B030D-6E8A-4147-A177-3AD203B41FA5}">
                      <a16:colId xmlns:a16="http://schemas.microsoft.com/office/drawing/2014/main" val="20002"/>
                    </a:ext>
                  </a:extLst>
                </a:gridCol>
                <a:gridCol w="1240386">
                  <a:extLst>
                    <a:ext uri="{9D8B030D-6E8A-4147-A177-3AD203B41FA5}">
                      <a16:colId xmlns:a16="http://schemas.microsoft.com/office/drawing/2014/main" val="20003"/>
                    </a:ext>
                  </a:extLst>
                </a:gridCol>
                <a:gridCol w="1241182">
                  <a:extLst>
                    <a:ext uri="{9D8B030D-6E8A-4147-A177-3AD203B41FA5}">
                      <a16:colId xmlns:a16="http://schemas.microsoft.com/office/drawing/2014/main" val="20004"/>
                    </a:ext>
                  </a:extLst>
                </a:gridCol>
                <a:gridCol w="1241182">
                  <a:extLst>
                    <a:ext uri="{9D8B030D-6E8A-4147-A177-3AD203B41FA5}">
                      <a16:colId xmlns:a16="http://schemas.microsoft.com/office/drawing/2014/main" val="20005"/>
                    </a:ext>
                  </a:extLst>
                </a:gridCol>
              </a:tblGrid>
              <a:tr h="225251">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II</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Home Delivered Meals</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Adult Day Services</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Case Management</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358487">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Average Age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345990">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Average ADL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3.49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1.60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1.90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3.25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2.06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333494">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Average IADL </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5.94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4.92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5.05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6.96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5.10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320996">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Average BMI </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27.18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27.79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26.51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25.61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26.64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640467">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Average Monthly Income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5595267"/>
              </p:ext>
            </p:extLst>
          </p:nvPr>
        </p:nvGraphicFramePr>
        <p:xfrm>
          <a:off x="102125" y="2800350"/>
          <a:ext cx="7746474" cy="2185966"/>
        </p:xfrm>
        <a:graphic>
          <a:graphicData uri="http://schemas.openxmlformats.org/drawingml/2006/table">
            <a:tbl>
              <a:tblPr firstRow="1" firstCol="1" bandRow="1">
                <a:tableStyleId>{5C22544A-7EE6-4342-B048-85BDC9FD1C3A}</a:tableStyleId>
              </a:tblPr>
              <a:tblGrid>
                <a:gridCol w="1427200">
                  <a:extLst>
                    <a:ext uri="{9D8B030D-6E8A-4147-A177-3AD203B41FA5}">
                      <a16:colId xmlns:a16="http://schemas.microsoft.com/office/drawing/2014/main" val="20000"/>
                    </a:ext>
                  </a:extLst>
                </a:gridCol>
                <a:gridCol w="1253955">
                  <a:extLst>
                    <a:ext uri="{9D8B030D-6E8A-4147-A177-3AD203B41FA5}">
                      <a16:colId xmlns:a16="http://schemas.microsoft.com/office/drawing/2014/main" val="20001"/>
                    </a:ext>
                  </a:extLst>
                </a:gridCol>
                <a:gridCol w="1192082">
                  <a:extLst>
                    <a:ext uri="{9D8B030D-6E8A-4147-A177-3AD203B41FA5}">
                      <a16:colId xmlns:a16="http://schemas.microsoft.com/office/drawing/2014/main" val="20002"/>
                    </a:ext>
                  </a:extLst>
                </a:gridCol>
                <a:gridCol w="1290803">
                  <a:extLst>
                    <a:ext uri="{9D8B030D-6E8A-4147-A177-3AD203B41FA5}">
                      <a16:colId xmlns:a16="http://schemas.microsoft.com/office/drawing/2014/main" val="20003"/>
                    </a:ext>
                  </a:extLst>
                </a:gridCol>
                <a:gridCol w="1290803">
                  <a:extLst>
                    <a:ext uri="{9D8B030D-6E8A-4147-A177-3AD203B41FA5}">
                      <a16:colId xmlns:a16="http://schemas.microsoft.com/office/drawing/2014/main" val="20004"/>
                    </a:ext>
                  </a:extLst>
                </a:gridCol>
                <a:gridCol w="1291631">
                  <a:extLst>
                    <a:ext uri="{9D8B030D-6E8A-4147-A177-3AD203B41FA5}">
                      <a16:colId xmlns:a16="http://schemas.microsoft.com/office/drawing/2014/main" val="20005"/>
                    </a:ext>
                  </a:extLst>
                </a:gridCol>
              </a:tblGrid>
              <a:tr h="485771">
                <a:tc>
                  <a:txBody>
                    <a:bodyPr/>
                    <a:lstStyle/>
                    <a:p>
                      <a:pPr marL="0" marR="0" algn="l">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ADL Type</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II</a:t>
                      </a:r>
                    </a:p>
                    <a:p>
                      <a:pPr marL="0" marR="0" algn="r">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a:t>
                      </a:r>
                    </a:p>
                    <a:p>
                      <a:pPr marL="0" marR="0" algn="r">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Home Delivered Meals</a:t>
                      </a:r>
                    </a:p>
                    <a:p>
                      <a:pPr marL="0" marR="0" algn="r">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l">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Adult Day Services</a:t>
                      </a:r>
                    </a:p>
                    <a:p>
                      <a:pPr marL="0" marR="0" algn="r">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 </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Case Management</a:t>
                      </a:r>
                    </a:p>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242885">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Bathing</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91.6%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42.0%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49.5%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75.8%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55.0%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242885">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Hygiene</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55.3%</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18.4%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22.4%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63.7%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25.1%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242885">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Dressing</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56.5%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16.7%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22.6%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57.8%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26.7%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242885">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Mobility</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71.1%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51.1%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57.6%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40.6%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58.9%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242885">
                <a:tc>
                  <a:txBody>
                    <a:bodyPr/>
                    <a:lstStyle/>
                    <a:p>
                      <a:pPr marL="0" marR="0" algn="l">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Transfer</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36.2%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16.2%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20.3%</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30.6%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20.8%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242885">
                <a:tc>
                  <a:txBody>
                    <a:bodyPr/>
                    <a:lstStyle/>
                    <a:p>
                      <a:pPr marL="0" marR="0" algn="l">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Toileting</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28.4%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12.0%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14.2%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37.7%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16.0%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242885">
                <a:tc>
                  <a:txBody>
                    <a:bodyPr/>
                    <a:lstStyle/>
                    <a:p>
                      <a:pPr marL="0" marR="0" algn="l">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Eating</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11.4%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24.4%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5.6%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8139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9937645"/>
              </p:ext>
            </p:extLst>
          </p:nvPr>
        </p:nvGraphicFramePr>
        <p:xfrm>
          <a:off x="228600" y="438151"/>
          <a:ext cx="7543800" cy="2819467"/>
        </p:xfrm>
        <a:graphic>
          <a:graphicData uri="http://schemas.openxmlformats.org/drawingml/2006/table">
            <a:tbl>
              <a:tblPr firstRow="1" firstCol="1" bandRow="1">
                <a:tableStyleId>{5C22544A-7EE6-4342-B048-85BDC9FD1C3A}</a:tableStyleId>
              </a:tblPr>
              <a:tblGrid>
                <a:gridCol w="1673447">
                  <a:extLst>
                    <a:ext uri="{9D8B030D-6E8A-4147-A177-3AD203B41FA5}">
                      <a16:colId xmlns:a16="http://schemas.microsoft.com/office/drawing/2014/main" val="20000"/>
                    </a:ext>
                  </a:extLst>
                </a:gridCol>
                <a:gridCol w="1099464">
                  <a:extLst>
                    <a:ext uri="{9D8B030D-6E8A-4147-A177-3AD203B41FA5}">
                      <a16:colId xmlns:a16="http://schemas.microsoft.com/office/drawing/2014/main" val="20001"/>
                    </a:ext>
                  </a:extLst>
                </a:gridCol>
                <a:gridCol w="970115">
                  <a:extLst>
                    <a:ext uri="{9D8B030D-6E8A-4147-A177-3AD203B41FA5}">
                      <a16:colId xmlns:a16="http://schemas.microsoft.com/office/drawing/2014/main" val="20002"/>
                    </a:ext>
                  </a:extLst>
                </a:gridCol>
                <a:gridCol w="1352349">
                  <a:extLst>
                    <a:ext uri="{9D8B030D-6E8A-4147-A177-3AD203B41FA5}">
                      <a16:colId xmlns:a16="http://schemas.microsoft.com/office/drawing/2014/main" val="20003"/>
                    </a:ext>
                  </a:extLst>
                </a:gridCol>
                <a:gridCol w="1182754">
                  <a:extLst>
                    <a:ext uri="{9D8B030D-6E8A-4147-A177-3AD203B41FA5}">
                      <a16:colId xmlns:a16="http://schemas.microsoft.com/office/drawing/2014/main" val="20004"/>
                    </a:ext>
                  </a:extLst>
                </a:gridCol>
                <a:gridCol w="1265671">
                  <a:extLst>
                    <a:ext uri="{9D8B030D-6E8A-4147-A177-3AD203B41FA5}">
                      <a16:colId xmlns:a16="http://schemas.microsoft.com/office/drawing/2014/main" val="20005"/>
                    </a:ext>
                  </a:extLst>
                </a:gridCol>
              </a:tblGrid>
              <a:tr h="587074">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IADL Type</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II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Home Delivered Meals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Adult Day Services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Case Management</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286644">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Housekeeping/Cleaning</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99.2%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98.5%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83.0%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92.3%</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86.6%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232597">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Shopping</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97.9%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90.9%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87.5%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96.9%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89.2%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232597">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Laundry</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96.6%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90.0%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73.2%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91.3%</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78.0%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232597">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Transportation</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92.8%</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79.5%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82.0%</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96.1%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82.3%</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232597">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Prepare Meal</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89.0%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66.9%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95.5%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94.4%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89.6%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391382">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Handle Personal Business</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60.4%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37.7%</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48.2%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92.6%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49.6%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232597">
                <a:tc>
                  <a:txBody>
                    <a:bodyPr/>
                    <a:lstStyle/>
                    <a:p>
                      <a:pPr marL="0" marR="0">
                        <a:lnSpc>
                          <a:spcPct val="107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Use Telephone</a:t>
                      </a:r>
                      <a:endParaRPr lang="en-US" sz="1000" b="1">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19.1%</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7.9%</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10.8%</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61.3%</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12.2%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7"/>
                  </a:ext>
                </a:extLst>
              </a:tr>
              <a:tr h="391382">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Self-Admin of Medication</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42.2%</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22.7%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29.9%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87.6%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29.6%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nvGraphicFramePr>
        <p:xfrm>
          <a:off x="228600" y="3333751"/>
          <a:ext cx="8686798" cy="1671398"/>
        </p:xfrm>
        <a:graphic>
          <a:graphicData uri="http://schemas.openxmlformats.org/drawingml/2006/table">
            <a:tbl>
              <a:tblPr firstRow="1" firstCol="1" bandRow="1">
                <a:tableStyleId>{5C22544A-7EE6-4342-B048-85BDC9FD1C3A}</a:tableStyleId>
              </a:tblPr>
              <a:tblGrid>
                <a:gridCol w="1924035">
                  <a:extLst>
                    <a:ext uri="{9D8B030D-6E8A-4147-A177-3AD203B41FA5}">
                      <a16:colId xmlns:a16="http://schemas.microsoft.com/office/drawing/2014/main" val="20000"/>
                    </a:ext>
                  </a:extLst>
                </a:gridCol>
                <a:gridCol w="1267602">
                  <a:extLst>
                    <a:ext uri="{9D8B030D-6E8A-4147-A177-3AD203B41FA5}">
                      <a16:colId xmlns:a16="http://schemas.microsoft.com/office/drawing/2014/main" val="20001"/>
                    </a:ext>
                  </a:extLst>
                </a:gridCol>
                <a:gridCol w="1123800">
                  <a:extLst>
                    <a:ext uri="{9D8B030D-6E8A-4147-A177-3AD203B41FA5}">
                      <a16:colId xmlns:a16="http://schemas.microsoft.com/office/drawing/2014/main" val="20002"/>
                    </a:ext>
                  </a:extLst>
                </a:gridCol>
                <a:gridCol w="1551963">
                  <a:extLst>
                    <a:ext uri="{9D8B030D-6E8A-4147-A177-3AD203B41FA5}">
                      <a16:colId xmlns:a16="http://schemas.microsoft.com/office/drawing/2014/main" val="20003"/>
                    </a:ext>
                  </a:extLst>
                </a:gridCol>
                <a:gridCol w="1356065">
                  <a:extLst>
                    <a:ext uri="{9D8B030D-6E8A-4147-A177-3AD203B41FA5}">
                      <a16:colId xmlns:a16="http://schemas.microsoft.com/office/drawing/2014/main" val="20004"/>
                    </a:ext>
                  </a:extLst>
                </a:gridCol>
                <a:gridCol w="1463333">
                  <a:extLst>
                    <a:ext uri="{9D8B030D-6E8A-4147-A177-3AD203B41FA5}">
                      <a16:colId xmlns:a16="http://schemas.microsoft.com/office/drawing/2014/main" val="20005"/>
                    </a:ext>
                  </a:extLst>
                </a:gridCol>
              </a:tblGrid>
              <a:tr h="660254">
                <a:tc>
                  <a:txBody>
                    <a:bodyPr/>
                    <a:lstStyle/>
                    <a:p>
                      <a:pPr marL="0" marR="0">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Number of Chronic Conditions</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II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Personal Care I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Home Delivered Meals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Adult Day Services </a:t>
                      </a:r>
                      <a:endParaRPr lang="en-US" sz="1000" b="1"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nSpc>
                          <a:spcPct val="107000"/>
                        </a:lnSpc>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Case Management</a:t>
                      </a:r>
                    </a:p>
                  </a:txBody>
                  <a:tcPr marL="51435" marR="51435" marT="0" marB="0" anchor="ctr"/>
                </a:tc>
                <a:extLst>
                  <a:ext uri="{0D108BD9-81ED-4DB2-BD59-A6C34878D82A}">
                    <a16:rowId xmlns:a16="http://schemas.microsoft.com/office/drawing/2014/main" val="10000"/>
                  </a:ext>
                </a:extLst>
              </a:tr>
              <a:tr h="252786">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 to 1</a:t>
                      </a:r>
                      <a:endParaRPr lang="en-US" sz="100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4.4%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11.1%</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15.0%</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8.6%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252786">
                <a:tc>
                  <a:txBody>
                    <a:bodyPr/>
                    <a:lstStyle/>
                    <a:p>
                      <a:pPr marL="0" marR="0">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2 to 3</a:t>
                      </a:r>
                      <a:endParaRPr lang="en-US" sz="10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16.2%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17.5%</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24.4%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29.7%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22.6%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252786">
                <a:tc>
                  <a:txBody>
                    <a:bodyPr/>
                    <a:lstStyle/>
                    <a:p>
                      <a:pPr marL="0" marR="0">
                        <a:lnSpc>
                          <a:spcPct val="107000"/>
                        </a:lnSpc>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4 to 5</a:t>
                      </a:r>
                      <a:endParaRPr lang="en-US" sz="100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29.6%</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31.6%</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31.3%</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27.4%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32.4%</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252786">
                <a:tc>
                  <a:txBody>
                    <a:bodyPr/>
                    <a:lstStyle/>
                    <a:p>
                      <a:pPr marL="0" marR="0">
                        <a:lnSpc>
                          <a:spcPct val="107000"/>
                        </a:lnSpc>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6 +</a:t>
                      </a:r>
                      <a:endParaRPr lang="en-US" sz="10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50.7%</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46.5%</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a:effectLst/>
                          <a:latin typeface="Arial" panose="020B0604020202020204" pitchFamily="34" charset="0"/>
                          <a:cs typeface="Arial" panose="020B0604020202020204" pitchFamily="34" charset="0"/>
                        </a:rPr>
                        <a:t>33.2%</a:t>
                      </a:r>
                      <a:endParaRPr lang="en-US" sz="100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27.9%</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tc>
                  <a:txBody>
                    <a:bodyPr/>
                    <a:lstStyle/>
                    <a:p>
                      <a:pPr marL="0" marR="0" algn="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36.4%</a:t>
                      </a:r>
                      <a:endParaRPr lang="en-US" sz="1000" dirty="0">
                        <a:effectLst/>
                        <a:latin typeface="Arial" panose="020B0604020202020204" pitchFamily="34" charset="0"/>
                        <a:ea typeface="PMingLiU" panose="02020500000000000000" pitchFamily="18" charset="-12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1329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
          <a:ext cx="9144000" cy="5155019"/>
        </p:xfrm>
        <a:graphic>
          <a:graphicData uri="http://schemas.openxmlformats.org/drawingml/2006/table">
            <a:tbl>
              <a:tblPr firstRow="1" firstCol="1" bandRow="1">
                <a:tableStyleId>{5C22544A-7EE6-4342-B048-85BDC9FD1C3A}</a:tableStyleId>
              </a:tblPr>
              <a:tblGrid>
                <a:gridCol w="2284658">
                  <a:extLst>
                    <a:ext uri="{9D8B030D-6E8A-4147-A177-3AD203B41FA5}">
                      <a16:colId xmlns:a16="http://schemas.microsoft.com/office/drawing/2014/main" val="20000"/>
                    </a:ext>
                  </a:extLst>
                </a:gridCol>
                <a:gridCol w="1453608">
                  <a:extLst>
                    <a:ext uri="{9D8B030D-6E8A-4147-A177-3AD203B41FA5}">
                      <a16:colId xmlns:a16="http://schemas.microsoft.com/office/drawing/2014/main" val="20001"/>
                    </a:ext>
                  </a:extLst>
                </a:gridCol>
                <a:gridCol w="1454574">
                  <a:extLst>
                    <a:ext uri="{9D8B030D-6E8A-4147-A177-3AD203B41FA5}">
                      <a16:colId xmlns:a16="http://schemas.microsoft.com/office/drawing/2014/main" val="20002"/>
                    </a:ext>
                  </a:extLst>
                </a:gridCol>
                <a:gridCol w="1376999">
                  <a:extLst>
                    <a:ext uri="{9D8B030D-6E8A-4147-A177-3AD203B41FA5}">
                      <a16:colId xmlns:a16="http://schemas.microsoft.com/office/drawing/2014/main" val="20003"/>
                    </a:ext>
                  </a:extLst>
                </a:gridCol>
                <a:gridCol w="1289727">
                  <a:extLst>
                    <a:ext uri="{9D8B030D-6E8A-4147-A177-3AD203B41FA5}">
                      <a16:colId xmlns:a16="http://schemas.microsoft.com/office/drawing/2014/main" val="20004"/>
                    </a:ext>
                  </a:extLst>
                </a:gridCol>
                <a:gridCol w="1284434">
                  <a:extLst>
                    <a:ext uri="{9D8B030D-6E8A-4147-A177-3AD203B41FA5}">
                      <a16:colId xmlns:a16="http://schemas.microsoft.com/office/drawing/2014/main" val="20005"/>
                    </a:ext>
                  </a:extLst>
                </a:gridCol>
              </a:tblGrid>
              <a:tr h="169709">
                <a:tc>
                  <a:txBody>
                    <a:bodyPr/>
                    <a:lstStyle/>
                    <a:p>
                      <a:pPr marL="0" marR="0" algn="l">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l">
                        <a:lnSpc>
                          <a:spcPct val="107000"/>
                        </a:lnSpc>
                        <a:spcBef>
                          <a:spcPts val="0"/>
                        </a:spcBef>
                        <a:spcAft>
                          <a:spcPts val="0"/>
                        </a:spcAft>
                      </a:pPr>
                      <a:r>
                        <a:rPr lang="en-US" sz="900">
                          <a:effectLst/>
                        </a:rPr>
                        <a:t>Personal Care II</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l">
                        <a:lnSpc>
                          <a:spcPct val="107000"/>
                        </a:lnSpc>
                        <a:spcBef>
                          <a:spcPts val="0"/>
                        </a:spcBef>
                        <a:spcAft>
                          <a:spcPts val="0"/>
                        </a:spcAft>
                      </a:pPr>
                      <a:r>
                        <a:rPr lang="en-US" sz="900" dirty="0">
                          <a:effectLst/>
                        </a:rPr>
                        <a:t>Personal Care I</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l">
                        <a:lnSpc>
                          <a:spcPct val="107000"/>
                        </a:lnSpc>
                        <a:spcBef>
                          <a:spcPts val="0"/>
                        </a:spcBef>
                        <a:spcAft>
                          <a:spcPts val="0"/>
                        </a:spcAft>
                      </a:pPr>
                      <a:r>
                        <a:rPr lang="en-US" sz="900">
                          <a:effectLst/>
                        </a:rPr>
                        <a:t>Home Delivered Meals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l">
                        <a:lnSpc>
                          <a:spcPct val="107000"/>
                        </a:lnSpc>
                        <a:spcBef>
                          <a:spcPts val="0"/>
                        </a:spcBef>
                        <a:spcAft>
                          <a:spcPts val="0"/>
                        </a:spcAft>
                      </a:pPr>
                      <a:r>
                        <a:rPr lang="en-US" sz="900">
                          <a:effectLst/>
                        </a:rPr>
                        <a:t>Adult Day Services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l">
                        <a:lnSpc>
                          <a:spcPct val="107000"/>
                        </a:lnSpc>
                        <a:spcBef>
                          <a:spcPts val="0"/>
                        </a:spcBef>
                        <a:spcAft>
                          <a:spcPts val="0"/>
                        </a:spcAft>
                      </a:pPr>
                      <a:r>
                        <a:rPr lang="en-US" sz="900">
                          <a:effectLst/>
                        </a:rPr>
                        <a:t>Case Management</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0"/>
                  </a:ext>
                </a:extLst>
              </a:tr>
              <a:tr h="151070">
                <a:tc>
                  <a:txBody>
                    <a:bodyPr/>
                    <a:lstStyle/>
                    <a:p>
                      <a:pPr marL="0" marR="0" algn="l">
                        <a:lnSpc>
                          <a:spcPct val="107000"/>
                        </a:lnSpc>
                        <a:spcBef>
                          <a:spcPts val="0"/>
                        </a:spcBef>
                        <a:spcAft>
                          <a:spcPts val="0"/>
                        </a:spcAft>
                      </a:pPr>
                      <a:r>
                        <a:rPr lang="en-US" sz="900" dirty="0">
                          <a:effectLst/>
                        </a:rPr>
                        <a:t>Arthritis</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67.3%</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67.1%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50.0%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37.0%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54.4%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1"/>
                  </a:ext>
                </a:extLst>
              </a:tr>
              <a:tr h="151070">
                <a:tc>
                  <a:txBody>
                    <a:bodyPr/>
                    <a:lstStyle/>
                    <a:p>
                      <a:pPr marL="0" marR="0" algn="l">
                        <a:lnSpc>
                          <a:spcPct val="107000"/>
                        </a:lnSpc>
                        <a:spcBef>
                          <a:spcPts val="0"/>
                        </a:spcBef>
                        <a:spcAft>
                          <a:spcPts val="0"/>
                        </a:spcAft>
                      </a:pPr>
                      <a:r>
                        <a:rPr lang="en-US" sz="900">
                          <a:effectLst/>
                        </a:rPr>
                        <a:t>Cancer</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15.2%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16.8%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12.4%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11.7%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12.4%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2"/>
                  </a:ext>
                </a:extLst>
              </a:tr>
              <a:tr h="151070">
                <a:tc>
                  <a:txBody>
                    <a:bodyPr/>
                    <a:lstStyle/>
                    <a:p>
                      <a:pPr marL="0" marR="0" algn="l">
                        <a:lnSpc>
                          <a:spcPct val="107000"/>
                        </a:lnSpc>
                        <a:spcBef>
                          <a:spcPts val="0"/>
                        </a:spcBef>
                        <a:spcAft>
                          <a:spcPts val="0"/>
                        </a:spcAft>
                      </a:pPr>
                      <a:r>
                        <a:rPr lang="en-US" sz="900">
                          <a:effectLst/>
                        </a:rPr>
                        <a:t>Congestive Heart Failure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12.5%</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11.5%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9.8%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10.0%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3"/>
                  </a:ext>
                </a:extLst>
              </a:tr>
              <a:tr h="151070">
                <a:tc>
                  <a:txBody>
                    <a:bodyPr/>
                    <a:lstStyle/>
                    <a:p>
                      <a:pPr marL="0" marR="0" algn="l">
                        <a:lnSpc>
                          <a:spcPct val="107000"/>
                        </a:lnSpc>
                        <a:spcBef>
                          <a:spcPts val="0"/>
                        </a:spcBef>
                        <a:spcAft>
                          <a:spcPts val="0"/>
                        </a:spcAft>
                      </a:pPr>
                      <a:r>
                        <a:rPr lang="en-US" sz="900">
                          <a:effectLst/>
                        </a:rPr>
                        <a:t>Diabetes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30.2%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28.6%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28.1%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21.6%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28.4%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4"/>
                  </a:ext>
                </a:extLst>
              </a:tr>
              <a:tr h="151070">
                <a:tc>
                  <a:txBody>
                    <a:bodyPr/>
                    <a:lstStyle/>
                    <a:p>
                      <a:pPr marL="0" marR="0" algn="l">
                        <a:lnSpc>
                          <a:spcPct val="107000"/>
                        </a:lnSpc>
                        <a:spcBef>
                          <a:spcPts val="0"/>
                        </a:spcBef>
                        <a:spcAft>
                          <a:spcPts val="0"/>
                        </a:spcAft>
                      </a:pPr>
                      <a:r>
                        <a:rPr lang="en-US" sz="900">
                          <a:effectLst/>
                        </a:rPr>
                        <a:t>Heart Disease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40.0%</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39.3%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33.0%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27.0%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33.7%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5"/>
                  </a:ext>
                </a:extLst>
              </a:tr>
              <a:tr h="151070">
                <a:tc>
                  <a:txBody>
                    <a:bodyPr/>
                    <a:lstStyle/>
                    <a:p>
                      <a:pPr marL="0" marR="0" algn="l">
                        <a:lnSpc>
                          <a:spcPct val="107000"/>
                        </a:lnSpc>
                        <a:spcBef>
                          <a:spcPts val="0"/>
                        </a:spcBef>
                        <a:spcAft>
                          <a:spcPts val="0"/>
                        </a:spcAft>
                      </a:pPr>
                      <a:r>
                        <a:rPr lang="en-US" sz="900">
                          <a:effectLst/>
                        </a:rPr>
                        <a:t>Incontinence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17.2%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11.1%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13.1%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10.5%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6"/>
                  </a:ext>
                </a:extLst>
              </a:tr>
              <a:tr h="151070">
                <a:tc>
                  <a:txBody>
                    <a:bodyPr/>
                    <a:lstStyle/>
                    <a:p>
                      <a:pPr marL="0" marR="0" algn="l">
                        <a:lnSpc>
                          <a:spcPct val="107000"/>
                        </a:lnSpc>
                        <a:spcBef>
                          <a:spcPts val="0"/>
                        </a:spcBef>
                        <a:spcAft>
                          <a:spcPts val="0"/>
                        </a:spcAft>
                      </a:pPr>
                      <a:r>
                        <a:rPr lang="en-US" sz="900">
                          <a:effectLst/>
                        </a:rPr>
                        <a:t>Parkinson’s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2.0%</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4.4%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7"/>
                  </a:ext>
                </a:extLst>
              </a:tr>
              <a:tr h="151070">
                <a:tc>
                  <a:txBody>
                    <a:bodyPr/>
                    <a:lstStyle/>
                    <a:p>
                      <a:pPr marL="0" marR="0" algn="l">
                        <a:lnSpc>
                          <a:spcPct val="107000"/>
                        </a:lnSpc>
                        <a:spcBef>
                          <a:spcPts val="0"/>
                        </a:spcBef>
                        <a:spcAft>
                          <a:spcPts val="0"/>
                        </a:spcAft>
                      </a:pPr>
                      <a:r>
                        <a:rPr lang="en-US" sz="900">
                          <a:effectLst/>
                        </a:rPr>
                        <a:t>Renal Disease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4.6%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3.9%</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8"/>
                  </a:ext>
                </a:extLst>
              </a:tr>
              <a:tr h="151070">
                <a:tc>
                  <a:txBody>
                    <a:bodyPr/>
                    <a:lstStyle/>
                    <a:p>
                      <a:pPr marL="0" marR="0" algn="l">
                        <a:lnSpc>
                          <a:spcPct val="107000"/>
                        </a:lnSpc>
                        <a:spcBef>
                          <a:spcPts val="0"/>
                        </a:spcBef>
                        <a:spcAft>
                          <a:spcPts val="0"/>
                        </a:spcAft>
                      </a:pPr>
                      <a:r>
                        <a:rPr lang="en-US" sz="900">
                          <a:effectLst/>
                        </a:rPr>
                        <a:t>Respiratory Problems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20.9%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21.0%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14.7%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14.8%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09"/>
                  </a:ext>
                </a:extLst>
              </a:tr>
              <a:tr h="151070">
                <a:tc>
                  <a:txBody>
                    <a:bodyPr/>
                    <a:lstStyle/>
                    <a:p>
                      <a:pPr marL="0" marR="0" algn="l">
                        <a:lnSpc>
                          <a:spcPct val="107000"/>
                        </a:lnSpc>
                        <a:spcBef>
                          <a:spcPts val="0"/>
                        </a:spcBef>
                        <a:spcAft>
                          <a:spcPts val="0"/>
                        </a:spcAft>
                      </a:pPr>
                      <a:r>
                        <a:rPr lang="en-US" sz="900">
                          <a:effectLst/>
                        </a:rPr>
                        <a:t>Stroke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14.2%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10.7%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9.8%</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12.8%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10.2%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0"/>
                  </a:ext>
                </a:extLst>
              </a:tr>
              <a:tr h="151070">
                <a:tc>
                  <a:txBody>
                    <a:bodyPr/>
                    <a:lstStyle/>
                    <a:p>
                      <a:pPr marL="0" marR="0" algn="l">
                        <a:lnSpc>
                          <a:spcPct val="107000"/>
                        </a:lnSpc>
                        <a:spcBef>
                          <a:spcPts val="0"/>
                        </a:spcBef>
                        <a:spcAft>
                          <a:spcPts val="0"/>
                        </a:spcAft>
                      </a:pPr>
                      <a:r>
                        <a:rPr lang="en-US" sz="900">
                          <a:effectLst/>
                        </a:rPr>
                        <a:t>High Blood Pressure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71.3%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69.8%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64.8%</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52.2%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67.1%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1"/>
                  </a:ext>
                </a:extLst>
              </a:tr>
              <a:tr h="151070">
                <a:tc>
                  <a:txBody>
                    <a:bodyPr/>
                    <a:lstStyle/>
                    <a:p>
                      <a:pPr marL="0" marR="0" algn="l">
                        <a:lnSpc>
                          <a:spcPct val="107000"/>
                        </a:lnSpc>
                        <a:spcBef>
                          <a:spcPts val="0"/>
                        </a:spcBef>
                        <a:spcAft>
                          <a:spcPts val="0"/>
                        </a:spcAft>
                      </a:pPr>
                      <a:r>
                        <a:rPr lang="en-US" sz="900">
                          <a:effectLst/>
                        </a:rPr>
                        <a:t>Dementia/Alzheimer’s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16.4%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12.2%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64.3%</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12.8%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2"/>
                  </a:ext>
                </a:extLst>
              </a:tr>
              <a:tr h="151070">
                <a:tc>
                  <a:txBody>
                    <a:bodyPr/>
                    <a:lstStyle/>
                    <a:p>
                      <a:pPr marL="0" marR="0" algn="l">
                        <a:lnSpc>
                          <a:spcPct val="107000"/>
                        </a:lnSpc>
                        <a:spcBef>
                          <a:spcPts val="0"/>
                        </a:spcBef>
                        <a:spcAft>
                          <a:spcPts val="0"/>
                        </a:spcAft>
                      </a:pPr>
                      <a:r>
                        <a:rPr lang="en-US" sz="900">
                          <a:effectLst/>
                        </a:rPr>
                        <a:t>Alcoholism</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1.0%</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3"/>
                  </a:ext>
                </a:extLst>
              </a:tr>
              <a:tr h="151070">
                <a:tc>
                  <a:txBody>
                    <a:bodyPr/>
                    <a:lstStyle/>
                    <a:p>
                      <a:pPr marL="0" marR="0" algn="l">
                        <a:lnSpc>
                          <a:spcPct val="107000"/>
                        </a:lnSpc>
                        <a:spcBef>
                          <a:spcPts val="0"/>
                        </a:spcBef>
                        <a:spcAft>
                          <a:spcPts val="0"/>
                        </a:spcAft>
                      </a:pPr>
                      <a:r>
                        <a:rPr lang="en-US" sz="900">
                          <a:effectLst/>
                        </a:rPr>
                        <a:t>Anemia</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5.6%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4.6%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4"/>
                  </a:ext>
                </a:extLst>
              </a:tr>
              <a:tr h="151070">
                <a:tc>
                  <a:txBody>
                    <a:bodyPr/>
                    <a:lstStyle/>
                    <a:p>
                      <a:pPr marL="0" marR="0" algn="l">
                        <a:lnSpc>
                          <a:spcPct val="107000"/>
                        </a:lnSpc>
                        <a:spcBef>
                          <a:spcPts val="0"/>
                        </a:spcBef>
                        <a:spcAft>
                          <a:spcPts val="0"/>
                        </a:spcAft>
                      </a:pPr>
                      <a:r>
                        <a:rPr lang="en-US" sz="900">
                          <a:effectLst/>
                        </a:rPr>
                        <a:t>Anorexia</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5"/>
                  </a:ext>
                </a:extLst>
              </a:tr>
              <a:tr h="151070">
                <a:tc>
                  <a:txBody>
                    <a:bodyPr/>
                    <a:lstStyle/>
                    <a:p>
                      <a:pPr marL="0" marR="0" algn="l">
                        <a:lnSpc>
                          <a:spcPct val="107000"/>
                        </a:lnSpc>
                        <a:spcBef>
                          <a:spcPts val="0"/>
                        </a:spcBef>
                        <a:spcAft>
                          <a:spcPts val="0"/>
                        </a:spcAft>
                      </a:pPr>
                      <a:r>
                        <a:rPr lang="en-US" sz="900">
                          <a:effectLst/>
                        </a:rPr>
                        <a:t>Constipation</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10.3%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7.4%</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6"/>
                  </a:ext>
                </a:extLst>
              </a:tr>
              <a:tr h="151070">
                <a:tc>
                  <a:txBody>
                    <a:bodyPr/>
                    <a:lstStyle/>
                    <a:p>
                      <a:pPr marL="0" marR="0" algn="l">
                        <a:lnSpc>
                          <a:spcPct val="107000"/>
                        </a:lnSpc>
                        <a:spcBef>
                          <a:spcPts val="0"/>
                        </a:spcBef>
                        <a:spcAft>
                          <a:spcPts val="0"/>
                        </a:spcAft>
                      </a:pPr>
                      <a:r>
                        <a:rPr lang="en-US" sz="900">
                          <a:effectLst/>
                        </a:rPr>
                        <a:t>Diarrhea</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1.3%</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7"/>
                  </a:ext>
                </a:extLst>
              </a:tr>
              <a:tr h="151070">
                <a:tc>
                  <a:txBody>
                    <a:bodyPr/>
                    <a:lstStyle/>
                    <a:p>
                      <a:pPr marL="0" marR="0" algn="l">
                        <a:lnSpc>
                          <a:spcPct val="107000"/>
                        </a:lnSpc>
                        <a:spcBef>
                          <a:spcPts val="0"/>
                        </a:spcBef>
                        <a:spcAft>
                          <a:spcPts val="0"/>
                        </a:spcAft>
                      </a:pPr>
                      <a:r>
                        <a:rPr lang="en-US" sz="900" dirty="0">
                          <a:effectLst/>
                        </a:rPr>
                        <a:t>Colitis</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1.0%</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8"/>
                  </a:ext>
                </a:extLst>
              </a:tr>
              <a:tr h="151070">
                <a:tc>
                  <a:txBody>
                    <a:bodyPr/>
                    <a:lstStyle/>
                    <a:p>
                      <a:pPr marL="0" marR="0" algn="l">
                        <a:lnSpc>
                          <a:spcPct val="107000"/>
                        </a:lnSpc>
                        <a:spcBef>
                          <a:spcPts val="0"/>
                        </a:spcBef>
                        <a:spcAft>
                          <a:spcPts val="0"/>
                        </a:spcAft>
                      </a:pPr>
                      <a:r>
                        <a:rPr lang="en-US" sz="900">
                          <a:effectLst/>
                        </a:rPr>
                        <a:t>Colostomy</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.7%</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19"/>
                  </a:ext>
                </a:extLst>
              </a:tr>
              <a:tr h="151070">
                <a:tc>
                  <a:txBody>
                    <a:bodyPr/>
                    <a:lstStyle/>
                    <a:p>
                      <a:pPr marL="0" marR="0" algn="l">
                        <a:lnSpc>
                          <a:spcPct val="107000"/>
                        </a:lnSpc>
                        <a:spcBef>
                          <a:spcPts val="0"/>
                        </a:spcBef>
                        <a:spcAft>
                          <a:spcPts val="0"/>
                        </a:spcAft>
                      </a:pPr>
                      <a:r>
                        <a:rPr lang="en-US" sz="900">
                          <a:effectLst/>
                        </a:rPr>
                        <a:t>Diverticulitis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6.4%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3.2%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4.6%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0"/>
                  </a:ext>
                </a:extLst>
              </a:tr>
              <a:tr h="151070">
                <a:tc>
                  <a:txBody>
                    <a:bodyPr/>
                    <a:lstStyle/>
                    <a:p>
                      <a:pPr marL="0" marR="0" algn="l">
                        <a:lnSpc>
                          <a:spcPct val="107000"/>
                        </a:lnSpc>
                        <a:spcBef>
                          <a:spcPts val="0"/>
                        </a:spcBef>
                        <a:spcAft>
                          <a:spcPts val="0"/>
                        </a:spcAft>
                      </a:pPr>
                      <a:r>
                        <a:rPr lang="en-US" sz="900">
                          <a:effectLst/>
                        </a:rPr>
                        <a:t>Gall Bladder Disease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4.0%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2.0%</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1"/>
                  </a:ext>
                </a:extLst>
              </a:tr>
              <a:tr h="151070">
                <a:tc>
                  <a:txBody>
                    <a:bodyPr/>
                    <a:lstStyle/>
                    <a:p>
                      <a:pPr marL="0" marR="0" algn="l">
                        <a:lnSpc>
                          <a:spcPct val="107000"/>
                        </a:lnSpc>
                        <a:spcBef>
                          <a:spcPts val="0"/>
                        </a:spcBef>
                        <a:spcAft>
                          <a:spcPts val="0"/>
                        </a:spcAft>
                      </a:pPr>
                      <a:r>
                        <a:rPr lang="en-US" sz="900">
                          <a:effectLst/>
                        </a:rPr>
                        <a:t>Hearing Impairment</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25.7%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22.9%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19.6%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19.7%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20.3%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2"/>
                  </a:ext>
                </a:extLst>
              </a:tr>
              <a:tr h="151070">
                <a:tc>
                  <a:txBody>
                    <a:bodyPr/>
                    <a:lstStyle/>
                    <a:p>
                      <a:pPr marL="0" marR="0" algn="l">
                        <a:lnSpc>
                          <a:spcPct val="107000"/>
                        </a:lnSpc>
                        <a:spcBef>
                          <a:spcPts val="0"/>
                        </a:spcBef>
                        <a:spcAft>
                          <a:spcPts val="0"/>
                        </a:spcAft>
                      </a:pPr>
                      <a:r>
                        <a:rPr lang="en-US" sz="900">
                          <a:effectLst/>
                        </a:rPr>
                        <a:t>Hiatal Hernia</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3.0%</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2.8%</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3.1%</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3"/>
                  </a:ext>
                </a:extLst>
              </a:tr>
              <a:tr h="151070">
                <a:tc>
                  <a:txBody>
                    <a:bodyPr/>
                    <a:lstStyle/>
                    <a:p>
                      <a:pPr marL="0" marR="0" algn="l">
                        <a:lnSpc>
                          <a:spcPct val="107000"/>
                        </a:lnSpc>
                        <a:spcBef>
                          <a:spcPts val="0"/>
                        </a:spcBef>
                        <a:spcAft>
                          <a:spcPts val="0"/>
                        </a:spcAft>
                      </a:pPr>
                      <a:r>
                        <a:rPr lang="en-US" sz="900">
                          <a:effectLst/>
                        </a:rPr>
                        <a:t>Hyperglycernia</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1.1%</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1.3%</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4"/>
                  </a:ext>
                </a:extLst>
              </a:tr>
              <a:tr h="151070">
                <a:tc>
                  <a:txBody>
                    <a:bodyPr/>
                    <a:lstStyle/>
                    <a:p>
                      <a:pPr marL="0" marR="0" algn="l">
                        <a:lnSpc>
                          <a:spcPct val="107000"/>
                        </a:lnSpc>
                        <a:spcBef>
                          <a:spcPts val="0"/>
                        </a:spcBef>
                        <a:spcAft>
                          <a:spcPts val="0"/>
                        </a:spcAft>
                      </a:pPr>
                      <a:r>
                        <a:rPr lang="en-US" sz="900">
                          <a:effectLst/>
                        </a:rPr>
                        <a:t>Hyporglycernia</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5"/>
                  </a:ext>
                </a:extLst>
              </a:tr>
              <a:tr h="151070">
                <a:tc>
                  <a:txBody>
                    <a:bodyPr/>
                    <a:lstStyle/>
                    <a:p>
                      <a:pPr marL="0" marR="0" algn="l">
                        <a:lnSpc>
                          <a:spcPct val="107000"/>
                        </a:lnSpc>
                        <a:spcBef>
                          <a:spcPts val="0"/>
                        </a:spcBef>
                        <a:spcAft>
                          <a:spcPts val="0"/>
                        </a:spcAft>
                      </a:pPr>
                      <a:r>
                        <a:rPr lang="en-US" sz="900">
                          <a:effectLst/>
                        </a:rPr>
                        <a:t>Liver Problems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.4%</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.8%</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6"/>
                  </a:ext>
                </a:extLst>
              </a:tr>
              <a:tr h="151070">
                <a:tc>
                  <a:txBody>
                    <a:bodyPr/>
                    <a:lstStyle/>
                    <a:p>
                      <a:pPr marL="0" marR="0" algn="l">
                        <a:lnSpc>
                          <a:spcPct val="107000"/>
                        </a:lnSpc>
                        <a:spcBef>
                          <a:spcPts val="0"/>
                        </a:spcBef>
                        <a:spcAft>
                          <a:spcPts val="0"/>
                        </a:spcAft>
                      </a:pPr>
                      <a:r>
                        <a:rPr lang="en-US" sz="900">
                          <a:effectLst/>
                        </a:rPr>
                        <a:t>Low Blood Pressure</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1.3%</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1.5%</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7"/>
                  </a:ext>
                </a:extLst>
              </a:tr>
              <a:tr h="151070">
                <a:tc>
                  <a:txBody>
                    <a:bodyPr/>
                    <a:lstStyle/>
                    <a:p>
                      <a:pPr marL="0" marR="0" algn="l">
                        <a:lnSpc>
                          <a:spcPct val="107000"/>
                        </a:lnSpc>
                        <a:spcBef>
                          <a:spcPts val="0"/>
                        </a:spcBef>
                        <a:spcAft>
                          <a:spcPts val="0"/>
                        </a:spcAft>
                      </a:pPr>
                      <a:r>
                        <a:rPr lang="en-US" sz="900">
                          <a:effectLst/>
                        </a:rPr>
                        <a:t>Osteroporosis</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22.4%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22.2%</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13.7%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12.4%</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15.4%</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8"/>
                  </a:ext>
                </a:extLst>
              </a:tr>
              <a:tr h="151070">
                <a:tc>
                  <a:txBody>
                    <a:bodyPr/>
                    <a:lstStyle/>
                    <a:p>
                      <a:pPr marL="0" marR="0" algn="l">
                        <a:lnSpc>
                          <a:spcPct val="107000"/>
                        </a:lnSpc>
                        <a:spcBef>
                          <a:spcPts val="0"/>
                        </a:spcBef>
                        <a:spcAft>
                          <a:spcPts val="0"/>
                        </a:spcAft>
                      </a:pPr>
                      <a:r>
                        <a:rPr lang="en-US" sz="900">
                          <a:effectLst/>
                        </a:rPr>
                        <a:t>Smelling Impairment</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.7%</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29"/>
                  </a:ext>
                </a:extLst>
              </a:tr>
              <a:tr h="151070">
                <a:tc>
                  <a:txBody>
                    <a:bodyPr/>
                    <a:lstStyle/>
                    <a:p>
                      <a:pPr marL="0" marR="0" algn="l">
                        <a:lnSpc>
                          <a:spcPct val="107000"/>
                        </a:lnSpc>
                        <a:spcBef>
                          <a:spcPts val="0"/>
                        </a:spcBef>
                        <a:spcAft>
                          <a:spcPts val="0"/>
                        </a:spcAft>
                      </a:pPr>
                      <a:r>
                        <a:rPr lang="en-US" sz="900">
                          <a:effectLst/>
                        </a:rPr>
                        <a:t>Ulcer</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30"/>
                  </a:ext>
                </a:extLst>
              </a:tr>
              <a:tr h="151070">
                <a:tc>
                  <a:txBody>
                    <a:bodyPr/>
                    <a:lstStyle/>
                    <a:p>
                      <a:pPr marL="0" marR="0" algn="l">
                        <a:lnSpc>
                          <a:spcPct val="107000"/>
                        </a:lnSpc>
                        <a:spcBef>
                          <a:spcPts val="0"/>
                        </a:spcBef>
                        <a:spcAft>
                          <a:spcPts val="0"/>
                        </a:spcAft>
                      </a:pPr>
                      <a:r>
                        <a:rPr lang="en-US" sz="900">
                          <a:effectLst/>
                        </a:rPr>
                        <a:t>Visual Impairment</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46.5%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46.0%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35.8%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27.8%</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38.2%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31"/>
                  </a:ext>
                </a:extLst>
              </a:tr>
              <a:tr h="151070">
                <a:tc>
                  <a:txBody>
                    <a:bodyPr/>
                    <a:lstStyle/>
                    <a:p>
                      <a:pPr marL="0" marR="0" algn="l">
                        <a:lnSpc>
                          <a:spcPct val="107000"/>
                        </a:lnSpc>
                        <a:spcBef>
                          <a:spcPts val="0"/>
                        </a:spcBef>
                        <a:spcAft>
                          <a:spcPts val="0"/>
                        </a:spcAft>
                      </a:pPr>
                      <a:r>
                        <a:rPr lang="en-US" sz="900">
                          <a:effectLst/>
                        </a:rPr>
                        <a:t>Taste Impairment</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.9%</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1.0%</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.8%</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32"/>
                  </a:ext>
                </a:extLst>
              </a:tr>
              <a:tr h="151070">
                <a:tc>
                  <a:txBody>
                    <a:bodyPr/>
                    <a:lstStyle/>
                    <a:p>
                      <a:pPr marL="0" marR="0" algn="l">
                        <a:lnSpc>
                          <a:spcPct val="107000"/>
                        </a:lnSpc>
                        <a:spcBef>
                          <a:spcPts val="0"/>
                        </a:spcBef>
                        <a:spcAft>
                          <a:spcPts val="0"/>
                        </a:spcAft>
                      </a:pPr>
                      <a:r>
                        <a:rPr lang="en-US" sz="900">
                          <a:effectLst/>
                        </a:rPr>
                        <a:t>High Cholesterol</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26.5%</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27.6%</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26.2%</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a:effectLst/>
                        </a:rPr>
                        <a:t>19.7%</a:t>
                      </a:r>
                      <a:endParaRPr lang="en-US" sz="90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tc>
                  <a:txBody>
                    <a:bodyPr/>
                    <a:lstStyle/>
                    <a:p>
                      <a:pPr marL="0" marR="0" algn="r">
                        <a:lnSpc>
                          <a:spcPct val="107000"/>
                        </a:lnSpc>
                        <a:spcBef>
                          <a:spcPts val="0"/>
                        </a:spcBef>
                        <a:spcAft>
                          <a:spcPts val="0"/>
                        </a:spcAft>
                      </a:pPr>
                      <a:r>
                        <a:rPr lang="en-US" sz="900" dirty="0">
                          <a:effectLst/>
                        </a:rPr>
                        <a:t>27.6%</a:t>
                      </a:r>
                      <a:endParaRPr lang="en-US" sz="900" dirty="0">
                        <a:effectLst/>
                        <a:latin typeface="Calibri" panose="020F0502020204030204" pitchFamily="34" charset="0"/>
                        <a:ea typeface="PMingLiU" panose="02020500000000000000" pitchFamily="18" charset="-120"/>
                        <a:cs typeface="Times New Roman" panose="02020603050405020304" pitchFamily="18" charset="0"/>
                      </a:endParaRPr>
                    </a:p>
                  </a:txBody>
                  <a:tcPr marL="32833" marR="32833" marT="0" marB="0"/>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18254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CFAA-051F-438A-AFCA-7CC3C412C4A4}"/>
              </a:ext>
            </a:extLst>
          </p:cNvPr>
          <p:cNvSpPr>
            <a:spLocks noGrp="1"/>
          </p:cNvSpPr>
          <p:nvPr>
            <p:ph type="title"/>
          </p:nvPr>
        </p:nvSpPr>
        <p:spPr>
          <a:xfrm>
            <a:off x="259882" y="273844"/>
            <a:ext cx="8255468" cy="679058"/>
          </a:xfrm>
        </p:spPr>
        <p:txBody>
          <a:bodyPr>
            <a:noAutofit/>
          </a:bodyPr>
          <a:lstStyle/>
          <a:p>
            <a:r>
              <a:rPr lang="en-US" sz="2400" b="1" dirty="0"/>
              <a:t>COMPASS Comprehensive Assessment=Plan of Care</a:t>
            </a:r>
          </a:p>
        </p:txBody>
      </p:sp>
      <p:sp>
        <p:nvSpPr>
          <p:cNvPr id="3" name="Content Placeholder 2">
            <a:extLst>
              <a:ext uri="{FF2B5EF4-FFF2-40B4-BE49-F238E27FC236}">
                <a16:creationId xmlns:a16="http://schemas.microsoft.com/office/drawing/2014/main" id="{9177453C-2E2F-4D15-93C2-860007B6EC88}"/>
              </a:ext>
            </a:extLst>
          </p:cNvPr>
          <p:cNvSpPr>
            <a:spLocks noGrp="1"/>
          </p:cNvSpPr>
          <p:nvPr>
            <p:ph idx="1"/>
          </p:nvPr>
        </p:nvSpPr>
        <p:spPr>
          <a:xfrm>
            <a:off x="259882" y="1061186"/>
            <a:ext cx="3846944" cy="3571537"/>
          </a:xfrm>
        </p:spPr>
        <p:txBody>
          <a:bodyPr>
            <a:normAutofit fontScale="40000" lnSpcReduction="20000"/>
          </a:bodyPr>
          <a:lstStyle/>
          <a:p>
            <a:pPr marL="0" indent="0">
              <a:buNone/>
            </a:pPr>
            <a:r>
              <a:rPr lang="en-US" b="1" dirty="0"/>
              <a:t>Info gathered during Assessment</a:t>
            </a:r>
          </a:p>
          <a:p>
            <a:pPr>
              <a:buFontTx/>
              <a:buChar char="-"/>
            </a:pPr>
            <a:r>
              <a:rPr lang="en-US" dirty="0"/>
              <a:t>Personal Information</a:t>
            </a:r>
          </a:p>
          <a:p>
            <a:pPr>
              <a:buFontTx/>
              <a:buChar char="-"/>
            </a:pPr>
            <a:r>
              <a:rPr lang="en-US" dirty="0"/>
              <a:t>Living Arrangement</a:t>
            </a:r>
          </a:p>
          <a:p>
            <a:pPr>
              <a:buFontTx/>
              <a:buChar char="-"/>
            </a:pPr>
            <a:r>
              <a:rPr lang="en-US" dirty="0"/>
              <a:t>Elder Abuse/Neglect</a:t>
            </a:r>
          </a:p>
          <a:p>
            <a:pPr>
              <a:buFontTx/>
              <a:buChar char="-"/>
            </a:pPr>
            <a:r>
              <a:rPr lang="en-US" dirty="0"/>
              <a:t>Frail/Disabled</a:t>
            </a:r>
          </a:p>
          <a:p>
            <a:pPr>
              <a:buFontTx/>
              <a:buChar char="-"/>
            </a:pPr>
            <a:r>
              <a:rPr lang="en-US" dirty="0"/>
              <a:t>Caregiving Status</a:t>
            </a:r>
          </a:p>
          <a:p>
            <a:pPr>
              <a:buFontTx/>
              <a:buChar char="-"/>
            </a:pPr>
            <a:r>
              <a:rPr lang="en-US" dirty="0"/>
              <a:t>Housing Status</a:t>
            </a:r>
          </a:p>
          <a:p>
            <a:pPr>
              <a:buFontTx/>
              <a:buChar char="-"/>
            </a:pPr>
            <a:r>
              <a:rPr lang="en-US" dirty="0"/>
              <a:t>Home Safety Checklist</a:t>
            </a:r>
          </a:p>
          <a:p>
            <a:pPr>
              <a:buFontTx/>
              <a:buChar char="-"/>
            </a:pPr>
            <a:r>
              <a:rPr lang="en-US" dirty="0"/>
              <a:t>Energy Checklist</a:t>
            </a:r>
          </a:p>
          <a:p>
            <a:pPr>
              <a:buFontTx/>
              <a:buChar char="-"/>
            </a:pPr>
            <a:r>
              <a:rPr lang="en-US" dirty="0"/>
              <a:t>Social Interaction/Isolation</a:t>
            </a:r>
          </a:p>
          <a:p>
            <a:pPr>
              <a:buFontTx/>
              <a:buChar char="-"/>
            </a:pPr>
            <a:r>
              <a:rPr lang="en-US" dirty="0"/>
              <a:t>Neighborhood Safety</a:t>
            </a:r>
          </a:p>
          <a:p>
            <a:pPr>
              <a:buFontTx/>
              <a:buChar char="-"/>
            </a:pPr>
            <a:r>
              <a:rPr lang="en-US" dirty="0"/>
              <a:t>Pets</a:t>
            </a:r>
          </a:p>
          <a:p>
            <a:pPr>
              <a:buFontTx/>
              <a:buChar char="-"/>
            </a:pPr>
            <a:r>
              <a:rPr lang="en-US" dirty="0"/>
              <a:t>Self Evacuation ability</a:t>
            </a:r>
          </a:p>
          <a:p>
            <a:pPr>
              <a:buFontTx/>
              <a:buChar char="-"/>
            </a:pPr>
            <a:r>
              <a:rPr lang="en-US" dirty="0"/>
              <a:t>Medical Treatment Emergency Accommodation</a:t>
            </a:r>
          </a:p>
          <a:p>
            <a:pPr>
              <a:buFontTx/>
              <a:buChar char="-"/>
            </a:pPr>
            <a:r>
              <a:rPr lang="en-US" dirty="0"/>
              <a:t>Health Status, Medical Insurance</a:t>
            </a:r>
          </a:p>
          <a:p>
            <a:pPr>
              <a:buFontTx/>
              <a:buChar char="-"/>
            </a:pPr>
            <a:r>
              <a:rPr lang="en-US" dirty="0"/>
              <a:t>Chronic Illness and or Disability</a:t>
            </a:r>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
        <p:nvSpPr>
          <p:cNvPr id="4" name="Content Placeholder 2">
            <a:extLst>
              <a:ext uri="{FF2B5EF4-FFF2-40B4-BE49-F238E27FC236}">
                <a16:creationId xmlns:a16="http://schemas.microsoft.com/office/drawing/2014/main" id="{FA5F4205-DB7D-46C1-A94D-639587732049}"/>
              </a:ext>
            </a:extLst>
          </p:cNvPr>
          <p:cNvSpPr txBox="1">
            <a:spLocks/>
          </p:cNvSpPr>
          <p:nvPr/>
        </p:nvSpPr>
        <p:spPr>
          <a:xfrm>
            <a:off x="4800600" y="906880"/>
            <a:ext cx="4522111" cy="36798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300" b="1" dirty="0"/>
              <a:t>Info gathered during Assessment</a:t>
            </a:r>
          </a:p>
          <a:p>
            <a:pPr>
              <a:lnSpc>
                <a:spcPct val="120000"/>
              </a:lnSpc>
              <a:spcBef>
                <a:spcPts val="0"/>
              </a:spcBef>
              <a:buFontTx/>
              <a:buChar char="-"/>
            </a:pPr>
            <a:r>
              <a:rPr lang="en-US" sz="1300" dirty="0"/>
              <a:t>Assistive Devices</a:t>
            </a:r>
          </a:p>
          <a:p>
            <a:pPr>
              <a:lnSpc>
                <a:spcPct val="120000"/>
              </a:lnSpc>
              <a:spcBef>
                <a:spcPts val="0"/>
              </a:spcBef>
              <a:buFontTx/>
              <a:buChar char="-"/>
            </a:pPr>
            <a:r>
              <a:rPr lang="en-US" sz="1300" dirty="0"/>
              <a:t>Health care visits – PCP, Dentist, Hospitalization, ER, Eye, Hearting</a:t>
            </a:r>
          </a:p>
          <a:p>
            <a:pPr>
              <a:lnSpc>
                <a:spcPct val="120000"/>
              </a:lnSpc>
              <a:spcBef>
                <a:spcPts val="0"/>
              </a:spcBef>
              <a:buFontTx/>
              <a:buChar char="-"/>
            </a:pPr>
            <a:r>
              <a:rPr lang="en-US" sz="1300" dirty="0"/>
              <a:t>PRI Score, UAS Assessment</a:t>
            </a:r>
          </a:p>
          <a:p>
            <a:pPr>
              <a:lnSpc>
                <a:spcPct val="120000"/>
              </a:lnSpc>
              <a:spcBef>
                <a:spcPts val="0"/>
              </a:spcBef>
              <a:buFontTx/>
              <a:buChar char="-"/>
            </a:pPr>
            <a:r>
              <a:rPr lang="en-US" sz="1300" dirty="0"/>
              <a:t>Legal Information – i.e. proxy, advance directives, MOLST</a:t>
            </a:r>
          </a:p>
          <a:p>
            <a:pPr>
              <a:lnSpc>
                <a:spcPct val="120000"/>
              </a:lnSpc>
              <a:spcBef>
                <a:spcPts val="0"/>
              </a:spcBef>
              <a:buFontTx/>
              <a:buChar char="-"/>
            </a:pPr>
            <a:r>
              <a:rPr lang="en-US" sz="1300" dirty="0"/>
              <a:t>Nutrition/NSI/BMI</a:t>
            </a:r>
          </a:p>
          <a:p>
            <a:pPr>
              <a:lnSpc>
                <a:spcPct val="120000"/>
              </a:lnSpc>
              <a:spcBef>
                <a:spcPts val="0"/>
              </a:spcBef>
              <a:buFontTx/>
              <a:buChar char="-"/>
            </a:pPr>
            <a:r>
              <a:rPr lang="en-US" sz="1300" dirty="0"/>
              <a:t>Psycho-Social Status – PHQ9, GAD7, CAGE-AID</a:t>
            </a:r>
          </a:p>
          <a:p>
            <a:pPr>
              <a:lnSpc>
                <a:spcPct val="120000"/>
              </a:lnSpc>
              <a:spcBef>
                <a:spcPts val="0"/>
              </a:spcBef>
              <a:buFontTx/>
              <a:buChar char="-"/>
            </a:pPr>
            <a:r>
              <a:rPr lang="en-US" sz="1300" dirty="0"/>
              <a:t>Loneliness/Isolation Scale</a:t>
            </a:r>
          </a:p>
          <a:p>
            <a:pPr>
              <a:lnSpc>
                <a:spcPct val="120000"/>
              </a:lnSpc>
              <a:spcBef>
                <a:spcPts val="0"/>
              </a:spcBef>
              <a:buFontTx/>
              <a:buChar char="-"/>
            </a:pPr>
            <a:r>
              <a:rPr lang="en-US" sz="1300" dirty="0"/>
              <a:t>Tech check</a:t>
            </a:r>
          </a:p>
          <a:p>
            <a:pPr>
              <a:lnSpc>
                <a:spcPct val="120000"/>
              </a:lnSpc>
              <a:spcBef>
                <a:spcPts val="0"/>
              </a:spcBef>
              <a:buFontTx/>
              <a:buChar char="-"/>
            </a:pPr>
            <a:r>
              <a:rPr lang="en-US" sz="1300" dirty="0"/>
              <a:t>Medication List</a:t>
            </a:r>
          </a:p>
          <a:p>
            <a:pPr>
              <a:lnSpc>
                <a:spcPct val="120000"/>
              </a:lnSpc>
              <a:spcBef>
                <a:spcPts val="0"/>
              </a:spcBef>
              <a:buFontTx/>
              <a:buChar char="-"/>
            </a:pPr>
            <a:r>
              <a:rPr lang="en-US" sz="1300" dirty="0"/>
              <a:t>Fall Risk Factors</a:t>
            </a:r>
          </a:p>
          <a:p>
            <a:pPr>
              <a:lnSpc>
                <a:spcPct val="120000"/>
              </a:lnSpc>
              <a:spcBef>
                <a:spcPts val="0"/>
              </a:spcBef>
              <a:buFontTx/>
              <a:buChar char="-"/>
            </a:pPr>
            <a:r>
              <a:rPr lang="en-US" sz="1300" dirty="0"/>
              <a:t>ADL/IADL History</a:t>
            </a:r>
          </a:p>
          <a:p>
            <a:pPr>
              <a:lnSpc>
                <a:spcPct val="120000"/>
              </a:lnSpc>
              <a:spcBef>
                <a:spcPts val="0"/>
              </a:spcBef>
              <a:buFontTx/>
              <a:buChar char="-"/>
            </a:pPr>
            <a:r>
              <a:rPr lang="en-US" sz="1300" dirty="0"/>
              <a:t>Services Receiving</a:t>
            </a:r>
          </a:p>
          <a:p>
            <a:pPr>
              <a:lnSpc>
                <a:spcPct val="120000"/>
              </a:lnSpc>
              <a:spcBef>
                <a:spcPts val="0"/>
              </a:spcBef>
              <a:buFontTx/>
              <a:buChar char="-"/>
            </a:pPr>
            <a:r>
              <a:rPr lang="en-US" sz="1300" dirty="0"/>
              <a:t>Informal Supports Status</a:t>
            </a:r>
          </a:p>
          <a:p>
            <a:pPr>
              <a:lnSpc>
                <a:spcPct val="120000"/>
              </a:lnSpc>
              <a:spcBef>
                <a:spcPts val="0"/>
              </a:spcBef>
              <a:buFontTx/>
              <a:buChar char="-"/>
            </a:pPr>
            <a:r>
              <a:rPr lang="en-US" sz="1300" dirty="0"/>
              <a:t>Income</a:t>
            </a:r>
          </a:p>
          <a:p>
            <a:pPr>
              <a:lnSpc>
                <a:spcPct val="120000"/>
              </a:lnSpc>
              <a:spcBef>
                <a:spcPts val="0"/>
              </a:spcBef>
              <a:buFontTx/>
              <a:buChar char="-"/>
            </a:pPr>
            <a:r>
              <a:rPr lang="en-US" sz="1300" dirty="0"/>
              <a:t>Veteran Status</a:t>
            </a:r>
          </a:p>
          <a:p>
            <a:pPr>
              <a:lnSpc>
                <a:spcPct val="120000"/>
              </a:lnSpc>
              <a:spcBef>
                <a:spcPts val="0"/>
              </a:spcBef>
              <a:buFontTx/>
              <a:buChar char="-"/>
            </a:pPr>
            <a:r>
              <a:rPr lang="en-US" sz="1300" dirty="0"/>
              <a:t>Benefits/Entitlements</a:t>
            </a:r>
          </a:p>
          <a:p>
            <a:pPr>
              <a:buFontTx/>
              <a:buChar char="-"/>
            </a:pPr>
            <a:endParaRPr lang="en-US" sz="1300" dirty="0"/>
          </a:p>
          <a:p>
            <a:pPr>
              <a:buFontTx/>
              <a:buChar char="-"/>
            </a:pPr>
            <a:endParaRPr lang="en-US" sz="1300" dirty="0"/>
          </a:p>
          <a:p>
            <a:pPr>
              <a:buFontTx/>
              <a:buChar char="-"/>
            </a:pPr>
            <a:endParaRPr lang="en-US" sz="1300" dirty="0"/>
          </a:p>
          <a:p>
            <a:pPr>
              <a:buFontTx/>
              <a:buChar char="-"/>
            </a:pPr>
            <a:endParaRPr lang="en-US" sz="1300" dirty="0"/>
          </a:p>
        </p:txBody>
      </p:sp>
    </p:spTree>
    <p:extLst>
      <p:ext uri="{BB962C8B-B14F-4D97-AF65-F5344CB8AC3E}">
        <p14:creationId xmlns:p14="http://schemas.microsoft.com/office/powerpoint/2010/main" val="329035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A502-0126-47A6-B9C9-F3B1E751780C}"/>
              </a:ext>
            </a:extLst>
          </p:cNvPr>
          <p:cNvSpPr>
            <a:spLocks noGrp="1"/>
          </p:cNvSpPr>
          <p:nvPr>
            <p:ph type="title"/>
          </p:nvPr>
        </p:nvSpPr>
        <p:spPr>
          <a:xfrm>
            <a:off x="457200" y="361950"/>
            <a:ext cx="8229600" cy="701675"/>
          </a:xfrm>
        </p:spPr>
        <p:txBody>
          <a:bodyPr>
            <a:normAutofit/>
          </a:bodyPr>
          <a:lstStyle/>
          <a:p>
            <a:r>
              <a:rPr lang="en-US" sz="3000" b="1" dirty="0"/>
              <a:t>Community Care Connections</a:t>
            </a:r>
          </a:p>
        </p:txBody>
      </p:sp>
      <p:sp>
        <p:nvSpPr>
          <p:cNvPr id="3" name="Content Placeholder 2">
            <a:extLst>
              <a:ext uri="{FF2B5EF4-FFF2-40B4-BE49-F238E27FC236}">
                <a16:creationId xmlns:a16="http://schemas.microsoft.com/office/drawing/2014/main" id="{DE34FE4A-BFDC-4ABB-A505-0D4DBDAAC495}"/>
              </a:ext>
            </a:extLst>
          </p:cNvPr>
          <p:cNvSpPr>
            <a:spLocks noGrp="1"/>
          </p:cNvSpPr>
          <p:nvPr>
            <p:ph idx="1"/>
          </p:nvPr>
        </p:nvSpPr>
        <p:spPr>
          <a:xfrm>
            <a:off x="457200" y="1276351"/>
            <a:ext cx="8229600" cy="3317875"/>
          </a:xfrm>
        </p:spPr>
        <p:txBody>
          <a:bodyPr>
            <a:normAutofit fontScale="55000" lnSpcReduction="20000"/>
          </a:bodyPr>
          <a:lstStyle/>
          <a:p>
            <a:pPr marL="0" indent="0">
              <a:buNone/>
            </a:pPr>
            <a:r>
              <a:rPr lang="en-US" dirty="0"/>
              <a:t>BIP Innovations – Monroe County</a:t>
            </a:r>
          </a:p>
          <a:p>
            <a:pPr lvl="1"/>
            <a:r>
              <a:rPr lang="en-US" dirty="0"/>
              <a:t>Integrates community-based aging services through physicians office</a:t>
            </a:r>
          </a:p>
          <a:p>
            <a:pPr lvl="1"/>
            <a:r>
              <a:rPr lang="en-US" dirty="0"/>
              <a:t>Social work services, linkages to community services and nursing services</a:t>
            </a:r>
          </a:p>
          <a:p>
            <a:pPr lvl="2"/>
            <a:r>
              <a:rPr lang="en-US" dirty="0"/>
              <a:t>EBI’s</a:t>
            </a:r>
          </a:p>
          <a:p>
            <a:pPr lvl="2"/>
            <a:r>
              <a:rPr lang="en-US" dirty="0"/>
              <a:t>Home safety and minor home modifications</a:t>
            </a:r>
          </a:p>
          <a:p>
            <a:pPr marL="914378" lvl="2" indent="0">
              <a:buNone/>
            </a:pPr>
            <a:endParaRPr lang="en-US" dirty="0"/>
          </a:p>
          <a:p>
            <a:pPr lvl="1"/>
            <a:r>
              <a:rPr lang="en-US" dirty="0"/>
              <a:t>Decreased hospitalizations by 50% first 90 days and 65 % over 180 days</a:t>
            </a:r>
          </a:p>
          <a:p>
            <a:pPr marL="0" indent="0">
              <a:buNone/>
            </a:pPr>
            <a:endParaRPr lang="en-US" dirty="0"/>
          </a:p>
          <a:p>
            <a:r>
              <a:rPr lang="en-US" dirty="0"/>
              <a:t>Decreased ED visits by 62% first 90 days and 72% over 180 days</a:t>
            </a:r>
          </a:p>
          <a:p>
            <a:pPr marL="0" indent="0">
              <a:buNone/>
            </a:pPr>
            <a:endParaRPr lang="en-US" dirty="0"/>
          </a:p>
          <a:p>
            <a:r>
              <a:rPr lang="en-US" dirty="0"/>
              <a:t> ROI – saved $4.58 for each $1 invested - $2.8 million </a:t>
            </a:r>
          </a:p>
        </p:txBody>
      </p:sp>
    </p:spTree>
    <p:extLst>
      <p:ext uri="{BB962C8B-B14F-4D97-AF65-F5344CB8AC3E}">
        <p14:creationId xmlns:p14="http://schemas.microsoft.com/office/powerpoint/2010/main" val="2239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C53F-C03D-4387-802F-97121F8F6E65}"/>
              </a:ext>
            </a:extLst>
          </p:cNvPr>
          <p:cNvSpPr>
            <a:spLocks noGrp="1"/>
          </p:cNvSpPr>
          <p:nvPr>
            <p:ph type="title"/>
          </p:nvPr>
        </p:nvSpPr>
        <p:spPr>
          <a:xfrm>
            <a:off x="455690" y="484442"/>
            <a:ext cx="8231109" cy="803276"/>
          </a:xfrm>
        </p:spPr>
        <p:txBody>
          <a:bodyPr>
            <a:normAutofit fontScale="90000"/>
          </a:bodyPr>
          <a:lstStyle/>
          <a:p>
            <a:r>
              <a:rPr lang="en-US" sz="4000" b="1" dirty="0"/>
              <a:t>What Characterizes Older Adults</a:t>
            </a:r>
            <a:br>
              <a:rPr lang="en-US" u="sng" dirty="0">
                <a:solidFill>
                  <a:srgbClr val="553278"/>
                </a:solidFill>
              </a:rPr>
            </a:br>
            <a:endParaRPr lang="en-US" dirty="0"/>
          </a:p>
        </p:txBody>
      </p:sp>
      <p:sp>
        <p:nvSpPr>
          <p:cNvPr id="5" name="Content Placeholder 5">
            <a:extLst>
              <a:ext uri="{FF2B5EF4-FFF2-40B4-BE49-F238E27FC236}">
                <a16:creationId xmlns:a16="http://schemas.microsoft.com/office/drawing/2014/main" id="{A5B3A568-E6E4-49E5-B2D3-A3E27A9950DD}"/>
              </a:ext>
            </a:extLst>
          </p:cNvPr>
          <p:cNvSpPr>
            <a:spLocks noGrp="1"/>
          </p:cNvSpPr>
          <p:nvPr>
            <p:ph idx="1"/>
          </p:nvPr>
        </p:nvSpPr>
        <p:spPr>
          <a:xfrm>
            <a:off x="227763" y="1153122"/>
            <a:ext cx="8231109" cy="3429757"/>
          </a:xfrm>
        </p:spPr>
        <p:txBody>
          <a:bodyPr>
            <a:noAutofit/>
          </a:bodyPr>
          <a:lstStyle/>
          <a:p>
            <a:r>
              <a:rPr lang="en-US" sz="1600" b="1" dirty="0">
                <a:solidFill>
                  <a:srgbClr val="553278"/>
                </a:solidFill>
              </a:rPr>
              <a:t>A growing population with increased and unprecedented longevity</a:t>
            </a:r>
            <a:r>
              <a:rPr lang="en-US" sz="1600" dirty="0">
                <a:solidFill>
                  <a:srgbClr val="553278"/>
                </a:solidFill>
              </a:rPr>
              <a:t>:</a:t>
            </a:r>
            <a:r>
              <a:rPr lang="en-US" sz="1600" dirty="0"/>
              <a:t> Older adults are living longer and healthier lives, and their numbers are growing. </a:t>
            </a:r>
          </a:p>
          <a:p>
            <a:pPr marL="0" indent="0">
              <a:buNone/>
            </a:pPr>
            <a:endParaRPr lang="en-US" sz="1600" dirty="0"/>
          </a:p>
          <a:p>
            <a:r>
              <a:rPr lang="en-US" sz="1600" b="1" dirty="0">
                <a:solidFill>
                  <a:srgbClr val="553278"/>
                </a:solidFill>
              </a:rPr>
              <a:t>Highly heterogeneous</a:t>
            </a:r>
            <a:r>
              <a:rPr lang="en-US" sz="1600" dirty="0">
                <a:solidFill>
                  <a:srgbClr val="553278"/>
                </a:solidFill>
              </a:rPr>
              <a:t>:</a:t>
            </a:r>
            <a:r>
              <a:rPr lang="en-US" sz="1600" dirty="0"/>
              <a:t> There is enormous variation in health, functional ability and financial status. Disparities exist along the dimensions of income, gender, race/ethnicity and education. </a:t>
            </a:r>
          </a:p>
          <a:p>
            <a:pPr marL="0" indent="0">
              <a:buNone/>
            </a:pPr>
            <a:endParaRPr lang="en-US" sz="1600" dirty="0"/>
          </a:p>
          <a:p>
            <a:r>
              <a:rPr lang="en-US" sz="1600" b="1" dirty="0">
                <a:solidFill>
                  <a:srgbClr val="553278"/>
                </a:solidFill>
              </a:rPr>
              <a:t>Social and economic impact</a:t>
            </a:r>
            <a:r>
              <a:rPr lang="en-US" sz="1600" dirty="0">
                <a:solidFill>
                  <a:srgbClr val="553278"/>
                </a:solidFill>
              </a:rPr>
              <a:t>:</a:t>
            </a:r>
            <a:r>
              <a:rPr lang="en-US" sz="1600" dirty="0"/>
              <a:t> Older adults hold a disproportionately large share of our country’s wealth, represent a enormous source of consumer spending and economic productivity, and contribute in myriad ways (e.g., support to grandchildren, child care) to family and community life. </a:t>
            </a:r>
          </a:p>
        </p:txBody>
      </p:sp>
      <p:sp>
        <p:nvSpPr>
          <p:cNvPr id="6" name="TextBox 5">
            <a:extLst>
              <a:ext uri="{FF2B5EF4-FFF2-40B4-BE49-F238E27FC236}">
                <a16:creationId xmlns:a16="http://schemas.microsoft.com/office/drawing/2014/main" id="{CCBEC8E4-7847-461F-BF52-C7C95D439BD5}"/>
              </a:ext>
            </a:extLst>
          </p:cNvPr>
          <p:cNvSpPr txBox="1"/>
          <p:nvPr/>
        </p:nvSpPr>
        <p:spPr>
          <a:xfrm>
            <a:off x="228600" y="4613652"/>
            <a:ext cx="5867400" cy="261610"/>
          </a:xfrm>
          <a:prstGeom prst="rect">
            <a:avLst/>
          </a:prstGeom>
          <a:noFill/>
        </p:spPr>
        <p:txBody>
          <a:bodyPr wrap="square" rtlCol="0">
            <a:spAutoFit/>
          </a:bodyPr>
          <a:lstStyle/>
          <a:p>
            <a:pPr defTabSz="685800"/>
            <a:r>
              <a:rPr lang="en-US" altLang="en-US" sz="1100" dirty="0">
                <a:solidFill>
                  <a:srgbClr val="000000"/>
                </a:solidFill>
                <a:ea typeface="Arial" panose="020B0604020202020204" pitchFamily="34" charset="0"/>
              </a:rPr>
              <a:t>Source: </a:t>
            </a:r>
            <a:r>
              <a:rPr lang="en-US" altLang="en-US" sz="1100" dirty="0">
                <a:solidFill>
                  <a:srgbClr val="000000"/>
                </a:solidFill>
                <a:ea typeface="Arial" panose="020B0604020202020204" pitchFamily="34" charset="0"/>
                <a:hlinkClick r:id="rId3"/>
              </a:rPr>
              <a:t>http://www.frameworksinstitute.org/aging.html</a:t>
            </a:r>
            <a:endParaRPr lang="en-US" altLang="en-US" sz="1100" dirty="0">
              <a:solidFill>
                <a:srgbClr val="000000"/>
              </a:solidFill>
              <a:ea typeface="Arial" panose="020B0604020202020204" pitchFamily="34" charset="0"/>
            </a:endParaRPr>
          </a:p>
        </p:txBody>
      </p:sp>
    </p:spTree>
    <p:extLst>
      <p:ext uri="{BB962C8B-B14F-4D97-AF65-F5344CB8AC3E}">
        <p14:creationId xmlns:p14="http://schemas.microsoft.com/office/powerpoint/2010/main" val="2487272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8612" y="199378"/>
            <a:ext cx="6858000" cy="833663"/>
          </a:xfrm>
        </p:spPr>
        <p:txBody>
          <a:bodyPr/>
          <a:lstStyle/>
          <a:p>
            <a:r>
              <a:rPr lang="en-US" dirty="0"/>
              <a:t>Practical Examples </a:t>
            </a:r>
          </a:p>
        </p:txBody>
      </p:sp>
      <p:sp>
        <p:nvSpPr>
          <p:cNvPr id="3" name="Subtitle 2"/>
          <p:cNvSpPr>
            <a:spLocks noGrp="1"/>
          </p:cNvSpPr>
          <p:nvPr>
            <p:ph type="subTitle" idx="1"/>
          </p:nvPr>
        </p:nvSpPr>
        <p:spPr>
          <a:xfrm>
            <a:off x="1143000" y="1258747"/>
            <a:ext cx="6858000" cy="2684603"/>
          </a:xfrm>
        </p:spPr>
        <p:txBody>
          <a:bodyPr>
            <a:normAutofit fontScale="92500" lnSpcReduction="20000"/>
          </a:bodyPr>
          <a:lstStyle/>
          <a:p>
            <a:r>
              <a:rPr lang="en-US" dirty="0"/>
              <a:t>Successful discharge planning</a:t>
            </a:r>
          </a:p>
          <a:p>
            <a:r>
              <a:rPr lang="en-US" dirty="0"/>
              <a:t>Emergency room diversion</a:t>
            </a:r>
          </a:p>
          <a:p>
            <a:r>
              <a:rPr lang="en-US" dirty="0"/>
              <a:t>Reduction in social admissions</a:t>
            </a:r>
          </a:p>
          <a:p>
            <a:r>
              <a:rPr lang="en-US" dirty="0"/>
              <a:t>Patient satisfaction in partnership </a:t>
            </a:r>
          </a:p>
          <a:p>
            <a:r>
              <a:rPr lang="en-US" dirty="0"/>
              <a:t>Community interventions to address social determinates of health </a:t>
            </a:r>
          </a:p>
        </p:txBody>
      </p:sp>
    </p:spTree>
    <p:extLst>
      <p:ext uri="{BB962C8B-B14F-4D97-AF65-F5344CB8AC3E}">
        <p14:creationId xmlns:p14="http://schemas.microsoft.com/office/powerpoint/2010/main" val="2634993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Determinates Interventions</a:t>
            </a:r>
          </a:p>
        </p:txBody>
      </p:sp>
      <p:sp>
        <p:nvSpPr>
          <p:cNvPr id="3" name="Content Placeholder 2"/>
          <p:cNvSpPr>
            <a:spLocks noGrp="1"/>
          </p:cNvSpPr>
          <p:nvPr>
            <p:ph idx="1"/>
          </p:nvPr>
        </p:nvSpPr>
        <p:spPr/>
        <p:txBody>
          <a:bodyPr>
            <a:normAutofit fontScale="77500" lnSpcReduction="20000"/>
          </a:bodyPr>
          <a:lstStyle/>
          <a:p>
            <a:r>
              <a:rPr lang="en-US" dirty="0"/>
              <a:t>Allows for support in the community</a:t>
            </a:r>
          </a:p>
          <a:p>
            <a:pPr marL="0" indent="0">
              <a:buNone/>
            </a:pPr>
            <a:endParaRPr lang="en-US" dirty="0"/>
          </a:p>
          <a:p>
            <a:r>
              <a:rPr lang="en-US" dirty="0"/>
              <a:t>Low cost/high yield services to assist aging in place</a:t>
            </a:r>
          </a:p>
          <a:p>
            <a:pPr marL="0" indent="0">
              <a:buNone/>
            </a:pPr>
            <a:endParaRPr lang="en-US" dirty="0"/>
          </a:p>
          <a:p>
            <a:r>
              <a:rPr lang="en-US" dirty="0"/>
              <a:t>Numerous interventions that improve health care outcomes</a:t>
            </a:r>
          </a:p>
          <a:p>
            <a:pPr marL="0" indent="0">
              <a:buNone/>
            </a:pPr>
            <a:endParaRPr lang="en-US" dirty="0"/>
          </a:p>
          <a:p>
            <a:r>
              <a:rPr lang="en-US" dirty="0"/>
              <a:t>Ongoing support to enhance medical interventions</a:t>
            </a:r>
          </a:p>
        </p:txBody>
      </p:sp>
    </p:spTree>
    <p:extLst>
      <p:ext uri="{BB962C8B-B14F-4D97-AF65-F5344CB8AC3E}">
        <p14:creationId xmlns:p14="http://schemas.microsoft.com/office/powerpoint/2010/main" val="1808776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104" y="164654"/>
            <a:ext cx="6858000" cy="798939"/>
          </a:xfrm>
        </p:spPr>
        <p:txBody>
          <a:bodyPr>
            <a:normAutofit/>
          </a:bodyPr>
          <a:lstStyle/>
          <a:p>
            <a:r>
              <a:rPr lang="en-US" sz="2600" dirty="0"/>
              <a:t>Successful discharge planning </a:t>
            </a:r>
          </a:p>
        </p:txBody>
      </p:sp>
      <p:sp>
        <p:nvSpPr>
          <p:cNvPr id="3" name="Subtitle 2"/>
          <p:cNvSpPr>
            <a:spLocks noGrp="1"/>
          </p:cNvSpPr>
          <p:nvPr>
            <p:ph type="subTitle" idx="1"/>
          </p:nvPr>
        </p:nvSpPr>
        <p:spPr>
          <a:xfrm>
            <a:off x="157162" y="1015679"/>
            <a:ext cx="7843838" cy="3884933"/>
          </a:xfrm>
        </p:spPr>
        <p:txBody>
          <a:bodyPr>
            <a:normAutofit fontScale="62500" lnSpcReduction="20000"/>
          </a:bodyPr>
          <a:lstStyle/>
          <a:p>
            <a:r>
              <a:rPr lang="en-US" dirty="0"/>
              <a:t>-reduce readmission through discharge planning process</a:t>
            </a:r>
          </a:p>
          <a:p>
            <a:endParaRPr lang="en-US" dirty="0"/>
          </a:p>
          <a:p>
            <a:r>
              <a:rPr lang="en-US" dirty="0"/>
              <a:t>-AAA’s available to provide transportation, home delivered meals, PERS, and facilitate familial engagement</a:t>
            </a:r>
          </a:p>
          <a:p>
            <a:pPr algn="l"/>
            <a:r>
              <a:rPr lang="en-US" dirty="0"/>
              <a:t>89 year old male – CHF and kidney disease – 5 admissions in 6 month period – no primary caregiver – in denial regarding disease progression and prognosis </a:t>
            </a:r>
          </a:p>
          <a:p>
            <a:pPr algn="l"/>
            <a:endParaRPr lang="en-US" dirty="0"/>
          </a:p>
          <a:p>
            <a:pPr algn="l"/>
            <a:r>
              <a:rPr lang="en-US" dirty="0"/>
              <a:t>Outcome – referral to AAA – Case manager developed rapport, implemented services, contacted out of state relatives, referred to volunteer friendship program, completed hospice referral and attended informational, client completed advanced directives and expired at his home  </a:t>
            </a:r>
          </a:p>
          <a:p>
            <a:endParaRPr lang="en-US" dirty="0"/>
          </a:p>
        </p:txBody>
      </p:sp>
    </p:spTree>
    <p:extLst>
      <p:ext uri="{BB962C8B-B14F-4D97-AF65-F5344CB8AC3E}">
        <p14:creationId xmlns:p14="http://schemas.microsoft.com/office/powerpoint/2010/main" val="928797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380" y="268825"/>
            <a:ext cx="6858000" cy="1180904"/>
          </a:xfrm>
        </p:spPr>
        <p:txBody>
          <a:bodyPr>
            <a:normAutofit fontScale="90000"/>
          </a:bodyPr>
          <a:lstStyle/>
          <a:p>
            <a:r>
              <a:rPr lang="en-US" dirty="0"/>
              <a:t>Emergency Department deferrals </a:t>
            </a:r>
          </a:p>
        </p:txBody>
      </p:sp>
      <p:sp>
        <p:nvSpPr>
          <p:cNvPr id="3" name="Subtitle 2"/>
          <p:cNvSpPr>
            <a:spLocks noGrp="1"/>
          </p:cNvSpPr>
          <p:nvPr>
            <p:ph type="subTitle" idx="1"/>
          </p:nvPr>
        </p:nvSpPr>
        <p:spPr>
          <a:xfrm>
            <a:off x="633714" y="1501815"/>
            <a:ext cx="7367286" cy="3148766"/>
          </a:xfrm>
        </p:spPr>
        <p:txBody>
          <a:bodyPr>
            <a:normAutofit fontScale="92500" lnSpcReduction="10000"/>
          </a:bodyPr>
          <a:lstStyle/>
          <a:p>
            <a:pPr algn="l"/>
            <a:r>
              <a:rPr lang="en-US" dirty="0"/>
              <a:t>-full training provided on social determinates/social services intervention to 911 dispatch staff</a:t>
            </a:r>
          </a:p>
          <a:p>
            <a:pPr lvl="1" algn="l"/>
            <a:r>
              <a:rPr lang="en-US" sz="1800" dirty="0"/>
              <a:t>-all client case file information uploaded to EMS system</a:t>
            </a:r>
          </a:p>
          <a:p>
            <a:pPr lvl="1" algn="l"/>
            <a:r>
              <a:rPr lang="en-US" sz="1800" dirty="0"/>
              <a:t>-real time triage referral to AAA</a:t>
            </a:r>
          </a:p>
          <a:p>
            <a:pPr lvl="1" algn="l"/>
            <a:r>
              <a:rPr lang="en-US" sz="1800" dirty="0"/>
              <a:t>-Caller referred as appropriate with real time response</a:t>
            </a:r>
          </a:p>
          <a:p>
            <a:pPr lvl="1" algn="l"/>
            <a:r>
              <a:rPr lang="en-US" sz="1800" dirty="0"/>
              <a:t>	-caregiver breakdown</a:t>
            </a:r>
          </a:p>
          <a:p>
            <a:pPr lvl="1" algn="l"/>
            <a:r>
              <a:rPr lang="en-US" sz="1800" dirty="0"/>
              <a:t>	-out of fuel/food/confused</a:t>
            </a:r>
          </a:p>
          <a:p>
            <a:pPr lvl="1" algn="l"/>
            <a:r>
              <a:rPr lang="en-US" sz="1800" dirty="0"/>
              <a:t>	-low cost interventions </a:t>
            </a:r>
          </a:p>
        </p:txBody>
      </p:sp>
    </p:spTree>
    <p:extLst>
      <p:ext uri="{BB962C8B-B14F-4D97-AF65-F5344CB8AC3E}">
        <p14:creationId xmlns:p14="http://schemas.microsoft.com/office/powerpoint/2010/main" val="32938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in Social Admissions </a:t>
            </a:r>
          </a:p>
        </p:txBody>
      </p:sp>
      <p:sp>
        <p:nvSpPr>
          <p:cNvPr id="3" name="Content Placeholder 2"/>
          <p:cNvSpPr>
            <a:spLocks noGrp="1"/>
          </p:cNvSpPr>
          <p:nvPr>
            <p:ph idx="1"/>
          </p:nvPr>
        </p:nvSpPr>
        <p:spPr/>
        <p:txBody>
          <a:bodyPr>
            <a:normAutofit fontScale="55000" lnSpcReduction="20000"/>
          </a:bodyPr>
          <a:lstStyle/>
          <a:p>
            <a:r>
              <a:rPr lang="en-US" dirty="0"/>
              <a:t>Lack of understanding in the community of Medicare covered services</a:t>
            </a:r>
          </a:p>
          <a:p>
            <a:pPr marL="0" indent="0">
              <a:buNone/>
            </a:pPr>
            <a:endParaRPr lang="en-US" dirty="0"/>
          </a:p>
          <a:p>
            <a:r>
              <a:rPr lang="en-US" dirty="0"/>
              <a:t>We are the trusted source of information</a:t>
            </a:r>
          </a:p>
          <a:p>
            <a:pPr marL="0" indent="0">
              <a:buNone/>
            </a:pPr>
            <a:endParaRPr lang="en-US" dirty="0"/>
          </a:p>
          <a:p>
            <a:r>
              <a:rPr lang="en-US" dirty="0"/>
              <a:t>Provide community interventions </a:t>
            </a:r>
          </a:p>
          <a:p>
            <a:pPr marL="0" indent="0">
              <a:buNone/>
            </a:pPr>
            <a:endParaRPr lang="en-US" dirty="0"/>
          </a:p>
          <a:p>
            <a:r>
              <a:rPr lang="en-US" dirty="0"/>
              <a:t>Apply for Medicaid and higher level of care admissions</a:t>
            </a:r>
          </a:p>
          <a:p>
            <a:pPr marL="0" indent="0">
              <a:buNone/>
            </a:pPr>
            <a:endParaRPr lang="en-US" dirty="0"/>
          </a:p>
          <a:p>
            <a:r>
              <a:rPr lang="en-US" dirty="0"/>
              <a:t>Can be contacted from ED for interventions as appropriate</a:t>
            </a:r>
          </a:p>
          <a:p>
            <a:pPr marL="0" indent="0">
              <a:buNone/>
            </a:pPr>
            <a:endParaRPr lang="en-US" dirty="0"/>
          </a:p>
          <a:p>
            <a:r>
              <a:rPr lang="en-US" dirty="0"/>
              <a:t>Reinforcement of hospital criteria and process</a:t>
            </a:r>
          </a:p>
        </p:txBody>
      </p:sp>
    </p:spTree>
    <p:extLst>
      <p:ext uri="{BB962C8B-B14F-4D97-AF65-F5344CB8AC3E}">
        <p14:creationId xmlns:p14="http://schemas.microsoft.com/office/powerpoint/2010/main" val="194052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Satisfaction </a:t>
            </a:r>
          </a:p>
        </p:txBody>
      </p:sp>
      <p:sp>
        <p:nvSpPr>
          <p:cNvPr id="3" name="Content Placeholder 2"/>
          <p:cNvSpPr>
            <a:spLocks noGrp="1"/>
          </p:cNvSpPr>
          <p:nvPr>
            <p:ph idx="1"/>
          </p:nvPr>
        </p:nvSpPr>
        <p:spPr/>
        <p:txBody>
          <a:bodyPr>
            <a:normAutofit fontScale="77500" lnSpcReduction="20000"/>
          </a:bodyPr>
          <a:lstStyle/>
          <a:p>
            <a:r>
              <a:rPr lang="en-US" dirty="0"/>
              <a:t>Paramount to hospitals </a:t>
            </a:r>
          </a:p>
          <a:p>
            <a:pPr marL="0" indent="0">
              <a:buNone/>
            </a:pPr>
            <a:endParaRPr lang="en-US" dirty="0"/>
          </a:p>
          <a:p>
            <a:r>
              <a:rPr lang="en-US" dirty="0"/>
              <a:t>AAA’s are a partner to facilitate</a:t>
            </a:r>
          </a:p>
          <a:p>
            <a:pPr marL="0" indent="0">
              <a:buNone/>
            </a:pPr>
            <a:endParaRPr lang="en-US" dirty="0"/>
          </a:p>
          <a:p>
            <a:r>
              <a:rPr lang="en-US" dirty="0"/>
              <a:t>Secondary partners to ensure understanding of diagnosis, treatment, and follow up</a:t>
            </a:r>
          </a:p>
          <a:p>
            <a:pPr marL="0" indent="0">
              <a:buNone/>
            </a:pPr>
            <a:endParaRPr lang="en-US" dirty="0"/>
          </a:p>
          <a:p>
            <a:r>
              <a:rPr lang="en-US" dirty="0"/>
              <a:t>Act as patient advocates through the health care experience </a:t>
            </a:r>
          </a:p>
          <a:p>
            <a:endParaRPr lang="en-US" dirty="0"/>
          </a:p>
        </p:txBody>
      </p:sp>
    </p:spTree>
    <p:extLst>
      <p:ext uri="{BB962C8B-B14F-4D97-AF65-F5344CB8AC3E}">
        <p14:creationId xmlns:p14="http://schemas.microsoft.com/office/powerpoint/2010/main" val="210515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7A66-298A-4D4A-8F0A-021AB5FBAA30}"/>
              </a:ext>
            </a:extLst>
          </p:cNvPr>
          <p:cNvSpPr>
            <a:spLocks noGrp="1"/>
          </p:cNvSpPr>
          <p:nvPr>
            <p:ph type="title"/>
          </p:nvPr>
        </p:nvSpPr>
        <p:spPr>
          <a:xfrm>
            <a:off x="628650" y="273844"/>
            <a:ext cx="7886700" cy="537920"/>
          </a:xfrm>
        </p:spPr>
        <p:txBody>
          <a:bodyPr>
            <a:normAutofit/>
          </a:bodyPr>
          <a:lstStyle/>
          <a:p>
            <a:r>
              <a:rPr lang="en-US" sz="2600" dirty="0"/>
              <a:t>NYSOFA - New/Expanded Initiatives</a:t>
            </a:r>
          </a:p>
        </p:txBody>
      </p:sp>
      <p:sp>
        <p:nvSpPr>
          <p:cNvPr id="3" name="Content Placeholder 2">
            <a:extLst>
              <a:ext uri="{FF2B5EF4-FFF2-40B4-BE49-F238E27FC236}">
                <a16:creationId xmlns:a16="http://schemas.microsoft.com/office/drawing/2014/main" id="{AF621B0D-8103-4122-B166-F23BFAFAAA35}"/>
              </a:ext>
            </a:extLst>
          </p:cNvPr>
          <p:cNvSpPr>
            <a:spLocks noGrp="1"/>
          </p:cNvSpPr>
          <p:nvPr>
            <p:ph idx="1"/>
          </p:nvPr>
        </p:nvSpPr>
        <p:spPr>
          <a:xfrm>
            <a:off x="152400" y="811764"/>
            <a:ext cx="8686799" cy="4142791"/>
          </a:xfrm>
        </p:spPr>
        <p:txBody>
          <a:bodyPr>
            <a:normAutofit fontScale="55000" lnSpcReduction="20000"/>
          </a:bodyPr>
          <a:lstStyle/>
          <a:p>
            <a:pPr marL="0" indent="0">
              <a:buNone/>
            </a:pPr>
            <a:endParaRPr lang="en-US" sz="2500" dirty="0"/>
          </a:p>
          <a:p>
            <a:pPr marL="0" indent="0">
              <a:spcBef>
                <a:spcPts val="0"/>
              </a:spcBef>
              <a:buNone/>
            </a:pPr>
            <a:r>
              <a:rPr lang="en-US" sz="2500" b="1" u="sng" dirty="0">
                <a:solidFill>
                  <a:srgbClr val="000000"/>
                </a:solidFill>
                <a:ea typeface="Times New Roman" panose="02020603050405020304" pitchFamily="18" charset="0"/>
              </a:rPr>
              <a:t>Ageless Innovation/Joy For All  - </a:t>
            </a:r>
            <a:r>
              <a:rPr lang="en-US" sz="2500" dirty="0">
                <a:solidFill>
                  <a:srgbClr val="000000"/>
                </a:solidFill>
                <a:ea typeface="Times New Roman" panose="02020603050405020304" pitchFamily="18" charset="0"/>
              </a:rPr>
              <a:t>NYSOFA’s award-winning animatronic pet project, which has proven to reduce isolation, loneliness and pain. This program has been replicated across the country – 30+ states.</a:t>
            </a:r>
          </a:p>
          <a:p>
            <a:pPr marL="600075" lvl="1" indent="-257175">
              <a:spcBef>
                <a:spcPts val="0"/>
              </a:spcBef>
              <a:buFont typeface="Symbol" panose="05050102010706020507" pitchFamily="18" charset="2"/>
              <a:buChar char=""/>
            </a:pPr>
            <a:r>
              <a:rPr lang="en-US" sz="2500" dirty="0">
                <a:solidFill>
                  <a:srgbClr val="000000"/>
                </a:solidFill>
                <a:ea typeface="Times New Roman" panose="02020603050405020304" pitchFamily="18" charset="0"/>
              </a:rPr>
              <a:t>Distributed 17,000 pets</a:t>
            </a:r>
          </a:p>
          <a:p>
            <a:pPr marL="600075" lvl="1" indent="-257175">
              <a:spcBef>
                <a:spcPts val="0"/>
              </a:spcBef>
              <a:buFont typeface="Symbol" panose="05050102010706020507" pitchFamily="18" charset="2"/>
              <a:buChar char=""/>
            </a:pPr>
            <a:r>
              <a:rPr lang="en-US" sz="2500" dirty="0">
                <a:solidFill>
                  <a:srgbClr val="000000"/>
                </a:solidFill>
                <a:ea typeface="Times New Roman" panose="02020603050405020304" pitchFamily="18" charset="0"/>
              </a:rPr>
              <a:t>Testing efficacy of walker squawker in NH to reduce/prevent fall risk and fall related injuries</a:t>
            </a:r>
          </a:p>
          <a:p>
            <a:pPr marL="600075" lvl="1" indent="-257175">
              <a:spcBef>
                <a:spcPts val="0"/>
              </a:spcBef>
              <a:buFont typeface="Symbol" panose="05050102010706020507" pitchFamily="18" charset="2"/>
              <a:buChar char=""/>
            </a:pPr>
            <a:r>
              <a:rPr lang="en-US" sz="2500" dirty="0">
                <a:solidFill>
                  <a:srgbClr val="000000"/>
                </a:solidFill>
                <a:ea typeface="Times New Roman" panose="02020603050405020304" pitchFamily="18" charset="0"/>
              </a:rPr>
              <a:t>Utilized by other systems and payors</a:t>
            </a:r>
          </a:p>
          <a:p>
            <a:pPr marL="0" indent="0">
              <a:spcBef>
                <a:spcPts val="0"/>
              </a:spcBef>
              <a:buNone/>
            </a:pPr>
            <a:endParaRPr lang="en-US" sz="2500" dirty="0">
              <a:solidFill>
                <a:srgbClr val="000000"/>
              </a:solidFill>
              <a:ea typeface="Times New Roman" panose="02020603050405020304" pitchFamily="18" charset="0"/>
            </a:endParaRPr>
          </a:p>
          <a:p>
            <a:pPr marL="0" indent="0">
              <a:spcBef>
                <a:spcPts val="0"/>
              </a:spcBef>
              <a:buNone/>
            </a:pPr>
            <a:r>
              <a:rPr lang="en-US" sz="2500" b="1" u="sng" dirty="0">
                <a:solidFill>
                  <a:srgbClr val="000000"/>
                </a:solidFill>
                <a:ea typeface="Times New Roman" panose="02020603050405020304" pitchFamily="18" charset="0"/>
              </a:rPr>
              <a:t>GetSetUp </a:t>
            </a:r>
            <a:r>
              <a:rPr lang="en-US" sz="2500" dirty="0">
                <a:solidFill>
                  <a:srgbClr val="000000"/>
                </a:solidFill>
                <a:ea typeface="Times New Roman" panose="02020603050405020304" pitchFamily="18" charset="0"/>
              </a:rPr>
              <a:t>– bringing 900 courses and classes into the homes of older adults and providing an economic opportunity for older adults to teach classes on the platform and supplement their income by getting paid for their skill. – more than 200,000 users in 18 months</a:t>
            </a:r>
          </a:p>
          <a:p>
            <a:pPr marL="657225" lvl="1" indent="-257175">
              <a:spcBef>
                <a:spcPts val="0"/>
              </a:spcBef>
              <a:buFont typeface="Symbol" panose="05050102010706020507" pitchFamily="18" charset="2"/>
              <a:buChar char=""/>
            </a:pPr>
            <a:r>
              <a:rPr lang="en-US" sz="1800" dirty="0">
                <a:solidFill>
                  <a:srgbClr val="FF0000"/>
                </a:solidFill>
                <a:ea typeface="Times New Roman" panose="02020603050405020304" pitchFamily="18" charset="0"/>
              </a:rPr>
              <a:t>FREE FOR ANYONE OVER 50</a:t>
            </a:r>
          </a:p>
          <a:p>
            <a:pPr marL="657225" lvl="1" indent="-257175">
              <a:spcBef>
                <a:spcPts val="0"/>
              </a:spcBef>
              <a:buFont typeface="Symbol" panose="05050102010706020507" pitchFamily="18" charset="2"/>
              <a:buChar char=""/>
            </a:pPr>
            <a:r>
              <a:rPr lang="en-US" sz="1800" dirty="0">
                <a:hlinkClick r:id="rId2"/>
              </a:rPr>
              <a:t>New York State Office for the Aging · GetSetUp</a:t>
            </a:r>
            <a:endParaRPr lang="en-US" sz="1800" dirty="0">
              <a:solidFill>
                <a:srgbClr val="FF0000"/>
              </a:solidFill>
              <a:ea typeface="Times New Roman" panose="02020603050405020304" pitchFamily="18" charset="0"/>
            </a:endParaRPr>
          </a:p>
          <a:p>
            <a:pPr>
              <a:spcBef>
                <a:spcPts val="0"/>
              </a:spcBef>
            </a:pPr>
            <a:endParaRPr lang="en-US" sz="2500" dirty="0">
              <a:solidFill>
                <a:srgbClr val="000000"/>
              </a:solidFill>
              <a:ea typeface="Times New Roman" panose="02020603050405020304" pitchFamily="18" charset="0"/>
            </a:endParaRPr>
          </a:p>
          <a:p>
            <a:pPr marL="0" indent="0">
              <a:spcBef>
                <a:spcPts val="0"/>
              </a:spcBef>
              <a:buNone/>
            </a:pPr>
            <a:r>
              <a:rPr lang="en-US" sz="2500" b="1" u="sng" dirty="0"/>
              <a:t>TCARE </a:t>
            </a:r>
            <a:r>
              <a:rPr lang="en-US" sz="2500" dirty="0"/>
              <a:t> - Evidence-based Solutions for Preventing Caregiver Burnout + Population Health SDOH</a:t>
            </a:r>
          </a:p>
          <a:p>
            <a:pPr marL="0" indent="0">
              <a:spcBef>
                <a:spcPts val="0"/>
              </a:spcBef>
              <a:buNone/>
            </a:pPr>
            <a:r>
              <a:rPr lang="en-US" sz="2500" dirty="0"/>
              <a:t>	Analytics Platform</a:t>
            </a:r>
          </a:p>
          <a:p>
            <a:pPr marL="0" indent="0">
              <a:spcBef>
                <a:spcPts val="0"/>
              </a:spcBef>
              <a:buNone/>
            </a:pPr>
            <a:endParaRPr lang="en-US" sz="2500" dirty="0"/>
          </a:p>
          <a:p>
            <a:pPr marL="0" indent="0">
              <a:spcBef>
                <a:spcPts val="0"/>
              </a:spcBef>
              <a:buNone/>
            </a:pPr>
            <a:r>
              <a:rPr lang="en-US" sz="2500" dirty="0">
                <a:solidFill>
                  <a:srgbClr val="000000"/>
                </a:solidFill>
                <a:ea typeface="Times New Roman" panose="02020603050405020304" pitchFamily="18" charset="0"/>
              </a:rPr>
              <a:t> </a:t>
            </a:r>
          </a:p>
          <a:p>
            <a:pPr marL="0" indent="0">
              <a:spcBef>
                <a:spcPts val="0"/>
              </a:spcBef>
              <a:buNone/>
            </a:pPr>
            <a:r>
              <a:rPr lang="en-US" sz="2500" b="1" u="sng" dirty="0" err="1">
                <a:solidFill>
                  <a:srgbClr val="000000"/>
                </a:solidFill>
                <a:ea typeface="Times New Roman" panose="02020603050405020304" pitchFamily="18" charset="0"/>
              </a:rPr>
              <a:t>GoGoGrandparent</a:t>
            </a:r>
            <a:r>
              <a:rPr lang="en-US" sz="2500" b="1" u="sng" dirty="0">
                <a:solidFill>
                  <a:srgbClr val="000000"/>
                </a:solidFill>
                <a:ea typeface="Times New Roman" panose="02020603050405020304" pitchFamily="18" charset="0"/>
              </a:rPr>
              <a:t> - </a:t>
            </a:r>
            <a:r>
              <a:rPr lang="en-US" sz="2500" dirty="0">
                <a:solidFill>
                  <a:srgbClr val="000000"/>
                </a:solidFill>
                <a:ea typeface="Times New Roman" panose="02020603050405020304" pitchFamily="18" charset="0"/>
              </a:rPr>
              <a:t>specialized ride-share service for older adults using trained drivers who understand the challenges older adults face. This partnership will also provide an opportunity for older adults (and those of all ages) to enter the gig economy by becoming a driver while expanding transportation options in New York State.</a:t>
            </a:r>
          </a:p>
          <a:p>
            <a:pPr marL="0" indent="0">
              <a:spcBef>
                <a:spcPts val="0"/>
              </a:spcBef>
              <a:buNone/>
            </a:pPr>
            <a:endParaRPr lang="en-US" sz="2500" dirty="0">
              <a:solidFill>
                <a:srgbClr val="000000"/>
              </a:solidFill>
              <a:ea typeface="Times New Roman" panose="02020603050405020304" pitchFamily="18" charset="0"/>
            </a:endParaRPr>
          </a:p>
          <a:p>
            <a:pPr lvl="1"/>
            <a:endParaRPr lang="en-US" sz="1000" dirty="0">
              <a:solidFill>
                <a:srgbClr val="FF0000"/>
              </a:solidFill>
              <a:ea typeface="Times New Roman" panose="02020603050405020304" pitchFamily="18" charset="0"/>
            </a:endParaRPr>
          </a:p>
          <a:p>
            <a:pPr lvl="1"/>
            <a:endParaRPr lang="en-US" sz="1000" dirty="0">
              <a:solidFill>
                <a:srgbClr val="FF0000"/>
              </a:solidFill>
              <a:ea typeface="Times New Roman" panose="02020603050405020304" pitchFamily="18" charset="0"/>
            </a:endParaRPr>
          </a:p>
          <a:p>
            <a:pPr lvl="1"/>
            <a:endParaRPr lang="en-US" sz="1000" dirty="0">
              <a:solidFill>
                <a:srgbClr val="FF0000"/>
              </a:solidFill>
              <a:ea typeface="Times New Roman" panose="02020603050405020304" pitchFamily="18" charset="0"/>
            </a:endParaRPr>
          </a:p>
          <a:p>
            <a:pPr lvl="1"/>
            <a:endParaRPr lang="en-US" sz="1000" dirty="0">
              <a:solidFill>
                <a:srgbClr val="FF0000"/>
              </a:solidFill>
            </a:endParaRPr>
          </a:p>
        </p:txBody>
      </p:sp>
    </p:spTree>
    <p:extLst>
      <p:ext uri="{BB962C8B-B14F-4D97-AF65-F5344CB8AC3E}">
        <p14:creationId xmlns:p14="http://schemas.microsoft.com/office/powerpoint/2010/main" val="238313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B79504-C1BB-4A3B-A1AD-A5F51281825A}"/>
              </a:ext>
            </a:extLst>
          </p:cNvPr>
          <p:cNvSpPr>
            <a:spLocks noGrp="1"/>
          </p:cNvSpPr>
          <p:nvPr>
            <p:ph idx="1"/>
          </p:nvPr>
        </p:nvSpPr>
        <p:spPr>
          <a:xfrm>
            <a:off x="228600" y="514350"/>
            <a:ext cx="8458200" cy="4079875"/>
          </a:xfrm>
        </p:spPr>
        <p:txBody>
          <a:bodyPr>
            <a:normAutofit lnSpcReduction="10000"/>
          </a:bodyPr>
          <a:lstStyle/>
          <a:p>
            <a:pPr marL="0" indent="0">
              <a:spcBef>
                <a:spcPts val="0"/>
              </a:spcBef>
              <a:buNone/>
            </a:pPr>
            <a:r>
              <a:rPr lang="en-US" sz="1400" b="1" u="sng" dirty="0">
                <a:solidFill>
                  <a:srgbClr val="000000"/>
                </a:solidFill>
                <a:ea typeface="Times New Roman" panose="02020603050405020304" pitchFamily="18" charset="0"/>
              </a:rPr>
              <a:t>Arch Angels  </a:t>
            </a:r>
            <a:r>
              <a:rPr lang="en-US" sz="1400" dirty="0">
                <a:solidFill>
                  <a:srgbClr val="000000"/>
                </a:solidFill>
                <a:ea typeface="Times New Roman" panose="02020603050405020304" pitchFamily="18" charset="0"/>
              </a:rPr>
              <a:t>- Caregiver Intensity Index. </a:t>
            </a:r>
          </a:p>
          <a:p>
            <a:pPr marL="0" indent="0">
              <a:spcBef>
                <a:spcPts val="0"/>
              </a:spcBef>
              <a:buNone/>
            </a:pPr>
            <a:endParaRPr lang="en-US" sz="1400" dirty="0">
              <a:solidFill>
                <a:srgbClr val="000000"/>
              </a:solidFill>
              <a:ea typeface="Times New Roman" panose="02020603050405020304" pitchFamily="18" charset="0"/>
            </a:endParaRPr>
          </a:p>
          <a:p>
            <a:pPr marL="0" indent="0">
              <a:spcBef>
                <a:spcPts val="0"/>
              </a:spcBef>
              <a:buNone/>
            </a:pPr>
            <a:r>
              <a:rPr lang="en-US" sz="1400" b="1" u="sng" dirty="0" err="1">
                <a:solidFill>
                  <a:srgbClr val="000000"/>
                </a:solidFill>
                <a:ea typeface="Times New Roman" panose="02020603050405020304" pitchFamily="18" charset="0"/>
              </a:rPr>
              <a:t>Trualta</a:t>
            </a:r>
            <a:r>
              <a:rPr lang="en-US" sz="1400" b="1" u="sng" dirty="0">
                <a:solidFill>
                  <a:srgbClr val="000000"/>
                </a:solidFill>
                <a:ea typeface="Times New Roman" panose="02020603050405020304" pitchFamily="18" charset="0"/>
              </a:rPr>
              <a:t>  </a:t>
            </a:r>
            <a:r>
              <a:rPr lang="en-US" sz="1400" dirty="0">
                <a:solidFill>
                  <a:srgbClr val="000000"/>
                </a:solidFill>
                <a:ea typeface="Times New Roman" panose="02020603050405020304" pitchFamily="18" charset="0"/>
              </a:rPr>
              <a:t>- for all caregivers in NYS – evidence-based training and support platform</a:t>
            </a:r>
          </a:p>
          <a:p>
            <a:pPr lvl="1"/>
            <a:r>
              <a:rPr lang="en-US" sz="1000" dirty="0">
                <a:solidFill>
                  <a:srgbClr val="FF0000"/>
                </a:solidFill>
              </a:rPr>
              <a:t>This is free for you and anyone who provides care to a loved one</a:t>
            </a:r>
          </a:p>
          <a:p>
            <a:pPr lvl="1"/>
            <a:r>
              <a:rPr lang="en-US" sz="1000" dirty="0">
                <a:hlinkClick r:id="rId2"/>
              </a:rPr>
              <a:t>NYSOFA, </a:t>
            </a:r>
            <a:r>
              <a:rPr lang="en-US" sz="1000" dirty="0" err="1">
                <a:hlinkClick r:id="rId2"/>
              </a:rPr>
              <a:t>AgingNY</a:t>
            </a:r>
            <a:r>
              <a:rPr lang="en-US" sz="1000" dirty="0">
                <a:hlinkClick r:id="rId2"/>
              </a:rPr>
              <a:t> and </a:t>
            </a:r>
            <a:r>
              <a:rPr lang="en-US" sz="1000" dirty="0" err="1">
                <a:hlinkClick r:id="rId2"/>
              </a:rPr>
              <a:t>Trualta</a:t>
            </a:r>
            <a:r>
              <a:rPr lang="en-US" sz="1000" dirty="0">
                <a:hlinkClick r:id="rId2"/>
              </a:rPr>
              <a:t> Provide Free Web-Based Support Platform for All Family Caregivers in NYS | Office for the Aging</a:t>
            </a:r>
            <a:endParaRPr lang="en-US" sz="1000" dirty="0"/>
          </a:p>
          <a:p>
            <a:pPr lvl="1"/>
            <a:endParaRPr lang="en-US" sz="1400" dirty="0">
              <a:solidFill>
                <a:srgbClr val="FF0000"/>
              </a:solidFill>
            </a:endParaRPr>
          </a:p>
          <a:p>
            <a:pPr marL="0" indent="0">
              <a:spcBef>
                <a:spcPts val="0"/>
              </a:spcBef>
              <a:buNone/>
            </a:pPr>
            <a:r>
              <a:rPr lang="en-US" sz="1400" b="1" u="sng" dirty="0">
                <a:solidFill>
                  <a:srgbClr val="000000"/>
                </a:solidFill>
                <a:ea typeface="Times New Roman" panose="02020603050405020304" pitchFamily="18" charset="0"/>
              </a:rPr>
              <a:t>Virtual Senior Center  - </a:t>
            </a:r>
            <a:r>
              <a:rPr lang="en-US" sz="1400" dirty="0">
                <a:solidFill>
                  <a:srgbClr val="000000"/>
                </a:solidFill>
                <a:ea typeface="Times New Roman" panose="02020603050405020304" pitchFamily="18" charset="0"/>
              </a:rPr>
              <a:t>19 counties in New York currently involved  to bring virtual programming into the homes of older adults.</a:t>
            </a:r>
          </a:p>
          <a:p>
            <a:pPr marL="0" indent="0">
              <a:spcBef>
                <a:spcPts val="0"/>
              </a:spcBef>
              <a:buNone/>
            </a:pPr>
            <a:endParaRPr lang="en-US" sz="1400" dirty="0">
              <a:solidFill>
                <a:srgbClr val="000000"/>
              </a:solidFill>
              <a:ea typeface="Times New Roman" panose="02020603050405020304" pitchFamily="18" charset="0"/>
            </a:endParaRPr>
          </a:p>
          <a:p>
            <a:pPr marL="0" indent="0">
              <a:buNone/>
            </a:pPr>
            <a:r>
              <a:rPr lang="en-US" sz="1400" b="1" u="sng" dirty="0"/>
              <a:t>Intuition Robotics  - </a:t>
            </a:r>
            <a:r>
              <a:rPr lang="en-US" sz="1400" dirty="0"/>
              <a:t>AI Platform – </a:t>
            </a:r>
            <a:r>
              <a:rPr lang="en-US" sz="1400" dirty="0" err="1"/>
              <a:t>ElliQ</a:t>
            </a:r>
            <a:endParaRPr lang="en-US" sz="1400" dirty="0"/>
          </a:p>
          <a:p>
            <a:pPr lvl="1"/>
            <a:r>
              <a:rPr lang="en-US" sz="1400" dirty="0">
                <a:solidFill>
                  <a:srgbClr val="000000"/>
                </a:solidFill>
                <a:ea typeface="Times New Roman" panose="02020603050405020304" pitchFamily="18" charset="0"/>
              </a:rPr>
              <a:t>designed to foster independence and provide support for older adults through daily check-ins, assistance with wellness goals and physical activities, and more using voice commands and/or on-screen instructions.</a:t>
            </a:r>
          </a:p>
          <a:p>
            <a:pPr lvl="1"/>
            <a:r>
              <a:rPr lang="en-US" sz="1400" dirty="0">
                <a:solidFill>
                  <a:srgbClr val="FF0000"/>
                </a:solidFill>
              </a:rPr>
              <a:t>900 units distributed statewide – August – September 2022</a:t>
            </a:r>
          </a:p>
          <a:p>
            <a:pPr marL="0" indent="0">
              <a:spcBef>
                <a:spcPts val="0"/>
              </a:spcBef>
              <a:buNone/>
            </a:pPr>
            <a:endParaRPr lang="en-US" sz="1400" dirty="0">
              <a:solidFill>
                <a:srgbClr val="000000"/>
              </a:solidFill>
              <a:ea typeface="Times New Roman" panose="02020603050405020304" pitchFamily="18" charset="0"/>
            </a:endParaRPr>
          </a:p>
          <a:p>
            <a:pPr marL="0" indent="0">
              <a:spcBef>
                <a:spcPts val="0"/>
              </a:spcBef>
              <a:buNone/>
            </a:pPr>
            <a:endParaRPr lang="en-US" sz="1400" dirty="0">
              <a:solidFill>
                <a:srgbClr val="000000"/>
              </a:solidFill>
              <a:ea typeface="Times New Roman" panose="02020603050405020304" pitchFamily="18" charset="0"/>
            </a:endParaRPr>
          </a:p>
          <a:p>
            <a:pPr marL="0" indent="0">
              <a:spcBef>
                <a:spcPts val="0"/>
              </a:spcBef>
              <a:buNone/>
            </a:pPr>
            <a:r>
              <a:rPr lang="en-US" sz="1400" b="1" u="sng" dirty="0">
                <a:solidFill>
                  <a:srgbClr val="000000"/>
                </a:solidFill>
                <a:ea typeface="Times New Roman" panose="02020603050405020304" pitchFamily="18" charset="0"/>
              </a:rPr>
              <a:t>Pets Together - </a:t>
            </a:r>
            <a:r>
              <a:rPr lang="en-US" sz="1400" dirty="0">
                <a:solidFill>
                  <a:srgbClr val="000000"/>
                </a:solidFill>
                <a:ea typeface="Times New Roman" panose="02020603050405020304" pitchFamily="18" charset="0"/>
              </a:rPr>
              <a:t>combats isolation by connecting individuals to volunteers using the power of pet therapy to combat loneliness and isolation.</a:t>
            </a:r>
          </a:p>
          <a:p>
            <a:pPr marL="657225" lvl="1" indent="-257175">
              <a:spcBef>
                <a:spcPts val="0"/>
              </a:spcBef>
              <a:buFont typeface="Symbol" panose="05050102010706020507" pitchFamily="18" charset="2"/>
              <a:buChar char=""/>
            </a:pPr>
            <a:r>
              <a:rPr lang="en-US" sz="1000" dirty="0">
                <a:solidFill>
                  <a:srgbClr val="FF0000"/>
                </a:solidFill>
                <a:ea typeface="Times New Roman" panose="02020603050405020304" pitchFamily="18" charset="0"/>
              </a:rPr>
              <a:t>Free for you</a:t>
            </a:r>
          </a:p>
          <a:p>
            <a:pPr marL="657225" lvl="1" indent="-257175">
              <a:spcBef>
                <a:spcPts val="0"/>
              </a:spcBef>
              <a:buFont typeface="Symbol" panose="05050102010706020507" pitchFamily="18" charset="2"/>
              <a:buChar char=""/>
            </a:pPr>
            <a:r>
              <a:rPr lang="en-US" sz="1000" dirty="0">
                <a:hlinkClick r:id="rId3"/>
              </a:rPr>
              <a:t>Pets Together - Virtual Video Chats with Pets!</a:t>
            </a:r>
            <a:endParaRPr lang="en-US" sz="1000" dirty="0"/>
          </a:p>
          <a:p>
            <a:pPr marL="657225" lvl="1" indent="-257175">
              <a:spcBef>
                <a:spcPts val="0"/>
              </a:spcBef>
              <a:buFont typeface="Symbol" panose="05050102010706020507" pitchFamily="18" charset="2"/>
              <a:buChar char=""/>
            </a:pPr>
            <a:endParaRPr lang="en-US" sz="1000" dirty="0">
              <a:solidFill>
                <a:srgbClr val="FF0000"/>
              </a:solidFill>
              <a:ea typeface="Times New Roman" panose="02020603050405020304" pitchFamily="18" charset="0"/>
            </a:endParaRPr>
          </a:p>
          <a:p>
            <a:pPr marL="400050" lvl="1" indent="0">
              <a:spcBef>
                <a:spcPts val="0"/>
              </a:spcBef>
              <a:buNone/>
            </a:pPr>
            <a:endParaRPr lang="en-US" sz="1000" dirty="0">
              <a:solidFill>
                <a:srgbClr val="FF0000"/>
              </a:solidFill>
              <a:ea typeface="Times New Roman" panose="02020603050405020304" pitchFamily="18" charset="0"/>
            </a:endParaRPr>
          </a:p>
          <a:p>
            <a:pPr marL="0" indent="0">
              <a:spcBef>
                <a:spcPts val="0"/>
              </a:spcBef>
              <a:buNone/>
            </a:pPr>
            <a:endParaRPr lang="en-US" sz="1400" dirty="0"/>
          </a:p>
          <a:p>
            <a:pPr marL="0" indent="0">
              <a:buNone/>
            </a:pPr>
            <a:endParaRPr lang="en-US" sz="1400" dirty="0"/>
          </a:p>
        </p:txBody>
      </p:sp>
    </p:spTree>
    <p:extLst>
      <p:ext uri="{BB962C8B-B14F-4D97-AF65-F5344CB8AC3E}">
        <p14:creationId xmlns:p14="http://schemas.microsoft.com/office/powerpoint/2010/main" val="31256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7A66-298A-4D4A-8F0A-021AB5FBAA30}"/>
              </a:ext>
            </a:extLst>
          </p:cNvPr>
          <p:cNvSpPr>
            <a:spLocks noGrp="1"/>
          </p:cNvSpPr>
          <p:nvPr>
            <p:ph type="title"/>
          </p:nvPr>
        </p:nvSpPr>
        <p:spPr>
          <a:xfrm>
            <a:off x="628650" y="273844"/>
            <a:ext cx="7886700" cy="537920"/>
          </a:xfrm>
        </p:spPr>
        <p:txBody>
          <a:bodyPr>
            <a:normAutofit/>
          </a:bodyPr>
          <a:lstStyle/>
          <a:p>
            <a:r>
              <a:rPr lang="en-US" sz="2600" dirty="0"/>
              <a:t>Pandemic Response – New/Expanded Initiatives</a:t>
            </a:r>
          </a:p>
        </p:txBody>
      </p:sp>
      <p:sp>
        <p:nvSpPr>
          <p:cNvPr id="3" name="Content Placeholder 2">
            <a:extLst>
              <a:ext uri="{FF2B5EF4-FFF2-40B4-BE49-F238E27FC236}">
                <a16:creationId xmlns:a16="http://schemas.microsoft.com/office/drawing/2014/main" id="{AF621B0D-8103-4122-B166-F23BFAFAAA35}"/>
              </a:ext>
            </a:extLst>
          </p:cNvPr>
          <p:cNvSpPr>
            <a:spLocks noGrp="1"/>
          </p:cNvSpPr>
          <p:nvPr>
            <p:ph idx="1"/>
          </p:nvPr>
        </p:nvSpPr>
        <p:spPr>
          <a:xfrm>
            <a:off x="76201" y="811764"/>
            <a:ext cx="8439150" cy="4057891"/>
          </a:xfrm>
        </p:spPr>
        <p:txBody>
          <a:bodyPr>
            <a:normAutofit fontScale="92500" lnSpcReduction="20000"/>
          </a:bodyPr>
          <a:lstStyle/>
          <a:p>
            <a:pPr marL="0" indent="0">
              <a:spcBef>
                <a:spcPts val="0"/>
              </a:spcBef>
              <a:buNone/>
            </a:pPr>
            <a:r>
              <a:rPr lang="en-US" sz="1400" dirty="0">
                <a:solidFill>
                  <a:srgbClr val="000000"/>
                </a:solidFill>
                <a:ea typeface="Times New Roman" panose="02020603050405020304" pitchFamily="18" charset="0"/>
              </a:rPr>
              <a:t> </a:t>
            </a:r>
          </a:p>
          <a:p>
            <a:pPr marL="0" indent="0">
              <a:spcBef>
                <a:spcPts val="0"/>
              </a:spcBef>
              <a:buNone/>
            </a:pPr>
            <a:r>
              <a:rPr lang="en-US" sz="1400" b="1" u="sng" dirty="0" err="1">
                <a:solidFill>
                  <a:srgbClr val="000000"/>
                </a:solidFill>
                <a:ea typeface="Times New Roman" panose="02020603050405020304" pitchFamily="18" charset="0"/>
              </a:rPr>
              <a:t>BellAge</a:t>
            </a:r>
            <a:r>
              <a:rPr lang="en-US" sz="1400" dirty="0">
                <a:solidFill>
                  <a:srgbClr val="000000"/>
                </a:solidFill>
                <a:ea typeface="Times New Roman" panose="02020603050405020304" pitchFamily="18" charset="0"/>
              </a:rPr>
              <a:t> – Adult Wellbeing Check-Up Platform</a:t>
            </a:r>
          </a:p>
          <a:p>
            <a:pPr lvl="1"/>
            <a:r>
              <a:rPr lang="en-US" sz="1400" b="0" i="0" u="none" strike="noStrike" baseline="0" dirty="0">
                <a:solidFill>
                  <a:srgbClr val="000000"/>
                </a:solidFill>
                <a:latin typeface="Calibri" panose="020F0502020204030204" pitchFamily="34" charset="0"/>
              </a:rPr>
              <a:t>will enable the aging network to measure what really matters to older adults: holistic health and wellbeing. </a:t>
            </a:r>
            <a:r>
              <a:rPr lang="en-US" sz="1400" dirty="0">
                <a:solidFill>
                  <a:srgbClr val="000000"/>
                </a:solidFill>
                <a:latin typeface="Calibri" panose="020F0502020204030204" pitchFamily="34" charset="0"/>
              </a:rPr>
              <a:t>C</a:t>
            </a:r>
            <a:r>
              <a:rPr lang="en-US" sz="1400" b="0" i="0" u="none" strike="noStrike" baseline="0" dirty="0">
                <a:solidFill>
                  <a:srgbClr val="000000"/>
                </a:solidFill>
                <a:latin typeface="Calibri" panose="020F0502020204030204" pitchFamily="34" charset="0"/>
              </a:rPr>
              <a:t>ost-effective way to help address key social and behavioral determinants of health and to promote better integration of health and social services. </a:t>
            </a:r>
          </a:p>
          <a:p>
            <a:pPr marL="0" indent="0">
              <a:spcBef>
                <a:spcPts val="0"/>
              </a:spcBef>
              <a:buNone/>
            </a:pPr>
            <a:endParaRPr lang="en-US" sz="1400" dirty="0">
              <a:solidFill>
                <a:srgbClr val="000000"/>
              </a:solidFill>
              <a:ea typeface="Times New Roman" panose="02020603050405020304" pitchFamily="18" charset="0"/>
            </a:endParaRPr>
          </a:p>
          <a:p>
            <a:pPr marL="0" indent="0">
              <a:spcBef>
                <a:spcPts val="0"/>
              </a:spcBef>
              <a:buNone/>
            </a:pPr>
            <a:r>
              <a:rPr lang="en-US" sz="1400" b="1" u="sng" dirty="0">
                <a:solidFill>
                  <a:srgbClr val="000000"/>
                </a:solidFill>
                <a:ea typeface="Times New Roman" panose="02020603050405020304" pitchFamily="18" charset="0"/>
              </a:rPr>
              <a:t>Blooming Health </a:t>
            </a:r>
            <a:r>
              <a:rPr lang="en-US" sz="1400" dirty="0">
                <a:solidFill>
                  <a:srgbClr val="000000"/>
                </a:solidFill>
                <a:ea typeface="Times New Roman" panose="02020603050405020304" pitchFamily="18" charset="0"/>
              </a:rPr>
              <a:t>– SMS, voice, email</a:t>
            </a:r>
          </a:p>
          <a:p>
            <a:pPr lvl="1">
              <a:spcBef>
                <a:spcPts val="0"/>
              </a:spcBef>
            </a:pPr>
            <a:r>
              <a:rPr lang="en-US" sz="1400" dirty="0">
                <a:solidFill>
                  <a:srgbClr val="000000"/>
                </a:solidFill>
                <a:ea typeface="Times New Roman" panose="02020603050405020304" pitchFamily="18" charset="0"/>
              </a:rPr>
              <a:t>Mass and individual outreach</a:t>
            </a:r>
          </a:p>
          <a:p>
            <a:pPr lvl="1">
              <a:spcBef>
                <a:spcPts val="0"/>
              </a:spcBef>
            </a:pPr>
            <a:r>
              <a:rPr lang="en-US" sz="1400" dirty="0">
                <a:solidFill>
                  <a:srgbClr val="000000"/>
                </a:solidFill>
                <a:ea typeface="Times New Roman" panose="02020603050405020304" pitchFamily="18" charset="0"/>
              </a:rPr>
              <a:t>Surveys and check ins</a:t>
            </a:r>
          </a:p>
          <a:p>
            <a:pPr lvl="1">
              <a:spcBef>
                <a:spcPts val="0"/>
              </a:spcBef>
            </a:pPr>
            <a:r>
              <a:rPr lang="en-US" sz="1400" dirty="0">
                <a:solidFill>
                  <a:srgbClr val="000000"/>
                </a:solidFill>
                <a:ea typeface="Times New Roman" panose="02020603050405020304" pitchFamily="18" charset="0"/>
              </a:rPr>
              <a:t>Service and reminders</a:t>
            </a:r>
          </a:p>
          <a:p>
            <a:pPr marL="0" indent="0">
              <a:buNone/>
            </a:pPr>
            <a:endParaRPr lang="en-US" sz="1400" dirty="0"/>
          </a:p>
          <a:p>
            <a:pPr marL="0" indent="0">
              <a:buNone/>
            </a:pPr>
            <a:r>
              <a:rPr lang="en-US" sz="1400" b="1" u="sng" dirty="0"/>
              <a:t>Bill Paying </a:t>
            </a:r>
            <a:r>
              <a:rPr lang="en-US" sz="1400" dirty="0"/>
              <a:t>- in 10 counties to deter or address financial exploitation</a:t>
            </a:r>
          </a:p>
          <a:p>
            <a:pPr marL="0" indent="0">
              <a:buNone/>
            </a:pPr>
            <a:r>
              <a:rPr lang="en-US" sz="1400" dirty="0"/>
              <a:t> - </a:t>
            </a:r>
            <a:r>
              <a:rPr lang="en-US" sz="1400" dirty="0" err="1"/>
              <a:t>FraudFindr</a:t>
            </a:r>
            <a:r>
              <a:rPr lang="en-US" sz="1400" dirty="0"/>
              <a:t> – forensic accounting software</a:t>
            </a:r>
          </a:p>
          <a:p>
            <a:pPr marL="0" indent="0" algn="l" fontAlgn="base">
              <a:buNone/>
            </a:pPr>
            <a:r>
              <a:rPr lang="en-US" sz="1400" dirty="0"/>
              <a:t> - </a:t>
            </a:r>
            <a:r>
              <a:rPr lang="en-US" sz="1400" dirty="0" err="1"/>
              <a:t>Eversafe</a:t>
            </a:r>
            <a:r>
              <a:rPr lang="en-US" sz="1400" dirty="0"/>
              <a:t> - </a:t>
            </a:r>
            <a:r>
              <a:rPr lang="en-US" sz="1100" b="0" i="0" dirty="0">
                <a:solidFill>
                  <a:srgbClr val="252424"/>
                </a:solidFill>
                <a:effectLst/>
                <a:latin typeface="Lato" panose="020F0502020204030203" pitchFamily="34" charset="0"/>
              </a:rPr>
              <a:t>guards against fraud, identity theft, and age-related issues.</a:t>
            </a:r>
          </a:p>
          <a:p>
            <a:pPr lvl="1" fontAlgn="base"/>
            <a:r>
              <a:rPr lang="en-US" sz="1100" b="0" i="0" dirty="0">
                <a:solidFill>
                  <a:srgbClr val="252424"/>
                </a:solidFill>
                <a:effectLst/>
                <a:latin typeface="Lato" panose="020F0502020204030203" pitchFamily="34" charset="0"/>
              </a:rPr>
              <a:t>A “second set of eyes,” - the first financial wellness tool for older adults  and caregivers.</a:t>
            </a:r>
          </a:p>
          <a:p>
            <a:pPr lvl="1" fontAlgn="base"/>
            <a:r>
              <a:rPr lang="en-US" sz="1100" b="0" i="0" dirty="0">
                <a:solidFill>
                  <a:srgbClr val="252424"/>
                </a:solidFill>
                <a:effectLst/>
                <a:latin typeface="Lato" panose="020F0502020204030203" pitchFamily="34" charset="0"/>
              </a:rPr>
              <a:t>Keep track of your family’s finances, credit, bills, and even real estate. We analyze activity across accounts and institutions – because that’s how scammers operate.</a:t>
            </a:r>
          </a:p>
          <a:p>
            <a:pPr marL="0" indent="0">
              <a:buNone/>
            </a:pPr>
            <a:endParaRPr lang="en-US" sz="1400" dirty="0"/>
          </a:p>
          <a:p>
            <a:pPr marL="0" indent="0">
              <a:buNone/>
            </a:pPr>
            <a:endParaRPr lang="en-US" sz="1400" dirty="0"/>
          </a:p>
          <a:p>
            <a:pPr marL="0" indent="0">
              <a:buNone/>
            </a:pPr>
            <a:r>
              <a:rPr lang="en-US" sz="1400" b="1" u="sng" dirty="0"/>
              <a:t>Integrated care models </a:t>
            </a:r>
            <a:r>
              <a:rPr lang="en-US" sz="1400" dirty="0"/>
              <a:t>– health care, AAA services and technology to serve older adults holistically, measure results</a:t>
            </a:r>
          </a:p>
          <a:p>
            <a:endParaRPr lang="en-US" sz="1400" dirty="0"/>
          </a:p>
          <a:p>
            <a:endParaRPr lang="en-US" sz="1400" dirty="0"/>
          </a:p>
        </p:txBody>
      </p:sp>
    </p:spTree>
    <p:extLst>
      <p:ext uri="{BB962C8B-B14F-4D97-AF65-F5344CB8AC3E}">
        <p14:creationId xmlns:p14="http://schemas.microsoft.com/office/powerpoint/2010/main" val="303939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7A66-298A-4D4A-8F0A-021AB5FBAA30}"/>
              </a:ext>
            </a:extLst>
          </p:cNvPr>
          <p:cNvSpPr>
            <a:spLocks noGrp="1"/>
          </p:cNvSpPr>
          <p:nvPr>
            <p:ph type="title"/>
          </p:nvPr>
        </p:nvSpPr>
        <p:spPr>
          <a:xfrm>
            <a:off x="422210" y="454097"/>
            <a:ext cx="7886700" cy="341976"/>
          </a:xfrm>
        </p:spPr>
        <p:txBody>
          <a:bodyPr>
            <a:noAutofit/>
          </a:bodyPr>
          <a:lstStyle/>
          <a:p>
            <a:pPr algn="ctr"/>
            <a:r>
              <a:rPr lang="en-US" sz="2250" b="1" dirty="0"/>
              <a:t>New/Expanded Initiatives</a:t>
            </a:r>
          </a:p>
        </p:txBody>
      </p:sp>
      <p:sp>
        <p:nvSpPr>
          <p:cNvPr id="3" name="Content Placeholder 2">
            <a:extLst>
              <a:ext uri="{FF2B5EF4-FFF2-40B4-BE49-F238E27FC236}">
                <a16:creationId xmlns:a16="http://schemas.microsoft.com/office/drawing/2014/main" id="{AF621B0D-8103-4122-B166-F23BFAFAAA35}"/>
              </a:ext>
            </a:extLst>
          </p:cNvPr>
          <p:cNvSpPr>
            <a:spLocks noGrp="1"/>
          </p:cNvSpPr>
          <p:nvPr>
            <p:ph idx="1"/>
          </p:nvPr>
        </p:nvSpPr>
        <p:spPr>
          <a:xfrm>
            <a:off x="422210" y="1276350"/>
            <a:ext cx="8053485" cy="3425356"/>
          </a:xfrm>
        </p:spPr>
        <p:txBody>
          <a:bodyPr>
            <a:noAutofit/>
          </a:bodyPr>
          <a:lstStyle/>
          <a:p>
            <a:r>
              <a:rPr lang="en-US" sz="1400" dirty="0"/>
              <a:t>Video Tutorials – Federal, State and Local Benefits</a:t>
            </a:r>
          </a:p>
          <a:p>
            <a:pPr lvl="1"/>
            <a:r>
              <a:rPr lang="en-US" sz="800" dirty="0">
                <a:hlinkClick r:id="rId2"/>
              </a:rPr>
              <a:t>Video Tutorials All in One Place: Help Older Adults in Your Community Apply for Benefits    | Office for the Aging</a:t>
            </a:r>
            <a:endParaRPr lang="en-US" sz="1000" dirty="0"/>
          </a:p>
          <a:p>
            <a:endParaRPr lang="en-US" sz="1400" dirty="0"/>
          </a:p>
          <a:p>
            <a:r>
              <a:rPr lang="en-US" sz="1400" dirty="0"/>
              <a:t>Partnering to bring Technology to identify financial fraud – EMDT Region Pilot</a:t>
            </a:r>
          </a:p>
          <a:p>
            <a:pPr marL="0" indent="0">
              <a:buNone/>
            </a:pPr>
            <a:endParaRPr lang="en-US" sz="1400" dirty="0"/>
          </a:p>
          <a:p>
            <a:r>
              <a:rPr lang="en-US" sz="1400" dirty="0"/>
              <a:t>Added social isolation screen and technology screen to comprehensive assessment tool</a:t>
            </a:r>
          </a:p>
          <a:p>
            <a:endParaRPr lang="en-US" sz="1400" dirty="0"/>
          </a:p>
          <a:p>
            <a:r>
              <a:rPr lang="en-US" sz="1400" dirty="0"/>
              <a:t>Addressing Health Disparities and Hard to reach</a:t>
            </a:r>
          </a:p>
          <a:p>
            <a:pPr lvl="1"/>
            <a:r>
              <a:rPr lang="en-US" sz="1400" dirty="0"/>
              <a:t>Video training, in person training, data driven</a:t>
            </a:r>
          </a:p>
          <a:p>
            <a:pPr marL="342900" lvl="1" indent="0">
              <a:buNone/>
            </a:pPr>
            <a:endParaRPr lang="en-US" sz="1400" dirty="0"/>
          </a:p>
          <a:p>
            <a:r>
              <a:rPr lang="en-US" sz="1400" dirty="0"/>
              <a:t>ID/DD Partnership</a:t>
            </a:r>
          </a:p>
          <a:p>
            <a:pPr lvl="1"/>
            <a:r>
              <a:rPr lang="en-US" sz="1400" dirty="0"/>
              <a:t>Developed training for network to address older adults taking care of individual with IDD/DD and recognizing these individuals are living much longer</a:t>
            </a:r>
          </a:p>
          <a:p>
            <a:pPr lvl="1"/>
            <a:r>
              <a:rPr lang="en-US" sz="1400" dirty="0"/>
              <a:t>75% of these individuals do not touch any public system for support</a:t>
            </a:r>
          </a:p>
          <a:p>
            <a:endParaRPr lang="en-US" sz="1400" dirty="0"/>
          </a:p>
        </p:txBody>
      </p:sp>
    </p:spTree>
    <p:extLst>
      <p:ext uri="{BB962C8B-B14F-4D97-AF65-F5344CB8AC3E}">
        <p14:creationId xmlns:p14="http://schemas.microsoft.com/office/powerpoint/2010/main" val="173537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366" y="484179"/>
            <a:ext cx="7949634" cy="518797"/>
          </a:xfrm>
        </p:spPr>
        <p:txBody>
          <a:bodyPr>
            <a:noAutofit/>
          </a:bodyPr>
          <a:lstStyle/>
          <a:p>
            <a:pPr algn="ctr"/>
            <a:r>
              <a:rPr lang="en-US" sz="3600" dirty="0"/>
              <a:t>What is Aging</a:t>
            </a:r>
          </a:p>
        </p:txBody>
      </p:sp>
      <p:sp>
        <p:nvSpPr>
          <p:cNvPr id="4" name="Content Placeholder 3"/>
          <p:cNvSpPr>
            <a:spLocks noGrp="1"/>
          </p:cNvSpPr>
          <p:nvPr>
            <p:ph sz="half" idx="2"/>
          </p:nvPr>
        </p:nvSpPr>
        <p:spPr>
          <a:xfrm>
            <a:off x="172429" y="1019734"/>
            <a:ext cx="8469508" cy="3450185"/>
          </a:xfrm>
        </p:spPr>
        <p:txBody>
          <a:bodyPr>
            <a:noAutofit/>
          </a:bodyPr>
          <a:lstStyle/>
          <a:p>
            <a:r>
              <a:rPr lang="en-US" sz="1800" b="1" dirty="0">
                <a:solidFill>
                  <a:srgbClr val="553278"/>
                </a:solidFill>
              </a:rPr>
              <a:t>Normative and lifelong</a:t>
            </a:r>
            <a:r>
              <a:rPr lang="en-US" sz="1800" dirty="0">
                <a:solidFill>
                  <a:srgbClr val="553278"/>
                </a:solidFill>
              </a:rPr>
              <a:t>:</a:t>
            </a:r>
            <a:r>
              <a:rPr lang="en-US" sz="1800" dirty="0"/>
              <a:t> Aging is a normative process that extends across the lifespan.</a:t>
            </a:r>
          </a:p>
          <a:p>
            <a:pPr marL="0" indent="0">
              <a:buNone/>
            </a:pPr>
            <a:endParaRPr lang="en-US" sz="1800" dirty="0"/>
          </a:p>
          <a:p>
            <a:r>
              <a:rPr lang="en-US" sz="1800" b="1" dirty="0">
                <a:solidFill>
                  <a:srgbClr val="553278"/>
                </a:solidFill>
              </a:rPr>
              <a:t>Cumulative</a:t>
            </a:r>
            <a:r>
              <a:rPr lang="en-US" sz="1800" dirty="0">
                <a:solidFill>
                  <a:srgbClr val="553278"/>
                </a:solidFill>
              </a:rPr>
              <a:t>:</a:t>
            </a:r>
            <a:r>
              <a:rPr lang="en-US" sz="1800" dirty="0"/>
              <a:t> Educational, financial and social experiences and contexts of childhood and middle age predict well-being in older adulthood. </a:t>
            </a:r>
          </a:p>
          <a:p>
            <a:pPr marL="0" indent="0">
              <a:buNone/>
            </a:pPr>
            <a:endParaRPr lang="en-US" sz="1800" dirty="0"/>
          </a:p>
          <a:p>
            <a:r>
              <a:rPr lang="en-US" sz="1800" b="1" dirty="0">
                <a:solidFill>
                  <a:srgbClr val="553278"/>
                </a:solidFill>
              </a:rPr>
              <a:t>Distinct from disease and decline</a:t>
            </a:r>
            <a:r>
              <a:rPr lang="en-US" sz="1800" dirty="0">
                <a:solidFill>
                  <a:srgbClr val="553278"/>
                </a:solidFill>
              </a:rPr>
              <a:t>:</a:t>
            </a:r>
            <a:r>
              <a:rPr lang="en-US" sz="1800" dirty="0"/>
              <a:t> While physical and </a:t>
            </a:r>
            <a:br>
              <a:rPr lang="en-US" sz="1800" dirty="0"/>
            </a:br>
            <a:r>
              <a:rPr lang="en-US" sz="1800" dirty="0"/>
              <a:t>cognitive changes are a normative part of growing older, aging does not necessarily mean disability</a:t>
            </a:r>
          </a:p>
        </p:txBody>
      </p:sp>
      <p:sp>
        <p:nvSpPr>
          <p:cNvPr id="7" name="TextBox 6"/>
          <p:cNvSpPr txBox="1"/>
          <p:nvPr/>
        </p:nvSpPr>
        <p:spPr>
          <a:xfrm>
            <a:off x="202461" y="4460666"/>
            <a:ext cx="3694025" cy="553998"/>
          </a:xfrm>
          <a:prstGeom prst="rect">
            <a:avLst/>
          </a:prstGeom>
          <a:noFill/>
        </p:spPr>
        <p:txBody>
          <a:bodyPr wrap="none" rtlCol="0">
            <a:spAutoFit/>
          </a:bodyPr>
          <a:lstStyle/>
          <a:p>
            <a:pPr defTabSz="685800"/>
            <a:r>
              <a:rPr lang="en-US" altLang="en-US" sz="1200" dirty="0">
                <a:solidFill>
                  <a:srgbClr val="000000"/>
                </a:solidFill>
                <a:latin typeface="Calibri"/>
                <a:ea typeface="Arial" panose="020B0604020202020204" pitchFamily="34" charset="0"/>
              </a:rPr>
              <a:t>Source: </a:t>
            </a:r>
            <a:r>
              <a:rPr lang="en-US" altLang="en-US" sz="1200" dirty="0">
                <a:solidFill>
                  <a:srgbClr val="000000"/>
                </a:solidFill>
                <a:latin typeface="Calibri"/>
                <a:ea typeface="Arial" panose="020B0604020202020204" pitchFamily="34" charset="0"/>
                <a:hlinkClick r:id="rId3"/>
              </a:rPr>
              <a:t>http://www.frameworksinstitute.org/aging.html</a:t>
            </a:r>
            <a:endParaRPr lang="en-US" altLang="en-US" sz="1200" dirty="0">
              <a:solidFill>
                <a:srgbClr val="000000"/>
              </a:solidFill>
              <a:latin typeface="Calibri"/>
              <a:ea typeface="Arial" panose="020B0604020202020204" pitchFamily="34" charset="0"/>
            </a:endParaRPr>
          </a:p>
          <a:p>
            <a:pPr defTabSz="685800"/>
            <a:endParaRPr lang="en-US" dirty="0">
              <a:solidFill>
                <a:prstClr val="black"/>
              </a:solidFill>
              <a:latin typeface="Calibri"/>
            </a:endParaRPr>
          </a:p>
        </p:txBody>
      </p:sp>
    </p:spTree>
    <p:extLst>
      <p:ext uri="{BB962C8B-B14F-4D97-AF65-F5344CB8AC3E}">
        <p14:creationId xmlns:p14="http://schemas.microsoft.com/office/powerpoint/2010/main" val="12003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15E3733A-CDC8-4B4E-A22F-66E30114A5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0" y="554309"/>
            <a:ext cx="4572000" cy="4572000"/>
          </a:xfrm>
          <a:prstGeom prst="rect">
            <a:avLst/>
          </a:prstGeom>
        </p:spPr>
      </p:pic>
    </p:spTree>
    <p:extLst>
      <p:ext uri="{BB962C8B-B14F-4D97-AF65-F5344CB8AC3E}">
        <p14:creationId xmlns:p14="http://schemas.microsoft.com/office/powerpoint/2010/main" val="30315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0618D3-3FDB-4265-9623-B7432C61FE7B}"/>
              </a:ext>
            </a:extLst>
          </p:cNvPr>
          <p:cNvSpPr txBox="1"/>
          <p:nvPr/>
        </p:nvSpPr>
        <p:spPr>
          <a:xfrm>
            <a:off x="300470" y="456355"/>
            <a:ext cx="8601075" cy="553998"/>
          </a:xfrm>
          <a:prstGeom prst="rect">
            <a:avLst/>
          </a:prstGeom>
          <a:noFill/>
        </p:spPr>
        <p:txBody>
          <a:bodyPr wrap="square" rtlCol="0">
            <a:spAutoFit/>
          </a:bodyPr>
          <a:lstStyle/>
          <a:p>
            <a:pPr algn="ctr"/>
            <a:r>
              <a:rPr lang="en-US" sz="3000" b="1" dirty="0"/>
              <a:t>Aging Network - 4 Primary Groups of Customers</a:t>
            </a:r>
          </a:p>
        </p:txBody>
      </p:sp>
      <p:sp>
        <p:nvSpPr>
          <p:cNvPr id="3" name="TextBox 2">
            <a:extLst>
              <a:ext uri="{FF2B5EF4-FFF2-40B4-BE49-F238E27FC236}">
                <a16:creationId xmlns:a16="http://schemas.microsoft.com/office/drawing/2014/main" id="{4B8E4E20-55E2-4DE2-8C7A-F2E06AC0089E}"/>
              </a:ext>
            </a:extLst>
          </p:cNvPr>
          <p:cNvSpPr txBox="1"/>
          <p:nvPr/>
        </p:nvSpPr>
        <p:spPr>
          <a:xfrm>
            <a:off x="225028" y="1123950"/>
            <a:ext cx="8693944" cy="3477875"/>
          </a:xfrm>
          <a:prstGeom prst="rect">
            <a:avLst/>
          </a:prstGeom>
          <a:noFill/>
        </p:spPr>
        <p:txBody>
          <a:bodyPr wrap="square" rtlCol="0">
            <a:spAutoFit/>
          </a:bodyPr>
          <a:lstStyle/>
          <a:p>
            <a:pPr marL="257175" indent="-257175">
              <a:buFont typeface="+mj-lt"/>
              <a:buAutoNum type="arabicPeriod"/>
            </a:pPr>
            <a:r>
              <a:rPr lang="en-US" sz="2000" dirty="0"/>
              <a:t>Individuals seeking information, assistance, assistance with benefits, Part D Plans, entitlements applications, linkages to other systems, employment, volunteering, social connections/friendships, etc.</a:t>
            </a:r>
          </a:p>
          <a:p>
            <a:pPr marL="257175" indent="-257175">
              <a:buFont typeface="+mj-lt"/>
              <a:buAutoNum type="arabicPeriod"/>
            </a:pPr>
            <a:endParaRPr lang="en-US" sz="2000" dirty="0"/>
          </a:p>
          <a:p>
            <a:pPr marL="257175" indent="-257175">
              <a:buFont typeface="+mj-lt"/>
              <a:buAutoNum type="arabicPeriod"/>
            </a:pPr>
            <a:r>
              <a:rPr lang="en-US" sz="2000" dirty="0"/>
              <a:t>Individuals with chronic conditions or in need of minor assistance – implement 41 highest level Evidence-Based Interventions serving 36,000+</a:t>
            </a:r>
          </a:p>
          <a:p>
            <a:pPr marL="257175" indent="-257175">
              <a:buFont typeface="+mj-lt"/>
              <a:buAutoNum type="arabicPeriod"/>
            </a:pPr>
            <a:endParaRPr lang="en-US" sz="2000" dirty="0"/>
          </a:p>
          <a:p>
            <a:pPr marL="257175" indent="-257175">
              <a:buFont typeface="+mj-lt"/>
              <a:buAutoNum type="arabicPeriod"/>
            </a:pPr>
            <a:r>
              <a:rPr lang="en-US" sz="2000" dirty="0"/>
              <a:t>Individuals at risk of higher levels of care, poor health outcomes, ER and NH placement</a:t>
            </a:r>
          </a:p>
          <a:p>
            <a:pPr marL="257175" indent="-257175">
              <a:buFont typeface="+mj-lt"/>
              <a:buAutoNum type="arabicPeriod"/>
            </a:pPr>
            <a:endParaRPr lang="en-US" sz="2000" dirty="0"/>
          </a:p>
          <a:p>
            <a:pPr marL="257175" indent="-257175">
              <a:buFont typeface="+mj-lt"/>
              <a:buAutoNum type="arabicPeriod"/>
            </a:pPr>
            <a:r>
              <a:rPr lang="en-US" sz="2000" dirty="0"/>
              <a:t>Individuals caring for a loves one with functional and/or cognitive impairments</a:t>
            </a:r>
          </a:p>
        </p:txBody>
      </p:sp>
    </p:spTree>
    <p:extLst>
      <p:ext uri="{BB962C8B-B14F-4D97-AF65-F5344CB8AC3E}">
        <p14:creationId xmlns:p14="http://schemas.microsoft.com/office/powerpoint/2010/main" val="165014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0D453-0B50-4979-846B-8528CE181270}"/>
              </a:ext>
            </a:extLst>
          </p:cNvPr>
          <p:cNvSpPr txBox="1"/>
          <p:nvPr/>
        </p:nvSpPr>
        <p:spPr>
          <a:xfrm>
            <a:off x="228600" y="1809750"/>
            <a:ext cx="8686800" cy="553998"/>
          </a:xfrm>
          <a:prstGeom prst="rect">
            <a:avLst/>
          </a:prstGeom>
          <a:noFill/>
        </p:spPr>
        <p:txBody>
          <a:bodyPr wrap="square" rtlCol="0">
            <a:spAutoFit/>
          </a:bodyPr>
          <a:lstStyle/>
          <a:p>
            <a:pPr algn="ctr"/>
            <a:r>
              <a:rPr lang="en-US" sz="3000" b="1" dirty="0"/>
              <a:t>Who Are Older Adults? - Aggregate</a:t>
            </a:r>
          </a:p>
        </p:txBody>
      </p:sp>
    </p:spTree>
    <p:extLst>
      <p:ext uri="{BB962C8B-B14F-4D97-AF65-F5344CB8AC3E}">
        <p14:creationId xmlns:p14="http://schemas.microsoft.com/office/powerpoint/2010/main" val="343058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A8D0-6D7A-497F-90CC-4BC7A8F70906}"/>
              </a:ext>
            </a:extLst>
          </p:cNvPr>
          <p:cNvSpPr>
            <a:spLocks noGrp="1"/>
          </p:cNvSpPr>
          <p:nvPr>
            <p:ph type="title"/>
          </p:nvPr>
        </p:nvSpPr>
        <p:spPr/>
        <p:txBody>
          <a:bodyPr/>
          <a:lstStyle/>
          <a:p>
            <a:r>
              <a:rPr lang="en-US" dirty="0"/>
              <a:t>Do you think of?</a:t>
            </a:r>
          </a:p>
        </p:txBody>
      </p:sp>
      <p:pic>
        <p:nvPicPr>
          <p:cNvPr id="5" name="Content Placeholder 4">
            <a:extLst>
              <a:ext uri="{FF2B5EF4-FFF2-40B4-BE49-F238E27FC236}">
                <a16:creationId xmlns:a16="http://schemas.microsoft.com/office/drawing/2014/main" id="{16537242-10CC-4CC6-A0D9-9CA86A4C31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7932" y="1058717"/>
            <a:ext cx="2428875" cy="1743075"/>
          </a:xfrm>
        </p:spPr>
      </p:pic>
      <p:pic>
        <p:nvPicPr>
          <p:cNvPr id="8" name="Picture 7">
            <a:extLst>
              <a:ext uri="{FF2B5EF4-FFF2-40B4-BE49-F238E27FC236}">
                <a16:creationId xmlns:a16="http://schemas.microsoft.com/office/drawing/2014/main" id="{38F5DE73-049A-49D5-A8F6-9DBF46DEF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873" y="1067741"/>
            <a:ext cx="2293144" cy="1734051"/>
          </a:xfrm>
          <a:prstGeom prst="rect">
            <a:avLst/>
          </a:prstGeom>
        </p:spPr>
      </p:pic>
      <p:pic>
        <p:nvPicPr>
          <p:cNvPr id="14" name="Picture 13">
            <a:extLst>
              <a:ext uri="{FF2B5EF4-FFF2-40B4-BE49-F238E27FC236}">
                <a16:creationId xmlns:a16="http://schemas.microsoft.com/office/drawing/2014/main" id="{DC592FE5-CE1B-4FFD-852F-765629CCC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4305" y="3127083"/>
            <a:ext cx="2557463" cy="1378744"/>
          </a:xfrm>
          <a:prstGeom prst="rect">
            <a:avLst/>
          </a:prstGeom>
        </p:spPr>
      </p:pic>
    </p:spTree>
    <p:extLst>
      <p:ext uri="{BB962C8B-B14F-4D97-AF65-F5344CB8AC3E}">
        <p14:creationId xmlns:p14="http://schemas.microsoft.com/office/powerpoint/2010/main" val="113268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B1AC-95C3-4B49-940E-AFF551C1FFAD}"/>
              </a:ext>
            </a:extLst>
          </p:cNvPr>
          <p:cNvSpPr>
            <a:spLocks noGrp="1"/>
          </p:cNvSpPr>
          <p:nvPr>
            <p:ph type="title"/>
          </p:nvPr>
        </p:nvSpPr>
        <p:spPr/>
        <p:txBody>
          <a:bodyPr/>
          <a:lstStyle/>
          <a:p>
            <a:r>
              <a:rPr lang="en-US" dirty="0"/>
              <a:t>Do you think of? </a:t>
            </a:r>
          </a:p>
        </p:txBody>
      </p:sp>
      <p:sp>
        <p:nvSpPr>
          <p:cNvPr id="7" name="AutoShape 2" descr="Image result for pictures of active seniors">
            <a:extLst>
              <a:ext uri="{FF2B5EF4-FFF2-40B4-BE49-F238E27FC236}">
                <a16:creationId xmlns:a16="http://schemas.microsoft.com/office/drawing/2014/main" id="{1A732B83-FBCB-461A-BE53-C2FA21677947}"/>
              </a:ext>
            </a:extLst>
          </p:cNvPr>
          <p:cNvSpPr>
            <a:spLocks noChangeAspect="1" noChangeArrowheads="1"/>
          </p:cNvSpPr>
          <p:nvPr/>
        </p:nvSpPr>
        <p:spPr bwMode="auto">
          <a:xfrm>
            <a:off x="3604023" y="1939529"/>
            <a:ext cx="1935956" cy="1264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4" descr="Image result for pictures of active seniors">
            <a:extLst>
              <a:ext uri="{FF2B5EF4-FFF2-40B4-BE49-F238E27FC236}">
                <a16:creationId xmlns:a16="http://schemas.microsoft.com/office/drawing/2014/main" id="{B7521D31-8C3B-4C4A-B125-F09A7595B79F}"/>
              </a:ext>
            </a:extLst>
          </p:cNvPr>
          <p:cNvSpPr>
            <a:spLocks noChangeAspect="1" noChangeArrowheads="1"/>
          </p:cNvSpPr>
          <p:nvPr/>
        </p:nvSpPr>
        <p:spPr bwMode="auto">
          <a:xfrm>
            <a:off x="3589735" y="1932385"/>
            <a:ext cx="1964531" cy="12787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1" name="Picture 10">
            <a:extLst>
              <a:ext uri="{FF2B5EF4-FFF2-40B4-BE49-F238E27FC236}">
                <a16:creationId xmlns:a16="http://schemas.microsoft.com/office/drawing/2014/main" id="{B256A199-BA04-4E0F-8BED-D1A6E677D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025" y="1063229"/>
            <a:ext cx="2678906" cy="1617496"/>
          </a:xfrm>
          <a:prstGeom prst="rect">
            <a:avLst/>
          </a:prstGeom>
        </p:spPr>
      </p:pic>
      <p:sp>
        <p:nvSpPr>
          <p:cNvPr id="12" name="AutoShape 6" descr="Image result for pictures of active seniors">
            <a:extLst>
              <a:ext uri="{FF2B5EF4-FFF2-40B4-BE49-F238E27FC236}">
                <a16:creationId xmlns:a16="http://schemas.microsoft.com/office/drawing/2014/main" id="{76146507-61B9-4764-9C17-2081C593C4F9}"/>
              </a:ext>
            </a:extLst>
          </p:cNvPr>
          <p:cNvSpPr>
            <a:spLocks noChangeAspect="1" noChangeArrowheads="1"/>
          </p:cNvSpPr>
          <p:nvPr/>
        </p:nvSpPr>
        <p:spPr bwMode="auto">
          <a:xfrm>
            <a:off x="1718072" y="3086101"/>
            <a:ext cx="1964531" cy="12787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5" name="Picture 14">
            <a:extLst>
              <a:ext uri="{FF2B5EF4-FFF2-40B4-BE49-F238E27FC236}">
                <a16:creationId xmlns:a16="http://schemas.microsoft.com/office/drawing/2014/main" id="{178D6DE1-7384-46DA-8B2C-8C4F8245B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869" y="2857500"/>
            <a:ext cx="2841521" cy="1943100"/>
          </a:xfrm>
          <a:prstGeom prst="rect">
            <a:avLst/>
          </a:prstGeom>
        </p:spPr>
      </p:pic>
      <p:pic>
        <p:nvPicPr>
          <p:cNvPr id="1034" name="Picture 10" descr="See the source image">
            <a:extLst>
              <a:ext uri="{FF2B5EF4-FFF2-40B4-BE49-F238E27FC236}">
                <a16:creationId xmlns:a16="http://schemas.microsoft.com/office/drawing/2014/main" id="{4AEA2C3B-E978-4BED-9D37-ECCBBC219C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9592" y="2857500"/>
            <a:ext cx="2734177"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12B70C-FD30-4744-8D41-90B987B32D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647" y="1049317"/>
            <a:ext cx="2759743" cy="1678781"/>
          </a:xfrm>
          <a:prstGeom prst="rect">
            <a:avLst/>
          </a:prstGeom>
        </p:spPr>
      </p:pic>
    </p:spTree>
    <p:extLst>
      <p:ext uri="{BB962C8B-B14F-4D97-AF65-F5344CB8AC3E}">
        <p14:creationId xmlns:p14="http://schemas.microsoft.com/office/powerpoint/2010/main" val="215854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C05C-0278-41A3-BDBD-E58876399195}"/>
              </a:ext>
            </a:extLst>
          </p:cNvPr>
          <p:cNvSpPr>
            <a:spLocks noGrp="1"/>
          </p:cNvSpPr>
          <p:nvPr>
            <p:ph type="title"/>
          </p:nvPr>
        </p:nvSpPr>
        <p:spPr>
          <a:xfrm>
            <a:off x="1485900" y="1543050"/>
            <a:ext cx="6172200" cy="1485900"/>
          </a:xfrm>
        </p:spPr>
        <p:txBody>
          <a:bodyPr>
            <a:normAutofit fontScale="90000"/>
          </a:bodyPr>
          <a:lstStyle/>
          <a:p>
            <a:r>
              <a:rPr lang="en-US" dirty="0"/>
              <a:t>Do you believe the older population to be valuable? </a:t>
            </a:r>
            <a:br>
              <a:rPr lang="en-US" dirty="0"/>
            </a:br>
            <a:br>
              <a:rPr lang="en-US" dirty="0"/>
            </a:br>
            <a:r>
              <a:rPr lang="en-US" dirty="0"/>
              <a:t>A drain on resources?</a:t>
            </a:r>
            <a:br>
              <a:rPr lang="en-US" dirty="0"/>
            </a:br>
            <a:br>
              <a:rPr lang="en-US" dirty="0"/>
            </a:br>
            <a:r>
              <a:rPr lang="en-US" dirty="0"/>
              <a:t>Nothing to Contribute?</a:t>
            </a:r>
          </a:p>
        </p:txBody>
      </p:sp>
    </p:spTree>
    <p:extLst>
      <p:ext uri="{BB962C8B-B14F-4D97-AF65-F5344CB8AC3E}">
        <p14:creationId xmlns:p14="http://schemas.microsoft.com/office/powerpoint/2010/main" val="3065075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9A96DC50-3853-42F7-B30F-13E1AE72B4D7}"/>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4F9A3335-15FA-4293-980B-F9015421BC7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6CA23816-F7B6-435B-BB2C-D06E26146EB0}"/>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4F9A3335-15FA-4293-980B-F9015421BC78}"/>
    </a:ext>
  </a:extLst>
</a:theme>
</file>

<file path=ppt/theme/theme4.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A2C08210-BEDB-4BFF-A122-E55FC3BA58B5}"/>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4F9A3335-15FA-4293-980B-F9015421BC78}"/>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4F9A3335-15FA-4293-980B-F9015421BC78}"/>
    </a:ext>
  </a:extLst>
</a:theme>
</file>

<file path=ppt/theme/theme7.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6CA23816-F7B6-435B-BB2C-D06E26146EB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4F9A3335-15FA-4293-980B-F9015421BC78}"/>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FA Powerpoint Template.potx" id="{F1A26BEF-BE7E-4862-B95A-CEBF4C10D33E}" vid="{4F9A3335-15FA-4293-980B-F9015421BC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0" ma:contentTypeDescription="Create a new document." ma:contentTypeScope="" ma:versionID="4af84c6e1c35c0f4028136cbe42903f6">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F86441-E60D-4495-9820-50FFC7B2732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445018E3-C880-4E70-BD57-3E1DE7AFD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373712F-8FAF-4E78-8CC0-FB8B33919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NYSOFA Powerpoint Template</Template>
  <TotalTime>2379</TotalTime>
  <Words>3962</Words>
  <Application>Microsoft Office PowerPoint</Application>
  <PresentationFormat>On-screen Show (16:9)</PresentationFormat>
  <Paragraphs>884</Paragraphs>
  <Slides>40</Slides>
  <Notes>7</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40</vt:i4>
      </vt:variant>
    </vt:vector>
  </HeadingPairs>
  <TitlesOfParts>
    <vt:vector size="59" baseType="lpstr">
      <vt:lpstr>Arial</vt:lpstr>
      <vt:lpstr>Calibri</vt:lpstr>
      <vt:lpstr>Courier New</vt:lpstr>
      <vt:lpstr>Helvetica</vt:lpstr>
      <vt:lpstr>Lato</vt:lpstr>
      <vt:lpstr>Symbol</vt:lpstr>
      <vt:lpstr>Trebuchet MS</vt:lpstr>
      <vt:lpstr>Wingdings 2</vt:lpstr>
      <vt:lpstr>Cover Master</vt:lpstr>
      <vt:lpstr>Section Master</vt:lpstr>
      <vt:lpstr>2_Custom Design</vt:lpstr>
      <vt:lpstr>1_Cover Master</vt:lpstr>
      <vt:lpstr>3_Custom Design</vt:lpstr>
      <vt:lpstr>4_Custom Design</vt:lpstr>
      <vt:lpstr>1_Section Master</vt:lpstr>
      <vt:lpstr>5_Custom Design</vt:lpstr>
      <vt:lpstr>6_Custom Design</vt:lpstr>
      <vt:lpstr>7_Custom Design</vt:lpstr>
      <vt:lpstr>think-cell Slide</vt:lpstr>
      <vt:lpstr>PowerPoint Presentation</vt:lpstr>
      <vt:lpstr>Value!!</vt:lpstr>
      <vt:lpstr>What Characterizes Older Adults </vt:lpstr>
      <vt:lpstr>PowerPoint Presentation</vt:lpstr>
      <vt:lpstr>PowerPoint Presentation</vt:lpstr>
      <vt:lpstr>PowerPoint Presentation</vt:lpstr>
      <vt:lpstr>Do you think of?</vt:lpstr>
      <vt:lpstr>Do you think of? </vt:lpstr>
      <vt:lpstr>Do you believe the older population to be valuable?   A drain on resources?  Nothing to Contribute?</vt:lpstr>
      <vt:lpstr>PowerPoint Presentation</vt:lpstr>
      <vt:lpstr>50+ Longevity Economy</vt:lpstr>
      <vt:lpstr>50+ Longevity Economy</vt:lpstr>
      <vt:lpstr>50+ Longevity Economy</vt:lpstr>
      <vt:lpstr>50+ Longevity – New York</vt:lpstr>
      <vt:lpstr>Combating Ageism and Stereotypes  Social, Economic &amp; Intellectual Capital of Older Population</vt:lpstr>
      <vt:lpstr>Aggregate Personal Household Income by Age – NYS – 2008 - 2012 ACS Data</vt:lpstr>
      <vt:lpstr>PowerPoint Presentation</vt:lpstr>
      <vt:lpstr>On November 4, 2022, Governor Hochul signed Executive Order No. 23 creating a State Master Plan for Aging to…</vt:lpstr>
      <vt:lpstr>PowerPoint Presentation</vt:lpstr>
      <vt:lpstr>  </vt:lpstr>
      <vt:lpstr>PowerPoint Presentation</vt:lpstr>
      <vt:lpstr>PowerPoint Presentation</vt:lpstr>
      <vt:lpstr>Nursing Home Risk Indicators</vt:lpstr>
      <vt:lpstr>PowerPoint Presentation</vt:lpstr>
      <vt:lpstr>PowerPoint Presentation</vt:lpstr>
      <vt:lpstr>PowerPoint Presentation</vt:lpstr>
      <vt:lpstr>PowerPoint Presentation</vt:lpstr>
      <vt:lpstr>COMPASS Comprehensive Assessment=Plan of Care</vt:lpstr>
      <vt:lpstr>Community Care Connections</vt:lpstr>
      <vt:lpstr>Practical Examples </vt:lpstr>
      <vt:lpstr>Social Determinates Interventions</vt:lpstr>
      <vt:lpstr>Successful discharge planning </vt:lpstr>
      <vt:lpstr>Emergency Department deferrals </vt:lpstr>
      <vt:lpstr>Reduction in Social Admissions </vt:lpstr>
      <vt:lpstr>Patient Satisfaction </vt:lpstr>
      <vt:lpstr>NYSOFA - New/Expanded Initiatives</vt:lpstr>
      <vt:lpstr>PowerPoint Presentation</vt:lpstr>
      <vt:lpstr>Pandemic Response – New/Expanded Initiatives</vt:lpstr>
      <vt:lpstr>New/Expanded Initiatives</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Pettinger, Tianna (AGING)</dc:creator>
  <cp:lastModifiedBy>Cochran, John (AGING)</cp:lastModifiedBy>
  <cp:revision>147</cp:revision>
  <cp:lastPrinted>2022-11-09T16:58:58Z</cp:lastPrinted>
  <dcterms:created xsi:type="dcterms:W3CDTF">2017-08-08T19:04:43Z</dcterms:created>
  <dcterms:modified xsi:type="dcterms:W3CDTF">2023-03-16T16:45:17Z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